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charts/chart1.xml" ContentType="application/vnd.openxmlformats-officedocument.drawingml.chart+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3.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 id="2147483713" r:id="rId6"/>
    <p:sldMasterId id="2147483922" r:id="rId7"/>
    <p:sldMasterId id="2147483928" r:id="rId8"/>
  </p:sldMasterIdLst>
  <p:notesMasterIdLst>
    <p:notesMasterId r:id="rId48"/>
  </p:notesMasterIdLst>
  <p:sldIdLst>
    <p:sldId id="2147473360" r:id="rId9"/>
    <p:sldId id="2147471346" r:id="rId10"/>
    <p:sldId id="2147471403" r:id="rId11"/>
    <p:sldId id="2147473361" r:id="rId12"/>
    <p:sldId id="2147471404" r:id="rId13"/>
    <p:sldId id="2147473367" r:id="rId14"/>
    <p:sldId id="2147473369" r:id="rId15"/>
    <p:sldId id="2147473382" r:id="rId16"/>
    <p:sldId id="2147473365" r:id="rId17"/>
    <p:sldId id="2147473376" r:id="rId18"/>
    <p:sldId id="2147473456" r:id="rId19"/>
    <p:sldId id="2147473379" r:id="rId20"/>
    <p:sldId id="2147473441" r:id="rId21"/>
    <p:sldId id="2147473442" r:id="rId22"/>
    <p:sldId id="2147473366" r:id="rId23"/>
    <p:sldId id="2147473444" r:id="rId24"/>
    <p:sldId id="2147473445" r:id="rId25"/>
    <p:sldId id="2147473447" r:id="rId26"/>
    <p:sldId id="2147473446" r:id="rId27"/>
    <p:sldId id="2147473429" r:id="rId28"/>
    <p:sldId id="2147473448" r:id="rId29"/>
    <p:sldId id="2147473449" r:id="rId30"/>
    <p:sldId id="2147473383" r:id="rId31"/>
    <p:sldId id="2147473450" r:id="rId32"/>
    <p:sldId id="2147473451" r:id="rId33"/>
    <p:sldId id="2147473452" r:id="rId34"/>
    <p:sldId id="2147473454" r:id="rId35"/>
    <p:sldId id="2147473455" r:id="rId36"/>
    <p:sldId id="2147473432" r:id="rId37"/>
    <p:sldId id="2147473460" r:id="rId38"/>
    <p:sldId id="2147473461" r:id="rId39"/>
    <p:sldId id="2147473436" r:id="rId40"/>
    <p:sldId id="2147473453" r:id="rId41"/>
    <p:sldId id="2147473439" r:id="rId42"/>
    <p:sldId id="2147473457" r:id="rId43"/>
    <p:sldId id="2147473459" r:id="rId44"/>
    <p:sldId id="2147473443" r:id="rId45"/>
    <p:sldId id="2147473438" r:id="rId46"/>
    <p:sldId id="214747333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8E42E968-585D-4790-BB16-F43491D14191}">
          <p14:sldIdLst>
            <p14:sldId id="2147473360"/>
            <p14:sldId id="2147471346"/>
            <p14:sldId id="2147471403"/>
            <p14:sldId id="2147473361"/>
            <p14:sldId id="2147471404"/>
            <p14:sldId id="2147473367"/>
            <p14:sldId id="2147473369"/>
            <p14:sldId id="2147473382"/>
            <p14:sldId id="2147473365"/>
            <p14:sldId id="2147473376"/>
            <p14:sldId id="2147473456"/>
            <p14:sldId id="2147473379"/>
            <p14:sldId id="2147473441"/>
            <p14:sldId id="2147473442"/>
            <p14:sldId id="2147473366"/>
            <p14:sldId id="2147473444"/>
            <p14:sldId id="2147473445"/>
            <p14:sldId id="2147473447"/>
            <p14:sldId id="2147473446"/>
            <p14:sldId id="2147473429"/>
            <p14:sldId id="2147473448"/>
            <p14:sldId id="2147473449"/>
            <p14:sldId id="2147473383"/>
            <p14:sldId id="2147473450"/>
            <p14:sldId id="2147473451"/>
            <p14:sldId id="2147473452"/>
            <p14:sldId id="2147473454"/>
            <p14:sldId id="2147473455"/>
            <p14:sldId id="2147473432"/>
            <p14:sldId id="2147473460"/>
            <p14:sldId id="2147473461"/>
            <p14:sldId id="2147473436"/>
            <p14:sldId id="2147473453"/>
            <p14:sldId id="2147473439"/>
            <p14:sldId id="2147473457"/>
            <p14:sldId id="2147473459"/>
            <p14:sldId id="2147473443"/>
            <p14:sldId id="2147473438"/>
            <p14:sldId id="2147473330"/>
          </p14:sldIdLst>
        </p14:section>
        <p14:section name="Appendix" id="{DA1F5D25-657E-42B9-8D0B-035F0605A38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59FB08-2C19-F1B9-4B1D-00EFC64378BD}" name="Eli Boone" initials="EB" userId="Eli Boone" providerId="None"/>
  <p188:author id="{170CD29D-2AAE-C663-03CF-A387F2E2B2FE}" name="Boone, Eli (CMS/CPI)" initials="EB" userId="S::eli.boone@cms.hhs.gov::05f8507d-ab03-4eaf-b0f4-40b73512a849" providerId="AD"/>
  <p188:author id="{6E92F49E-D40D-B28E-8D94-01B1E44B41F7}" name="Eli Boone" initials="EB" userId="MQTcKhSAuWHkDjQSqRwfG1sEJ3TYGmnL6l60lf9KirQ=" providerId="None"/>
  <p188:author id="{4A4B9DBA-4758-F112-722F-28AB810D3AA0}" name="Pringle, Megan (CMS/CCIIO)" initials="MP" userId="S::megan.pringle@cms.hhs.gov::78cc4c79-be69-4a8b-b217-59e9bfd74445" providerId="AD"/>
  <p188:author id="{AA2493CE-0232-D2E7-733B-33399726B4DC}" name="Bilger, Kalyn (CMS/CPI)" initials="KB" userId="S::kalyn.bilger@cms.hhs.gov::dca79af8-25db-4a11-abad-7d3e183a321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rie Wells" initials="CW" lastIdx="1" clrIdx="0">
    <p:extLst>
      <p:ext uri="{19B8F6BF-5375-455C-9EA6-DF929625EA0E}">
        <p15:presenceInfo xmlns:p15="http://schemas.microsoft.com/office/powerpoint/2012/main" userId="S-1-5-21-4095628063-3556742122-3606576086-213858" providerId="AD"/>
      </p:ext>
    </p:extLst>
  </p:cmAuthor>
  <p:cmAuthor id="2" name="Caitlin Werder" initials="CW" lastIdx="6" clrIdx="1">
    <p:extLst>
      <p:ext uri="{19B8F6BF-5375-455C-9EA6-DF929625EA0E}">
        <p15:presenceInfo xmlns:p15="http://schemas.microsoft.com/office/powerpoint/2012/main" userId="S-1-5-21-4095628063-3556742122-3606576086-152548" providerId="AD"/>
      </p:ext>
    </p:extLst>
  </p:cmAuthor>
  <p:cmAuthor id="3" name="Russell, Jade (CMS/CMMI)" initials="RJ(" lastIdx="4" clrIdx="2">
    <p:extLst>
      <p:ext uri="{19B8F6BF-5375-455C-9EA6-DF929625EA0E}">
        <p15:presenceInfo xmlns:p15="http://schemas.microsoft.com/office/powerpoint/2012/main" userId="S-1-5-21-4095628063-3556742122-3606576086-213729" providerId="AD"/>
      </p:ext>
    </p:extLst>
  </p:cmAuthor>
  <p:cmAuthor id="4" name="Megan Cardin" initials="MC" lastIdx="9" clrIdx="3">
    <p:extLst>
      <p:ext uri="{19B8F6BF-5375-455C-9EA6-DF929625EA0E}">
        <p15:presenceInfo xmlns:p15="http://schemas.microsoft.com/office/powerpoint/2012/main" userId="Megan Card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8DC"/>
    <a:srgbClr val="005593"/>
    <a:srgbClr val="0049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8" autoAdjust="0"/>
    <p:restoredTop sz="84262" autoAdjust="0"/>
  </p:normalViewPr>
  <p:slideViewPr>
    <p:cSldViewPr snapToGrid="0">
      <p:cViewPr varScale="1">
        <p:scale>
          <a:sx n="85" d="100"/>
          <a:sy n="85" d="100"/>
        </p:scale>
        <p:origin x="1458" y="300"/>
      </p:cViewPr>
      <p:guideLst/>
    </p:cSldViewPr>
  </p:slideViewPr>
  <p:notesTextViewPr>
    <p:cViewPr>
      <p:scale>
        <a:sx n="1" d="1"/>
        <a:sy n="1" d="1"/>
      </p:scale>
      <p:origin x="0" y="0"/>
    </p:cViewPr>
  </p:notesTextViewPr>
  <p:sorterViewPr>
    <p:cViewPr>
      <p:scale>
        <a:sx n="120" d="100"/>
        <a:sy n="120" d="100"/>
      </p:scale>
      <p:origin x="0" y="-82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87761849794511"/>
          <c:y val="3.7556660485880647E-2"/>
          <c:w val="0.87871214415505705"/>
          <c:h val="0.79665682414698202"/>
        </c:manualLayout>
      </c:layout>
      <c:lineChart>
        <c:grouping val="standard"/>
        <c:varyColors val="0"/>
        <c:ser>
          <c:idx val="0"/>
          <c:order val="0"/>
          <c:tx>
            <c:strRef>
              <c:f>Sheet1!$B$1</c:f>
              <c:strCache>
                <c:ptCount val="1"/>
                <c:pt idx="0">
                  <c:v>Planned</c:v>
                </c:pt>
              </c:strCache>
            </c:strRef>
          </c:tx>
          <c:spPr>
            <a:ln>
              <a:solidFill>
                <a:schemeClr val="accent5"/>
              </a:solidFill>
            </a:ln>
          </c:spPr>
          <c:marker>
            <c:spPr>
              <a:solidFill>
                <a:srgbClr val="D9D9D9"/>
              </a:solidFill>
              <a:ln>
                <a:solidFill>
                  <a:srgbClr val="7F7F7F"/>
                </a:solidFill>
              </a:ln>
            </c:spPr>
          </c:marker>
          <c:dLbls>
            <c:spPr>
              <a:noFill/>
              <a:ln>
                <a:noFill/>
              </a:ln>
              <a:effectLst/>
            </c:spPr>
            <c:txPr>
              <a:bodyPr wrap="square" lIns="38100" tIns="19050" rIns="38100" bIns="19050" anchor="ctr">
                <a:spAutoFit/>
              </a:bodyPr>
              <a:lstStyle/>
              <a:p>
                <a:pPr>
                  <a:defRPr sz="1000" b="1" i="1" baseline="0">
                    <a:solidFill>
                      <a:srgbClr val="0070C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FY2019</c:v>
                </c:pt>
                <c:pt idx="1">
                  <c:v>FY2020</c:v>
                </c:pt>
                <c:pt idx="2">
                  <c:v>FY2021</c:v>
                </c:pt>
              </c:strCache>
            </c:strRef>
          </c:cat>
          <c:val>
            <c:numRef>
              <c:f>Sheet1!$B$2:$B$4</c:f>
              <c:numCache>
                <c:formatCode>General</c:formatCode>
                <c:ptCount val="3"/>
                <c:pt idx="0">
                  <c:v>18.100000000000001</c:v>
                </c:pt>
                <c:pt idx="1">
                  <c:v>19</c:v>
                </c:pt>
                <c:pt idx="2">
                  <c:v>19.899999999999999</c:v>
                </c:pt>
              </c:numCache>
            </c:numRef>
          </c:val>
          <c:smooth val="0"/>
          <c:extLst>
            <c:ext xmlns:c16="http://schemas.microsoft.com/office/drawing/2014/chart" uri="{C3380CC4-5D6E-409C-BE32-E72D297353CC}">
              <c16:uniqueId val="{00000000-E39A-4A5A-861A-4EFFAF08C546}"/>
            </c:ext>
          </c:extLst>
        </c:ser>
        <c:ser>
          <c:idx val="1"/>
          <c:order val="1"/>
          <c:tx>
            <c:strRef>
              <c:f>Sheet1!$C$1</c:f>
              <c:strCache>
                <c:ptCount val="1"/>
                <c:pt idx="0">
                  <c:v>Actual</c:v>
                </c:pt>
              </c:strCache>
            </c:strRef>
          </c:tx>
          <c:spPr>
            <a:ln>
              <a:solidFill>
                <a:schemeClr val="tx2"/>
              </a:solidFill>
            </a:ln>
          </c:spPr>
          <c:marker>
            <c:spPr>
              <a:solidFill>
                <a:srgbClr val="2F5B90"/>
              </a:solidFill>
              <a:ln>
                <a:solidFill>
                  <a:srgbClr val="6691C5"/>
                </a:solidFill>
              </a:ln>
            </c:spPr>
          </c:marker>
          <c:dLbls>
            <c:spPr>
              <a:noFill/>
              <a:ln>
                <a:noFill/>
              </a:ln>
              <a:effectLst/>
            </c:spPr>
            <c:txPr>
              <a:bodyPr wrap="square" lIns="38100" tIns="19050" rIns="38100" bIns="19050" anchor="ctr">
                <a:spAutoFit/>
              </a:bodyPr>
              <a:lstStyle/>
              <a:p>
                <a:pPr>
                  <a:defRPr sz="1000" b="1" i="0"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FY2019</c:v>
                </c:pt>
                <c:pt idx="1">
                  <c:v>FY2020</c:v>
                </c:pt>
                <c:pt idx="2">
                  <c:v>FY2021</c:v>
                </c:pt>
              </c:strCache>
            </c:strRef>
          </c:cat>
          <c:val>
            <c:numRef>
              <c:f>Sheet1!$C$2:$C$4</c:f>
              <c:numCache>
                <c:formatCode>General</c:formatCode>
                <c:ptCount val="3"/>
                <c:pt idx="0">
                  <c:v>18.100000000000001</c:v>
                </c:pt>
                <c:pt idx="1">
                  <c:v>20.5</c:v>
                </c:pt>
                <c:pt idx="2">
                  <c:v>21.5</c:v>
                </c:pt>
              </c:numCache>
            </c:numRef>
          </c:val>
          <c:smooth val="0"/>
          <c:extLst>
            <c:ext xmlns:c16="http://schemas.microsoft.com/office/drawing/2014/chart" uri="{C3380CC4-5D6E-409C-BE32-E72D297353CC}">
              <c16:uniqueId val="{00000001-E39A-4A5A-861A-4EFFAF08C546}"/>
            </c:ext>
          </c:extLst>
        </c:ser>
        <c:dLbls>
          <c:showLegendKey val="0"/>
          <c:showVal val="0"/>
          <c:showCatName val="0"/>
          <c:showSerName val="0"/>
          <c:showPercent val="0"/>
          <c:showBubbleSize val="0"/>
        </c:dLbls>
        <c:marker val="1"/>
        <c:smooth val="0"/>
        <c:axId val="522261176"/>
        <c:axId val="522277256"/>
      </c:lineChart>
      <c:catAx>
        <c:axId val="522261176"/>
        <c:scaling>
          <c:orientation val="minMax"/>
        </c:scaling>
        <c:delete val="0"/>
        <c:axPos val="b"/>
        <c:numFmt formatCode="General" sourceLinked="1"/>
        <c:majorTickMark val="out"/>
        <c:minorTickMark val="none"/>
        <c:tickLblPos val="nextTo"/>
        <c:txPr>
          <a:bodyPr/>
          <a:lstStyle/>
          <a:p>
            <a:pPr>
              <a:lnSpc>
                <a:spcPct val="85000"/>
              </a:lnSpc>
              <a:defRPr sz="1000">
                <a:solidFill>
                  <a:schemeClr val="tx1"/>
                </a:solidFill>
                <a:latin typeface="Arial Narrow" pitchFamily="34" charset="0"/>
              </a:defRPr>
            </a:pPr>
            <a:endParaRPr lang="en-US"/>
          </a:p>
        </c:txPr>
        <c:crossAx val="522277256"/>
        <c:crosses val="autoZero"/>
        <c:auto val="1"/>
        <c:lblAlgn val="ctr"/>
        <c:lblOffset val="100"/>
        <c:tickMarkSkip val="5"/>
        <c:noMultiLvlLbl val="0"/>
      </c:catAx>
      <c:valAx>
        <c:axId val="522277256"/>
        <c:scaling>
          <c:orientation val="minMax"/>
        </c:scaling>
        <c:delete val="0"/>
        <c:axPos val="l"/>
        <c:majorGridlines>
          <c:spPr>
            <a:ln>
              <a:solidFill>
                <a:srgbClr val="7F7F7F"/>
              </a:solidFill>
              <a:prstDash val="sysDash"/>
            </a:ln>
          </c:spPr>
        </c:majorGridlines>
        <c:numFmt formatCode="General" sourceLinked="1"/>
        <c:majorTickMark val="out"/>
        <c:minorTickMark val="none"/>
        <c:tickLblPos val="nextTo"/>
        <c:txPr>
          <a:bodyPr/>
          <a:lstStyle/>
          <a:p>
            <a:pPr>
              <a:defRPr sz="1000">
                <a:solidFill>
                  <a:schemeClr val="tx1"/>
                </a:solidFill>
                <a:latin typeface="Arial Narrow" pitchFamily="34" charset="0"/>
              </a:defRPr>
            </a:pPr>
            <a:endParaRPr lang="en-US"/>
          </a:p>
        </c:txPr>
        <c:crossAx val="522261176"/>
        <c:crosses val="autoZero"/>
        <c:crossBetween val="between"/>
      </c:valAx>
      <c:spPr>
        <a:gradFill flip="none" rotWithShape="1">
          <a:gsLst>
            <a:gs pos="0">
              <a:srgbClr val="D9D9D9">
                <a:alpha val="40000"/>
              </a:srgbClr>
            </a:gs>
            <a:gs pos="100000">
              <a:srgbClr val="A7C2E3">
                <a:tint val="23500"/>
                <a:satMod val="160000"/>
                <a:alpha val="0"/>
              </a:srgbClr>
            </a:gs>
          </a:gsLst>
          <a:lin ang="5400000" scaled="1"/>
          <a:tileRect/>
        </a:gradFill>
        <a:ln w="25400">
          <a:noFill/>
        </a:ln>
      </c:spPr>
    </c:plotArea>
    <c:plotVisOnly val="1"/>
    <c:dispBlanksAs val="gap"/>
    <c:showDLblsOverMax val="0"/>
  </c:chart>
  <c:spPr>
    <a:scene3d>
      <a:camera prst="orthographicFront"/>
      <a:lightRig rig="threePt" dir="t"/>
    </a:scene3d>
    <a:sp3d prstMaterial="powder"/>
  </c:spPr>
  <c:txPr>
    <a:bodyPr/>
    <a:lstStyle/>
    <a:p>
      <a:pPr>
        <a:defRPr sz="1800">
          <a:latin typeface="Arial" pitchFamily="34" charset="0"/>
          <a:cs typeface="Arial"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8E4B15-A5E9-440C-9AF4-65CB6EACCAE3}" type="datetimeFigureOut">
              <a:rPr lang="en-US" smtClean="0"/>
              <a:t>02/27/2026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37BE9-AEB9-41E3-93AF-6A17CD835216}" type="slidenum">
              <a:rPr lang="en-US" smtClean="0"/>
              <a:t>‹#›</a:t>
            </a:fld>
            <a:endParaRPr lang="en-US"/>
          </a:p>
        </p:txBody>
      </p:sp>
    </p:spTree>
    <p:extLst>
      <p:ext uri="{BB962C8B-B14F-4D97-AF65-F5344CB8AC3E}">
        <p14:creationId xmlns:p14="http://schemas.microsoft.com/office/powerpoint/2010/main" val="233477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buSzPts val="1000"/>
              <a:buFont typeface="Courier New" panose="02070309020205020404" pitchFamily="49" charset="0"/>
              <a:buChar char="o"/>
              <a:tabLst>
                <a:tab pos="914400" algn="l"/>
              </a:tabLst>
            </a:pPr>
            <a:r>
              <a:rPr lang="en-US" sz="1100" dirty="0">
                <a:effectLst/>
                <a:latin typeface="Aptos" panose="020B0004020202020204" pitchFamily="34" charset="0"/>
                <a:ea typeface="Times New Roman" panose="02020603050405020304" pitchFamily="18" charset="0"/>
                <a:cs typeface="Times New Roman" panose="02020603050405020304" pitchFamily="18" charset="0"/>
              </a:rPr>
              <a:t>Key topics on the refreshed strategy will be:</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buSzPts val="1000"/>
              <a:buFont typeface="Wingdings" panose="05000000000000000000" pitchFamily="2" charset="2"/>
              <a:buChar char=""/>
              <a:tabLst>
                <a:tab pos="1371600" algn="l"/>
              </a:tabLst>
            </a:pPr>
            <a:r>
              <a:rPr lang="en-US" sz="1100" dirty="0">
                <a:effectLst/>
                <a:latin typeface="Aptos" panose="020B0004020202020204" pitchFamily="34" charset="0"/>
                <a:ea typeface="Times New Roman" panose="02020603050405020304" pitchFamily="18" charset="0"/>
                <a:cs typeface="Aptos" panose="020B0004020202020204" pitchFamily="34" charset="0"/>
              </a:rPr>
              <a:t>Mental Health and Wellness</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1143000" marR="0" lvl="2" indent="-228600">
              <a:buSzPts val="1000"/>
              <a:buFont typeface="Wingdings" panose="05000000000000000000" pitchFamily="2" charset="2"/>
              <a:buChar char=""/>
              <a:tabLst>
                <a:tab pos="1371600" algn="l"/>
              </a:tabLst>
            </a:pPr>
            <a:r>
              <a:rPr lang="en-US" sz="1100" dirty="0">
                <a:effectLst/>
                <a:latin typeface="Aptos" panose="020B0004020202020204" pitchFamily="34" charset="0"/>
                <a:ea typeface="Times New Roman" panose="02020603050405020304" pitchFamily="18" charset="0"/>
                <a:cs typeface="Aptos" panose="020B0004020202020204" pitchFamily="34" charset="0"/>
              </a:rPr>
              <a:t>Substance Use Disorders (SUD) Prevention, Treatment and Recovery</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1143000" marR="0" lvl="2" indent="-228600">
              <a:buSzPts val="1000"/>
              <a:buFont typeface="Wingdings" panose="05000000000000000000" pitchFamily="2" charset="2"/>
              <a:buChar char=""/>
              <a:tabLst>
                <a:tab pos="1371600" algn="l"/>
              </a:tabLst>
            </a:pPr>
            <a:r>
              <a:rPr lang="en-US" sz="1100" dirty="0">
                <a:effectLst/>
                <a:latin typeface="Aptos" panose="020B0004020202020204" pitchFamily="34" charset="0"/>
                <a:ea typeface="Times New Roman" panose="02020603050405020304" pitchFamily="18" charset="0"/>
                <a:cs typeface="Aptos" panose="020B0004020202020204" pitchFamily="34" charset="0"/>
              </a:rPr>
              <a:t>Pain Treatment and Management</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1143000" marR="0" lvl="2" indent="-228600">
              <a:buSzPts val="1000"/>
              <a:buFont typeface="Wingdings" panose="05000000000000000000" pitchFamily="2" charset="2"/>
              <a:buChar char=""/>
              <a:tabLst>
                <a:tab pos="1371600" algn="l"/>
              </a:tabLst>
            </a:pPr>
            <a:r>
              <a:rPr lang="en-US" sz="1100" dirty="0">
                <a:effectLst/>
                <a:latin typeface="Aptos" panose="020B0004020202020204" pitchFamily="34" charset="0"/>
                <a:ea typeface="Times New Roman" panose="02020603050405020304" pitchFamily="18" charset="0"/>
                <a:cs typeface="Aptos" panose="020B0004020202020204" pitchFamily="34" charset="0"/>
              </a:rPr>
              <a:t>Care Efficiencies</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SzPts val="1000"/>
              <a:buFont typeface="Courier New" panose="02070309020205020404" pitchFamily="49" charset="0"/>
              <a:buChar char="o"/>
              <a:tabLst>
                <a:tab pos="914400" algn="l"/>
              </a:tabLst>
            </a:pPr>
            <a:r>
              <a:rPr lang="en-US" sz="1100" dirty="0">
                <a:effectLst/>
                <a:latin typeface="Aptos" panose="020B0004020202020204" pitchFamily="34" charset="0"/>
                <a:ea typeface="Times New Roman" panose="02020603050405020304" pitchFamily="18" charset="0"/>
                <a:cs typeface="Times New Roman" panose="02020603050405020304" pitchFamily="18" charset="0"/>
              </a:rPr>
              <a:t>Strategy also:</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buSzPts val="1000"/>
              <a:buFont typeface="Wingdings" panose="05000000000000000000" pitchFamily="2" charset="2"/>
              <a:buChar char=""/>
              <a:tabLst>
                <a:tab pos="1371600" algn="l"/>
              </a:tabLst>
            </a:pPr>
            <a:r>
              <a:rPr lang="en-US" sz="1100" dirty="0">
                <a:effectLst/>
                <a:latin typeface="Aptos" panose="020B0004020202020204" pitchFamily="34" charset="0"/>
                <a:ea typeface="Times New Roman" panose="02020603050405020304" pitchFamily="18" charset="0"/>
                <a:cs typeface="Aptos" panose="020B0004020202020204" pitchFamily="34" charset="0"/>
              </a:rPr>
              <a:t>Reflects new priorities for prevention</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1143000" marR="0" lvl="2" indent="-228600">
              <a:buSzPts val="1000"/>
              <a:buFont typeface="Wingdings" panose="05000000000000000000" pitchFamily="2" charset="2"/>
              <a:buChar char=""/>
              <a:tabLst>
                <a:tab pos="1371600" algn="l"/>
              </a:tabLst>
            </a:pPr>
            <a:r>
              <a:rPr lang="en-US" sz="1100" dirty="0">
                <a:effectLst/>
                <a:latin typeface="Aptos" panose="020B0004020202020204" pitchFamily="34" charset="0"/>
                <a:ea typeface="Times New Roman" panose="02020603050405020304" pitchFamily="18" charset="0"/>
                <a:cs typeface="Aptos" panose="020B0004020202020204" pitchFamily="34" charset="0"/>
              </a:rPr>
              <a:t>Emphasizes important of integration of primary and behavioral healthcare</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1143000" marR="0" lvl="2" indent="-228600">
              <a:buSzPts val="1000"/>
              <a:buFont typeface="Wingdings" panose="05000000000000000000" pitchFamily="2" charset="2"/>
              <a:buChar char=""/>
              <a:tabLst>
                <a:tab pos="1371600" algn="l"/>
              </a:tabLst>
            </a:pPr>
            <a:r>
              <a:rPr lang="en-US" sz="1100" dirty="0">
                <a:effectLst/>
                <a:latin typeface="Aptos" panose="020B0004020202020204" pitchFamily="34" charset="0"/>
                <a:ea typeface="Times New Roman" panose="02020603050405020304" pitchFamily="18" charset="0"/>
                <a:cs typeface="Aptos" panose="020B0004020202020204" pitchFamily="34" charset="0"/>
              </a:rPr>
              <a:t>Looks to digital and technology solutions to enhance uptake and improve care</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SzPts val="1000"/>
              <a:buFont typeface="Courier New" panose="02070309020205020404" pitchFamily="49" charset="0"/>
              <a:buChar char="o"/>
              <a:tabLst>
                <a:tab pos="914400" algn="l"/>
              </a:tabLst>
            </a:pPr>
            <a:r>
              <a:rPr lang="en-US" sz="1100" dirty="0">
                <a:effectLst/>
                <a:latin typeface="Aptos" panose="020B0004020202020204" pitchFamily="34" charset="0"/>
                <a:ea typeface="Times New Roman" panose="02020603050405020304" pitchFamily="18" charset="0"/>
                <a:cs typeface="Times New Roman" panose="02020603050405020304" pitchFamily="18" charset="0"/>
              </a:rPr>
              <a:t>CMS’s Behavioral Health strategy reflects the agency’s commitment to BH</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4837BE9-AEB9-41E3-93AF-6A17CD835216}" type="slidenum">
              <a:rPr lang="en-US" smtClean="0"/>
              <a:t>10</a:t>
            </a:fld>
            <a:endParaRPr lang="en-US"/>
          </a:p>
        </p:txBody>
      </p:sp>
    </p:spTree>
    <p:extLst>
      <p:ext uri="{BB962C8B-B14F-4D97-AF65-F5344CB8AC3E}">
        <p14:creationId xmlns:p14="http://schemas.microsoft.com/office/powerpoint/2010/main" val="4075103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C6020-60BB-EE0E-D9FB-687BC037C7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DF454-0409-437B-E051-A2C19C90CF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FB0020-1642-B7E9-4DA0-90C366D2B0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069FCE-C1C6-26B4-CA89-9B1A89E375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837BE9-AEB9-41E3-93AF-6A17CD8352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517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1FBC2-E6D2-D6CD-8177-1D50B4240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691CAC-3E74-7450-970A-7E8D93F62D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1D73FF-AA26-7D22-FED7-C675130F41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B74B97-5FE8-80EF-8840-89C96AE485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837BE9-AEB9-41E3-93AF-6A17CD8352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652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QIN-QIO program provides technical assistance, education and advanced analytic support to hospitals, nursing homes, and outpatient provides across the nation at no cost to providers. Enrollment into the program is a voluntary collaboration between the QIN-QIO quality improvement experts and the provider. The QIN-QIO outreach to providers was selective to include providers most in need of assistance for example low performing NHs, rural  and critical access hospitals, small OP practices, under-resourced facilities. The target for enrollment into the program includes  8500 nursing homes, of which 4600 are 2-star or less with medium to high survey deficiencies or poor performance on greater than 5 clinical quality measures;  3400 Hospitals of which 40% are critical access hospital, or have  medium to high level survey deficiencies, poor performance on clinical measures, or high hospital readmissions including readmission payment reductions; 12,800 outpatient providers, including small and poor performance on CMS clinical quality measures.</a:t>
            </a:r>
          </a:p>
          <a:p>
            <a:endParaRPr lang="en-US" dirty="0"/>
          </a:p>
        </p:txBody>
      </p:sp>
      <p:sp>
        <p:nvSpPr>
          <p:cNvPr id="4" name="Slide Number Placeholder 3"/>
          <p:cNvSpPr>
            <a:spLocks noGrp="1"/>
          </p:cNvSpPr>
          <p:nvPr>
            <p:ph type="sldNum" sz="quarter" idx="5"/>
          </p:nvPr>
        </p:nvSpPr>
        <p:spPr/>
        <p:txBody>
          <a:bodyPr/>
          <a:lstStyle/>
          <a:p>
            <a:fld id="{64837BE9-AEB9-41E3-93AF-6A17CD835216}" type="slidenum">
              <a:rPr lang="en-US" smtClean="0"/>
              <a:t>24</a:t>
            </a:fld>
            <a:endParaRPr lang="en-US"/>
          </a:p>
        </p:txBody>
      </p:sp>
    </p:spTree>
    <p:extLst>
      <p:ext uri="{BB962C8B-B14F-4D97-AF65-F5344CB8AC3E}">
        <p14:creationId xmlns:p14="http://schemas.microsoft.com/office/powerpoint/2010/main" val="389355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goal is to increase understanding and implementation of behavioral health evidence-based practices across multiple healthcare settings (hospitals, nursing homes, and outpatient facilities) to improve behavioral health outcomes for patients.  Examples of interventions include increasing screening for and treatment of chronic behavioral health conditions, such as depression, suicidality, chronic pain, and substance / opioid use disorder, and increasing access to opioid and polysubstance overdose prevention therapies. </a:t>
            </a:r>
          </a:p>
          <a:p>
            <a:endParaRPr lang="en-US" dirty="0"/>
          </a:p>
        </p:txBody>
      </p:sp>
      <p:sp>
        <p:nvSpPr>
          <p:cNvPr id="4" name="Slide Number Placeholder 3"/>
          <p:cNvSpPr>
            <a:spLocks noGrp="1"/>
          </p:cNvSpPr>
          <p:nvPr>
            <p:ph type="sldNum" sz="quarter" idx="5"/>
          </p:nvPr>
        </p:nvSpPr>
        <p:spPr/>
        <p:txBody>
          <a:bodyPr/>
          <a:lstStyle/>
          <a:p>
            <a:fld id="{64837BE9-AEB9-41E3-93AF-6A17CD835216}" type="slidenum">
              <a:rPr lang="en-US" smtClean="0"/>
              <a:t>25</a:t>
            </a:fld>
            <a:endParaRPr lang="en-US"/>
          </a:p>
        </p:txBody>
      </p:sp>
    </p:spTree>
    <p:extLst>
      <p:ext uri="{BB962C8B-B14F-4D97-AF65-F5344CB8AC3E}">
        <p14:creationId xmlns:p14="http://schemas.microsoft.com/office/powerpoint/2010/main" val="2053827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Special protections incorporated into Medicaid and CHIP, including the mandatory Early and Periodic Screening, Diagnostic, and Treatment (EPSDT) benefit in Medicaid, provide assurance that enrollees struggling with serious MH conditions or SUDs have coverage for the care they need.</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Two examples of our recent work include:</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CMS and the Substance Abuse and Mental Health Services Administration established a technical assistance (TA) center to help states cover the full continuum of crisis response services in their Medicaid and CHIP programs. The TA center focuses on enabling states to address gaps in their Behavioral Health Coordinated Systems of Crisis Care to ensure that individuals experiencing behavioral health crises receive timely, coordinated, and effective care. It provides tailored support, practical tools, and opportunities for collaboration through webinars, peer learning forums, written resources, and state-specific coaching.</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We recently released a new toolkit the “State Medicaid &amp; CHIP Toolkit for Children’s Behavioral Health Services and the Early and Periodic Screening, Diagnostic and Treatment (EPSDT) Requirements.”  This toolkit serves as a resource for state Medicaid and CHIP agencies in ensuring that children and youth experiencing behavioral health conditions get the care they need.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It includes strategies for developing a behavioral health care delivery system that can meet a range of children’s needs, promoting early intervention for children’s behavioral health conditions, improving children’s access to behavioral health care through service coordination and integration, and increasing the workforce capacity for children’s behavioral health services.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can find this toolkit and other information on our work on Medicaid.gov</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4837BE9-AEB9-41E3-93AF-6A17CD835216}" type="slidenum">
              <a:rPr lang="en-US" smtClean="0"/>
              <a:t>35</a:t>
            </a:fld>
            <a:endParaRPr lang="en-US"/>
          </a:p>
        </p:txBody>
      </p:sp>
    </p:spTree>
    <p:extLst>
      <p:ext uri="{BB962C8B-B14F-4D97-AF65-F5344CB8AC3E}">
        <p14:creationId xmlns:p14="http://schemas.microsoft.com/office/powerpoint/2010/main" val="3401344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8.xml"/><Relationship Id="rId1" Type="http://schemas.openxmlformats.org/officeDocument/2006/relationships/tags" Target="../tags/tag177.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79.xml"/><Relationship Id="rId5" Type="http://schemas.openxmlformats.org/officeDocument/2006/relationships/image" Target="../media/image13.png"/><Relationship Id="rId4" Type="http://schemas.openxmlformats.org/officeDocument/2006/relationships/image" Target="../media/image15.emf"/></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1.xml"/><Relationship Id="rId1" Type="http://schemas.openxmlformats.org/officeDocument/2006/relationships/tags" Target="../tags/tag190.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7.xml"/><Relationship Id="rId1" Type="http://schemas.openxmlformats.org/officeDocument/2006/relationships/tags" Target="../tags/tag196.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00.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2.xml"/><Relationship Id="rId1" Type="http://schemas.openxmlformats.org/officeDocument/2006/relationships/tags" Target="../tags/tag201.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6.xml"/><Relationship Id="rId1" Type="http://schemas.openxmlformats.org/officeDocument/2006/relationships/tags" Target="../tags/tag205.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07.xml"/><Relationship Id="rId4" Type="http://schemas.openxmlformats.org/officeDocument/2006/relationships/image" Target="../media/image4.emf"/></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208.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4.xml"/><Relationship Id="rId1" Type="http://schemas.openxmlformats.org/officeDocument/2006/relationships/tags" Target="../tags/tag213.xml"/><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215.xml"/><Relationship Id="rId4" Type="http://schemas.openxmlformats.org/officeDocument/2006/relationships/image" Target="../media/image4.emf"/></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216.xml"/><Relationship Id="rId4" Type="http://schemas.openxmlformats.org/officeDocument/2006/relationships/image" Target="../media/image4.emf"/></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1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221.xml"/><Relationship Id="rId5" Type="http://schemas.openxmlformats.org/officeDocument/2006/relationships/image" Target="../media/image9.png"/><Relationship Id="rId4" Type="http://schemas.openxmlformats.org/officeDocument/2006/relationships/image" Target="../media/image4.emf"/></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2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4.xml"/><Relationship Id="rId1" Type="http://schemas.openxmlformats.org/officeDocument/2006/relationships/tags" Target="../tags/tag223.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6.xml"/><Relationship Id="rId1" Type="http://schemas.openxmlformats.org/officeDocument/2006/relationships/tags" Target="../tags/tag225.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8.xml"/><Relationship Id="rId1" Type="http://schemas.openxmlformats.org/officeDocument/2006/relationships/tags" Target="../tags/tag227.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29.xml"/><Relationship Id="rId4" Type="http://schemas.openxmlformats.org/officeDocument/2006/relationships/image" Target="../media/image5.emf"/></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2.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7.xml"/><Relationship Id="rId1" Type="http://schemas.openxmlformats.org/officeDocument/2006/relationships/tags" Target="../tags/tag256.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9.xml"/><Relationship Id="rId1" Type="http://schemas.openxmlformats.org/officeDocument/2006/relationships/tags" Target="../tags/tag258.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5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60.xml"/><Relationship Id="rId5" Type="http://schemas.openxmlformats.org/officeDocument/2006/relationships/image" Target="../media/image13.png"/><Relationship Id="rId4" Type="http://schemas.openxmlformats.org/officeDocument/2006/relationships/image" Target="../media/image11.emf"/></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2.xml"/><Relationship Id="rId1" Type="http://schemas.openxmlformats.org/officeDocument/2006/relationships/tags" Target="../tags/tag261.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4.xml"/><Relationship Id="rId1" Type="http://schemas.openxmlformats.org/officeDocument/2006/relationships/tags" Target="../tags/tag263.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6.xml"/><Relationship Id="rId1" Type="http://schemas.openxmlformats.org/officeDocument/2006/relationships/tags" Target="../tags/tag265.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8.xml"/><Relationship Id="rId1" Type="http://schemas.openxmlformats.org/officeDocument/2006/relationships/tags" Target="../tags/tag267.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69.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1.xml"/><Relationship Id="rId1" Type="http://schemas.openxmlformats.org/officeDocument/2006/relationships/tags" Target="../tags/tag270.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5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7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4.xml"/><Relationship Id="rId1" Type="http://schemas.openxmlformats.org/officeDocument/2006/relationships/tags" Target="../tags/tag273.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6.xml"/><Relationship Id="rId1" Type="http://schemas.openxmlformats.org/officeDocument/2006/relationships/tags" Target="../tags/tag275.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8.xml"/><Relationship Id="rId1" Type="http://schemas.openxmlformats.org/officeDocument/2006/relationships/tags" Target="../tags/tag277.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6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79.xml"/><Relationship Id="rId4" Type="http://schemas.openxmlformats.org/officeDocument/2006/relationships/image" Target="../media/image5.emf"/></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9.xml"/><Relationship Id="rId1" Type="http://schemas.openxmlformats.org/officeDocument/2006/relationships/tags" Target="../tags/tag288.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image" Target="../media/image9.png"/><Relationship Id="rId5" Type="http://schemas.openxmlformats.org/officeDocument/2006/relationships/image" Target="../media/image11.emf"/><Relationship Id="rId4" Type="http://schemas.openxmlformats.org/officeDocument/2006/relationships/oleObject" Target="../embeddings/oleObject2.bin"/></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7.xml"/><Relationship Id="rId1" Type="http://schemas.openxmlformats.org/officeDocument/2006/relationships/tags" Target="../tags/tag296.xml"/><Relationship Id="rId6" Type="http://schemas.openxmlformats.org/officeDocument/2006/relationships/image" Target="../media/image12.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9.xml"/><Relationship Id="rId1" Type="http://schemas.openxmlformats.org/officeDocument/2006/relationships/tags" Target="../tags/tag308.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1.xml"/><Relationship Id="rId1" Type="http://schemas.openxmlformats.org/officeDocument/2006/relationships/tags" Target="../tags/tag310.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7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312.xml"/><Relationship Id="rId5" Type="http://schemas.openxmlformats.org/officeDocument/2006/relationships/image" Target="../media/image13.png"/><Relationship Id="rId4" Type="http://schemas.openxmlformats.org/officeDocument/2006/relationships/image" Target="../media/image15.emf"/></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4.xml"/><Relationship Id="rId1" Type="http://schemas.openxmlformats.org/officeDocument/2006/relationships/tags" Target="../tags/tag313.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6.xml"/><Relationship Id="rId1" Type="http://schemas.openxmlformats.org/officeDocument/2006/relationships/tags" Target="../tags/tag315.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8.xml"/><Relationship Id="rId1" Type="http://schemas.openxmlformats.org/officeDocument/2006/relationships/tags" Target="../tags/tag317.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0.xml"/><Relationship Id="rId1" Type="http://schemas.openxmlformats.org/officeDocument/2006/relationships/tags" Target="../tags/tag319.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2.xml"/><Relationship Id="rId1" Type="http://schemas.openxmlformats.org/officeDocument/2006/relationships/tags" Target="../tags/tag321.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8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323.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5.xml"/><Relationship Id="rId1" Type="http://schemas.openxmlformats.org/officeDocument/2006/relationships/tags" Target="../tags/tag324.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7.xml"/><Relationship Id="rId1" Type="http://schemas.openxmlformats.org/officeDocument/2006/relationships/tags" Target="../tags/tag326.x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18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328.xml"/><Relationship Id="rId4" Type="http://schemas.openxmlformats.org/officeDocument/2006/relationships/image" Target="../media/image4.emf"/></Relationships>
</file>

<file path=ppt/slideLayouts/_rels/slideLayout18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329.xml"/><Relationship Id="rId4" Type="http://schemas.openxmlformats.org/officeDocument/2006/relationships/image" Target="../media/image4.emf"/></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5.emf"/></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3.xml"/><Relationship Id="rId1" Type="http://schemas.openxmlformats.org/officeDocument/2006/relationships/tags" Target="../tags/tag332.xml"/><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19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334.xml"/><Relationship Id="rId4" Type="http://schemas.openxmlformats.org/officeDocument/2006/relationships/image" Target="../media/image4.emf"/></Relationships>
</file>

<file path=ppt/slideLayouts/_rels/slideLayout19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335.xml"/><Relationship Id="rId4" Type="http://schemas.openxmlformats.org/officeDocument/2006/relationships/image" Target="../media/image4.emf"/></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oleObject" Target="../embeddings/oleObject19.bin"/></Relationships>
</file>

<file path=ppt/slideLayouts/_rels/slideLayout19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338.xml"/><Relationship Id="rId5" Type="http://schemas.openxmlformats.org/officeDocument/2006/relationships/image" Target="../media/image9.png"/><Relationship Id="rId4" Type="http://schemas.openxmlformats.org/officeDocument/2006/relationships/image" Target="../media/image4.emf"/></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0.xml"/><Relationship Id="rId1" Type="http://schemas.openxmlformats.org/officeDocument/2006/relationships/tags" Target="../tags/tag339.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9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341.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5.emf"/></Relationships>
</file>

<file path=ppt/slideLayouts/_rels/slideLayout19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342.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4.xml"/><Relationship Id="rId1" Type="http://schemas.openxmlformats.org/officeDocument/2006/relationships/tags" Target="../tags/tag343.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6.xml"/><Relationship Id="rId1" Type="http://schemas.openxmlformats.org/officeDocument/2006/relationships/tags" Target="../tags/tag345.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8.xml"/><Relationship Id="rId1" Type="http://schemas.openxmlformats.org/officeDocument/2006/relationships/tags" Target="../tags/tag347.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2.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2.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6.xml"/><Relationship Id="rId5" Type="http://schemas.openxmlformats.org/officeDocument/2006/relationships/image" Target="../media/image13.png"/><Relationship Id="rId4" Type="http://schemas.openxmlformats.org/officeDocument/2006/relationships/image" Target="../media/image11.emf"/></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93.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96.xml"/><Relationship Id="rId6" Type="http://schemas.openxmlformats.org/officeDocument/2006/relationships/image" Target="../media/image14.jpeg"/><Relationship Id="rId5" Type="http://schemas.openxmlformats.org/officeDocument/2006/relationships/image" Target="../media/image7.png"/><Relationship Id="rId4" Type="http://schemas.openxmlformats.org/officeDocument/2006/relationships/image" Target="../media/image5.emf"/></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0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12.xml"/><Relationship Id="rId4" Type="http://schemas.openxmlformats.org/officeDocument/2006/relationships/image" Target="../media/image5.emf"/></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image" Target="../media/image8.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9.png"/><Relationship Id="rId5" Type="http://schemas.openxmlformats.org/officeDocument/2006/relationships/image" Target="../media/image11.emf"/><Relationship Id="rId4" Type="http://schemas.openxmlformats.org/officeDocument/2006/relationships/oleObject" Target="../embeddings/oleObject2.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12.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52.xml"/><Relationship Id="rId7" Type="http://schemas.openxmlformats.org/officeDocument/2006/relationships/image" Target="../media/image8.pn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9.png"/><Relationship Id="rId5" Type="http://schemas.openxmlformats.org/officeDocument/2006/relationships/image" Target="../media/image11.emf"/><Relationship Id="rId4" Type="http://schemas.openxmlformats.org/officeDocument/2006/relationships/oleObject" Target="../embeddings/oleObject2.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12.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solid blue">
    <p:spTree>
      <p:nvGrpSpPr>
        <p:cNvPr id="1" name=""/>
        <p:cNvGrpSpPr/>
        <p:nvPr/>
      </p:nvGrpSpPr>
      <p:grpSpPr>
        <a:xfrm>
          <a:off x="0" y="0"/>
          <a:ext cx="0" cy="0"/>
          <a:chOff x="0" y="0"/>
          <a:chExt cx="0" cy="0"/>
        </a:xfrm>
      </p:grpSpPr>
      <p:sp>
        <p:nvSpPr>
          <p:cNvPr id="2" name="Title 1"/>
          <p:cNvSpPr>
            <a:spLocks noGrp="1"/>
          </p:cNvSpPr>
          <p:nvPr>
            <p:ph type="title"/>
          </p:nvPr>
        </p:nvSpPr>
        <p:spPr>
          <a:xfrm>
            <a:off x="914399" y="2149523"/>
            <a:ext cx="10424160" cy="2250988"/>
          </a:xfrm>
        </p:spPr>
        <p:txBody>
          <a:bodyPr/>
          <a:lstStyle>
            <a:lvl1pPr>
              <a:lnSpc>
                <a:spcPct val="80000"/>
              </a:lnSpc>
              <a:defRPr sz="7200">
                <a:solidFill>
                  <a:schemeClr val="bg1"/>
                </a:solidFill>
              </a:defRPr>
            </a:lvl1pPr>
          </a:lstStyle>
          <a:p>
            <a:r>
              <a:rPr lang="en-US" dirty="0"/>
              <a:t>Click to edit Master title style</a:t>
            </a:r>
          </a:p>
        </p:txBody>
      </p:sp>
      <p:pic>
        <p:nvPicPr>
          <p:cNvPr id="5" name="Picture 4" descr="A picture containing people, beach, water, group&#10;&#10;Description automatically generated">
            <a:extLst>
              <a:ext uri="{FF2B5EF4-FFF2-40B4-BE49-F238E27FC236}">
                <a16:creationId xmlns:a16="http://schemas.microsoft.com/office/drawing/2014/main" id="{F63ACBAF-DC4F-EF46-A95E-B7DB0C8A992A}"/>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370" r="6370"/>
          <a:stretch/>
        </p:blipFill>
        <p:spPr>
          <a:xfrm>
            <a:off x="-1" y="3"/>
            <a:ext cx="12192001" cy="6862654"/>
          </a:xfrm>
          <a:prstGeom prst="rect">
            <a:avLst/>
          </a:prstGeom>
          <a:solidFill>
            <a:schemeClr val="accent1"/>
          </a:solidFill>
        </p:spPr>
      </p:pic>
      <p:sp>
        <p:nvSpPr>
          <p:cNvPr id="11" name="Rectangle 10">
            <a:extLst>
              <a:ext uri="{FF2B5EF4-FFF2-40B4-BE49-F238E27FC236}">
                <a16:creationId xmlns:a16="http://schemas.microsoft.com/office/drawing/2014/main" id="{E54A6B1D-B9F3-2E4E-A979-3F8B2C47B218}"/>
              </a:ext>
            </a:extLst>
          </p:cNvPr>
          <p:cNvSpPr/>
          <p:nvPr userDrawn="1"/>
        </p:nvSpPr>
        <p:spPr>
          <a:xfrm>
            <a:off x="1524" y="0"/>
            <a:ext cx="12190476" cy="6858000"/>
          </a:xfrm>
          <a:prstGeom prst="rect">
            <a:avLst/>
          </a:prstGeom>
          <a:solidFill>
            <a:srgbClr val="004986">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drawing&#10;&#10;Description automatically generated">
            <a:extLst>
              <a:ext uri="{FF2B5EF4-FFF2-40B4-BE49-F238E27FC236}">
                <a16:creationId xmlns:a16="http://schemas.microsoft.com/office/drawing/2014/main" id="{6C2AFE5C-0D8A-A14C-84E8-FFCE817F8A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2682" y="6271265"/>
            <a:ext cx="1499182" cy="583015"/>
          </a:xfrm>
          <a:prstGeom prst="rect">
            <a:avLst/>
          </a:prstGeom>
        </p:spPr>
      </p:pic>
    </p:spTree>
    <p:extLst>
      <p:ext uri="{BB962C8B-B14F-4D97-AF65-F5344CB8AC3E}">
        <p14:creationId xmlns:p14="http://schemas.microsoft.com/office/powerpoint/2010/main" val="410853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mp; Content with Yellow">
    <p:spTree>
      <p:nvGrpSpPr>
        <p:cNvPr id="1" name=""/>
        <p:cNvGrpSpPr/>
        <p:nvPr/>
      </p:nvGrpSpPr>
      <p:grpSpPr>
        <a:xfrm>
          <a:off x="0" y="0"/>
          <a:ext cx="0" cy="0"/>
          <a:chOff x="0" y="0"/>
          <a:chExt cx="0" cy="0"/>
        </a:xfrm>
      </p:grpSpPr>
      <p:sp>
        <p:nvSpPr>
          <p:cNvPr id="8" name="Text Placeholder 10"/>
          <p:cNvSpPr>
            <a:spLocks noGrp="1"/>
          </p:cNvSpPr>
          <p:nvPr>
            <p:ph type="body" sz="quarter" idx="10"/>
          </p:nvPr>
        </p:nvSpPr>
        <p:spPr>
          <a:xfrm>
            <a:off x="895928" y="1750190"/>
            <a:ext cx="7054271" cy="3468321"/>
          </a:xfrm>
          <a:prstGeom prst="rect">
            <a:avLst/>
          </a:prstGeom>
        </p:spPr>
        <p:txBody>
          <a:bodyPr/>
          <a:lstStyle>
            <a:lvl1pPr marL="0" indent="0">
              <a:buNone/>
              <a:defRPr sz="2400" b="0" i="0">
                <a:solidFill>
                  <a:schemeClr val="tx1"/>
                </a:solidFill>
                <a:latin typeface="+mn-lt"/>
                <a:ea typeface="Avenir Medium" charset="0"/>
                <a:cs typeface="Avenir Medium" charset="0"/>
              </a:defRPr>
            </a:lvl1pPr>
          </a:lstStyle>
          <a:p>
            <a:pPr lvl="0"/>
            <a:r>
              <a:rPr lang="en-US" dirty="0"/>
              <a:t>Click to edit Master text styles</a:t>
            </a:r>
          </a:p>
          <a:p>
            <a:pPr lvl="1"/>
            <a:r>
              <a:rPr lang="en-US" dirty="0"/>
              <a:t>Click to add</a:t>
            </a:r>
          </a:p>
        </p:txBody>
      </p:sp>
      <p:sp>
        <p:nvSpPr>
          <p:cNvPr id="2" name="Title 1">
            <a:extLst>
              <a:ext uri="{FF2B5EF4-FFF2-40B4-BE49-F238E27FC236}">
                <a16:creationId xmlns:a16="http://schemas.microsoft.com/office/drawing/2014/main" id="{0621DA85-2908-C341-8C0E-865BBE0243CA}"/>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DA04B1F3-9F3F-FB4B-A1A7-FDACDD76B4FB}"/>
              </a:ext>
            </a:extLst>
          </p:cNvPr>
          <p:cNvSpPr>
            <a:spLocks noGrp="1"/>
          </p:cNvSpPr>
          <p:nvPr>
            <p:ph type="body" sz="quarter" idx="11"/>
          </p:nvPr>
        </p:nvSpPr>
        <p:spPr>
          <a:xfrm>
            <a:off x="895350" y="1225930"/>
            <a:ext cx="5978525" cy="274320"/>
          </a:xfrm>
          <a:prstGeom prst="rect">
            <a:avLst/>
          </a:prstGeom>
          <a:solidFill>
            <a:srgbClr val="FFDA66"/>
          </a:solidFill>
        </p:spPr>
        <p:txBody>
          <a:bodyPr anchor="ctr" anchorCtr="0"/>
          <a:lstStyle>
            <a:lvl1pPr marL="0" indent="0">
              <a:buNone/>
              <a:defRPr sz="1350" b="1">
                <a:solidFill>
                  <a:srgbClr val="004986"/>
                </a:solidFill>
              </a:defRPr>
            </a:lvl1pPr>
            <a:lvl2pPr marL="457200" indent="0">
              <a:buNone/>
              <a:defRPr sz="1350" b="1">
                <a:solidFill>
                  <a:srgbClr val="004986"/>
                </a:solidFill>
              </a:defRPr>
            </a:lvl2pPr>
            <a:lvl3pPr marL="914400" indent="0">
              <a:buNone/>
              <a:defRPr sz="1350" b="1">
                <a:solidFill>
                  <a:srgbClr val="004986"/>
                </a:solidFill>
              </a:defRPr>
            </a:lvl3pPr>
            <a:lvl4pPr marL="1371600" indent="0">
              <a:buNone/>
              <a:defRPr sz="1350" b="1">
                <a:solidFill>
                  <a:srgbClr val="004986"/>
                </a:solidFill>
              </a:defRPr>
            </a:lvl4pPr>
            <a:lvl5pPr marL="1828800" indent="0">
              <a:buNone/>
              <a:defRPr sz="1350" b="1">
                <a:solidFill>
                  <a:srgbClr val="004986"/>
                </a:solidFill>
              </a:defRPr>
            </a:lvl5pPr>
          </a:lstStyle>
          <a:p>
            <a:pPr lvl="0"/>
            <a:r>
              <a:rPr lang="en-US" dirty="0"/>
              <a:t>Click to edit Master text styles</a:t>
            </a:r>
          </a:p>
        </p:txBody>
      </p:sp>
    </p:spTree>
    <p:extLst>
      <p:ext uri="{BB962C8B-B14F-4D97-AF65-F5344CB8AC3E}">
        <p14:creationId xmlns:p14="http://schemas.microsoft.com/office/powerpoint/2010/main" val="11192460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529B"/>
              </a:gs>
              <a:gs pos="100000">
                <a:srgbClr val="00488A"/>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3"/>
            <a:ext cx="6254496" cy="332399"/>
          </a:xfrm>
          <a:prstGeom prst="rect">
            <a:avLst/>
          </a:prstGeom>
        </p:spPr>
        <p:txBody>
          <a:bodyPr/>
          <a:lstStyle>
            <a:lvl1pPr>
              <a:defRPr>
                <a:solidFill>
                  <a:srgbClr val="FFFFFF"/>
                </a:solidFill>
                <a:latin typeface="+mj-lt"/>
                <a:sym typeface="+mj-lt"/>
              </a:defRPr>
            </a:lvl1pPr>
          </a:lstStyle>
          <a:p>
            <a:r>
              <a:rPr lang="en-US" dirty="0"/>
              <a:t>Click to add title</a:t>
            </a:r>
          </a:p>
        </p:txBody>
      </p:sp>
      <p:sp>
        <p:nvSpPr>
          <p:cNvPr id="17"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2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9" y="3407806"/>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1" name="TextBox 10"/>
          <p:cNvSpPr txBox="1"/>
          <p:nvPr userDrawn="1"/>
        </p:nvSpPr>
        <p:spPr>
          <a:xfrm>
            <a:off x="630000" y="6329701"/>
            <a:ext cx="625680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450030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D. Big statement green">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7" name="Date Placeholder 4"/>
          <p:cNvSpPr>
            <a:spLocks noGrp="1"/>
          </p:cNvSpPr>
          <p:nvPr>
            <p:ph type="dt" sz="half" idx="10"/>
          </p:nvPr>
        </p:nvSpPr>
        <p:spPr>
          <a:xfrm>
            <a:off x="9677401"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5"/>
            <a:ext cx="10933200" cy="1606551"/>
          </a:xfrm>
        </p:spPr>
        <p:txBody>
          <a:bodyPr anchor="b">
            <a:noAutofit/>
          </a:bodyPr>
          <a:lstStyle>
            <a:lvl1pPr marL="0" algn="l" defTabSz="914354"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20190904 Modernizing CMS 2020 Pre-work_v7.pptx</a:t>
            </a:r>
          </a:p>
        </p:txBody>
      </p:sp>
      <p:sp>
        <p:nvSpPr>
          <p:cNvPr id="12" name="TextBox 11"/>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4239215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6" name="Rectangle 5"/>
          <p:cNvSpPr/>
          <p:nvPr userDrawn="1"/>
        </p:nvSpPr>
        <p:spPr bwMode="white">
          <a:xfrm>
            <a:off x="630000" y="625475"/>
            <a:ext cx="932688" cy="932688"/>
          </a:xfrm>
          <a:prstGeom prst="rect">
            <a:avLst/>
          </a:prstGeom>
          <a:noFill/>
          <a:ln>
            <a:solidFill>
              <a:srgbClr val="0074D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5"/>
            <a:ext cx="10933200" cy="1606551"/>
          </a:xfrm>
          <a:prstGeom prst="rect">
            <a:avLst/>
          </a:prstGeom>
        </p:spPr>
        <p:txBody>
          <a:bodyPr anchor="b">
            <a:noAutofit/>
          </a:bodyPr>
          <a:lstStyle>
            <a:lvl1pPr marL="0" algn="l" defTabSz="914354" rtl="0" eaLnBrk="1" fontAlgn="auto" latinLnBrk="0" hangingPunct="1">
              <a:lnSpc>
                <a:spcPts val="6000"/>
              </a:lnSpc>
              <a:spcBef>
                <a:spcPts val="0"/>
              </a:spcBef>
              <a:spcAft>
                <a:spcPts val="0"/>
              </a:spcAft>
              <a:defRPr lang="en-US" sz="5400" kern="1200" baseline="0" dirty="0">
                <a:solidFill>
                  <a:srgbClr val="0074DE"/>
                </a:solidFill>
                <a:latin typeface="+mj-lt"/>
                <a:ea typeface="+mj-ea"/>
                <a:cs typeface="+mj-cs"/>
                <a:sym typeface="+mj-lt"/>
              </a:defRPr>
            </a:lvl1pPr>
          </a:lstStyle>
          <a:p>
            <a:r>
              <a:rPr lang="en-US" dirty="0"/>
              <a:t>Click to add big statement text</a:t>
            </a:r>
          </a:p>
        </p:txBody>
      </p:sp>
      <p:sp>
        <p:nvSpPr>
          <p:cNvPr id="9"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sp>
        <p:nvSpPr>
          <p:cNvPr id="10" name="TextBox 9"/>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416985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03668"/>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4" y="101444"/>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3"/>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529B"/>
          </a:solidFill>
          <a:ln>
            <a:noFill/>
          </a:ln>
          <a:effectLst/>
        </p:spPr>
        <p:txBody>
          <a:bodyPr vert="horz" wrap="square" lIns="91440" tIns="45720" rIns="91440" bIns="45720" numCol="1" anchor="t" anchorCtr="0" compatLnSpc="1">
            <a:prstTxWarp prst="textNoShape">
              <a:avLst/>
            </a:prstTxWarp>
            <a:noAutofit/>
          </a:bodyPr>
          <a:lstStyle/>
          <a:p>
            <a:endParaRPr lang="en-US" sz="1351" dirty="0">
              <a:latin typeface="+mn-lt"/>
              <a:sym typeface="Trebuchet MS" panose="020B0603020202020204" pitchFamily="34" charset="0"/>
            </a:endParaRPr>
          </a:p>
        </p:txBody>
      </p:sp>
      <p:sp>
        <p:nvSpPr>
          <p:cNvPr id="8" name="TextBox 7"/>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398105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2C2C2C"/>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3"/>
            <a:ext cx="10933200" cy="332399"/>
          </a:xfrm>
        </p:spPr>
        <p:txBody>
          <a:bodyPr/>
          <a:lstStyle>
            <a:lvl1pPr>
              <a:defRPr>
                <a:solidFill>
                  <a:schemeClr val="bg1"/>
                </a:solidFill>
                <a:latin typeface="+mj-lt"/>
                <a:sym typeface="+mj-lt"/>
              </a:defRPr>
            </a:lvl1pPr>
          </a:lstStyle>
          <a:p>
            <a:r>
              <a:rPr lang="en-US" dirty="0"/>
              <a:t>Click to add title</a:t>
            </a:r>
          </a:p>
        </p:txBody>
      </p:sp>
      <p:sp>
        <p:nvSpPr>
          <p:cNvPr id="8"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1 Strategy Planning Toolkit_vUpdated Nov 2019.pptx</a:t>
            </a:r>
            <a:endParaRPr lang="en-US" sz="700" dirty="0">
              <a:solidFill>
                <a:schemeClr val="bg1"/>
              </a:solidFill>
              <a:latin typeface="+mn-lt"/>
              <a:sym typeface="Trebuchet MS" panose="020B0603020202020204" pitchFamily="34" charset="0"/>
            </a:endParaRPr>
          </a:p>
        </p:txBody>
      </p:sp>
      <p:sp>
        <p:nvSpPr>
          <p:cNvPr id="9" name="TextBox 8"/>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097112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userDrawn="1"/>
        </p:nvSpPr>
        <p:spPr>
          <a:xfrm>
            <a:off x="630000" y="2608552"/>
            <a:ext cx="2819400" cy="1700530"/>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00529B"/>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1"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1 Strategy Planning Toolkit_vUpdated Nov 2019.pptx</a:t>
            </a:r>
            <a:endParaRPr lang="en-US" sz="700" dirty="0">
              <a:solidFill>
                <a:schemeClr val="bg1"/>
              </a:solidFill>
              <a:latin typeface="+mn-lt"/>
              <a:sym typeface="Trebuchet MS" panose="020B0603020202020204" pitchFamily="34" charset="0"/>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7" y="3586749"/>
            <a:ext cx="1365251"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4756559" y="6329701"/>
            <a:ext cx="6273392"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450039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6" name="Date Placeholder 4"/>
          <p:cNvSpPr>
            <a:spLocks noGrp="1"/>
          </p:cNvSpPr>
          <p:nvPr>
            <p:ph type="dt" sz="half" idx="10"/>
          </p:nvPr>
        </p:nvSpPr>
        <p:spPr>
          <a:xfrm>
            <a:off x="9677401"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1 Strategy Planning Toolkit_vUpdated Nov 2019.pptx</a:t>
            </a:r>
            <a:endParaRPr lang="en-US" sz="700" dirty="0">
              <a:solidFill>
                <a:schemeClr val="bg1"/>
              </a:solidFill>
              <a:latin typeface="+mn-lt"/>
              <a:sym typeface="Trebuchet MS" panose="020B0603020202020204" pitchFamily="34" charset="0"/>
            </a:endParaRPr>
          </a:p>
        </p:txBody>
      </p:sp>
      <p:sp>
        <p:nvSpPr>
          <p:cNvPr id="12" name="TextBox 11"/>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160609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6"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sp>
        <p:nvSpPr>
          <p:cNvPr id="8" name="TextBox 7"/>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901399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1"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sp>
        <p:nvSpPr>
          <p:cNvPr id="8" name="TextBox 7"/>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042192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D. Special gray">
    <p:bg>
      <p:bgPr>
        <a:solidFill>
          <a:srgbClr val="2C2C2C"/>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2" name="Title 1"/>
          <p:cNvSpPr>
            <a:spLocks noGrp="1"/>
          </p:cNvSpPr>
          <p:nvPr>
            <p:ph type="title" hasCustomPrompt="1"/>
          </p:nvPr>
        </p:nvSpPr>
        <p:spPr>
          <a:xfrm>
            <a:off x="630000" y="622803"/>
            <a:ext cx="10933200" cy="332399"/>
          </a:xfrm>
        </p:spPr>
        <p:txBody>
          <a:bodyPr/>
          <a:lstStyle>
            <a:lvl1pPr>
              <a:defRPr>
                <a:solidFill>
                  <a:schemeClr val="bg1"/>
                </a:solidFill>
                <a:latin typeface="+mj-lt"/>
                <a:sym typeface="+mj-lt"/>
              </a:defRPr>
            </a:lvl1pPr>
          </a:lstStyle>
          <a:p>
            <a:r>
              <a:rPr lang="en-US" dirty="0"/>
              <a:t>Click to add title</a:t>
            </a:r>
          </a:p>
        </p:txBody>
      </p:sp>
      <p:sp>
        <p:nvSpPr>
          <p:cNvPr id="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20190904 Modernizing CMS 2020 Pre-work_v7.pptx</a:t>
            </a:r>
          </a:p>
        </p:txBody>
      </p:sp>
      <p:sp>
        <p:nvSpPr>
          <p:cNvPr id="9" name="TextBox 8"/>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918833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navy title bar">
    <p:spTree>
      <p:nvGrpSpPr>
        <p:cNvPr id="1" name=""/>
        <p:cNvGrpSpPr/>
        <p:nvPr/>
      </p:nvGrpSpPr>
      <p:grpSpPr>
        <a:xfrm>
          <a:off x="0" y="0"/>
          <a:ext cx="0" cy="0"/>
          <a:chOff x="0" y="0"/>
          <a:chExt cx="0" cy="0"/>
        </a:xfrm>
      </p:grpSpPr>
      <p:sp>
        <p:nvSpPr>
          <p:cNvPr id="3" name="Rectangle 2"/>
          <p:cNvSpPr/>
          <p:nvPr userDrawn="1"/>
        </p:nvSpPr>
        <p:spPr bwMode="white">
          <a:xfrm>
            <a:off x="0" y="0"/>
            <a:ext cx="12192000" cy="6858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bwMode="black">
          <a:xfrm>
            <a:off x="609600" y="182031"/>
            <a:ext cx="5469467" cy="380999"/>
          </a:xfrm>
        </p:spPr>
        <p:txBody>
          <a:bodyPr>
            <a:noAutofit/>
          </a:bodyPr>
          <a:lstStyle>
            <a:lvl1pPr algn="l">
              <a:defRPr sz="2400" b="1">
                <a:solidFill>
                  <a:schemeClr val="bg1"/>
                </a:solidFill>
                <a:latin typeface="Segoe UI Light" panose="020B0502040204020203" pitchFamily="34" charset="0"/>
                <a:ea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18" name="Footer Placeholder 4"/>
          <p:cNvSpPr>
            <a:spLocks noGrp="1"/>
          </p:cNvSpPr>
          <p:nvPr>
            <p:ph type="ftr" sz="quarter" idx="3"/>
          </p:nvPr>
        </p:nvSpPr>
        <p:spPr>
          <a:xfrm>
            <a:off x="609600" y="6553200"/>
            <a:ext cx="8026400" cy="228600"/>
          </a:xfrm>
          <a:prstGeom prst="rect">
            <a:avLst/>
          </a:prstGeom>
        </p:spPr>
        <p:txBody>
          <a:bodyPr vert="horz" lIns="91440" tIns="45720" rIns="91440" bIns="45720" rtlCol="0" anchor="ctr"/>
          <a:lstStyle>
            <a:lvl1pPr marL="0" algn="l" defTabSz="914400" rtl="0" eaLnBrk="1" latinLnBrk="0" hangingPunct="1">
              <a:defRPr lang="en-US" sz="1200" kern="1200" smtClean="0">
                <a:solidFill>
                  <a:srgbClr val="767676"/>
                </a:solidFill>
                <a:latin typeface="Segoe UI Light" panose="020B0502040204020203" pitchFamily="34" charset="0"/>
                <a:ea typeface="+mn-ea"/>
                <a:cs typeface="Segoe UI Light" panose="020B0502040204020203" pitchFamily="34" charset="0"/>
              </a:defRPr>
            </a:lvl1pPr>
          </a:lstStyle>
          <a:p>
            <a:endParaRPr lang="da-DK" dirty="0"/>
          </a:p>
        </p:txBody>
      </p:sp>
      <p:sp>
        <p:nvSpPr>
          <p:cNvPr id="19" name="Slide Number Placeholder 5"/>
          <p:cNvSpPr>
            <a:spLocks noGrp="1"/>
          </p:cNvSpPr>
          <p:nvPr>
            <p:ph type="sldNum" sz="quarter" idx="4"/>
          </p:nvPr>
        </p:nvSpPr>
        <p:spPr>
          <a:xfrm>
            <a:off x="8737600" y="6553200"/>
            <a:ext cx="2844800" cy="228600"/>
          </a:xfrm>
          <a:prstGeom prst="rect">
            <a:avLst/>
          </a:prstGeom>
        </p:spPr>
        <p:txBody>
          <a:bodyPr vert="horz" lIns="91440" tIns="45720" rIns="91440" bIns="45720" rtlCol="0" anchor="ctr"/>
          <a:lstStyle>
            <a:lvl1pPr algn="r">
              <a:defRPr sz="2000" b="0">
                <a:solidFill>
                  <a:srgbClr val="767676"/>
                </a:solidFill>
                <a:latin typeface="+mn-lt"/>
              </a:defRPr>
            </a:lvl1pPr>
          </a:lstStyle>
          <a:p>
            <a:fld id="{B6F15528-21DE-4FAA-801E-634DDDAF4B2B}" type="slidenum">
              <a:rPr lang="en-US" smtClean="0"/>
              <a:pPr/>
              <a:t>‹#›</a:t>
            </a:fld>
            <a:endParaRPr lang="en-US" dirty="0"/>
          </a:p>
        </p:txBody>
      </p:sp>
      <p:sp>
        <p:nvSpPr>
          <p:cNvPr id="6" name="Statement 2"/>
          <p:cNvSpPr>
            <a:spLocks noGrp="1"/>
          </p:cNvSpPr>
          <p:nvPr>
            <p:ph idx="10"/>
          </p:nvPr>
        </p:nvSpPr>
        <p:spPr>
          <a:xfrm>
            <a:off x="6248400" y="745060"/>
            <a:ext cx="5469467" cy="5427141"/>
          </a:xfrm>
        </p:spPr>
        <p:txBody>
          <a:bodyPr>
            <a:noAutofit/>
          </a:bodyPr>
          <a:lstStyle>
            <a:lvl1pPr>
              <a:lnSpc>
                <a:spcPct val="120000"/>
              </a:lnSpc>
              <a:spcBef>
                <a:spcPts val="0"/>
              </a:spcBef>
              <a:spcAft>
                <a:spcPts val="600"/>
              </a:spcAft>
              <a:defRPr sz="1600" b="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a:lnSpc>
                <a:spcPct val="120000"/>
              </a:lnSpc>
              <a:spcBef>
                <a:spcPts val="0"/>
              </a:spcBef>
              <a:spcAft>
                <a:spcPts val="600"/>
              </a:spcAft>
              <a:defRPr sz="1400">
                <a:solidFill>
                  <a:schemeClr val="tx1">
                    <a:lumMod val="90000"/>
                    <a:lumOff val="10000"/>
                  </a:schemeClr>
                </a:solidFill>
                <a:latin typeface="Segoe UI" panose="020B0502040204020203" pitchFamily="34" charset="0"/>
                <a:ea typeface="Segoe UI" panose="020B0502040204020203" pitchFamily="34" charset="0"/>
                <a:cs typeface="Segoe UI" panose="020B0502040204020203" pitchFamily="34" charset="0"/>
              </a:defRPr>
            </a:lvl2pPr>
            <a:lvl3pPr>
              <a:defRPr>
                <a:latin typeface="Segoe UI" panose="020B0502040204020203" pitchFamily="34" charset="0"/>
                <a:ea typeface="Segoe UI" panose="020B0502040204020203" pitchFamily="34" charset="0"/>
                <a:cs typeface="Segoe UI" panose="020B0502040204020203" pitchFamily="34" charset="0"/>
              </a:defRPr>
            </a:lvl3pPr>
            <a:lvl4pPr>
              <a:defRPr>
                <a:latin typeface="Segoe UI" panose="020B0502040204020203" pitchFamily="34" charset="0"/>
                <a:ea typeface="Segoe UI" panose="020B0502040204020203" pitchFamily="34" charset="0"/>
                <a:cs typeface="Segoe UI" panose="020B0502040204020203" pitchFamily="34" charset="0"/>
              </a:defRPr>
            </a:lvl4pPr>
            <a:lvl5pP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p:txBody>
      </p:sp>
      <p:sp>
        <p:nvSpPr>
          <p:cNvPr id="7" name="Statement 1"/>
          <p:cNvSpPr>
            <a:spLocks noGrp="1"/>
          </p:cNvSpPr>
          <p:nvPr>
            <p:ph idx="1"/>
          </p:nvPr>
        </p:nvSpPr>
        <p:spPr>
          <a:xfrm>
            <a:off x="609599" y="745061"/>
            <a:ext cx="5469467" cy="5427140"/>
          </a:xfrm>
        </p:spPr>
        <p:txBody>
          <a:bodyPr>
            <a:noAutofit/>
          </a:bodyPr>
          <a:lstStyle>
            <a:lvl1pPr>
              <a:lnSpc>
                <a:spcPct val="120000"/>
              </a:lnSpc>
              <a:spcBef>
                <a:spcPts val="0"/>
              </a:spcBef>
              <a:spcAft>
                <a:spcPts val="600"/>
              </a:spcAft>
              <a:defRPr sz="2800" b="0">
                <a:latin typeface="Segoe UI" panose="020B0502040204020203" pitchFamily="34" charset="0"/>
                <a:ea typeface="Segoe UI" panose="020B0502040204020203" pitchFamily="34" charset="0"/>
                <a:cs typeface="Segoe UI" panose="020B0502040204020203" pitchFamily="34" charset="0"/>
              </a:defRPr>
            </a:lvl1pPr>
            <a:lvl2pPr>
              <a:lnSpc>
                <a:spcPct val="120000"/>
              </a:lnSpc>
              <a:spcBef>
                <a:spcPts val="0"/>
              </a:spcBef>
              <a:spcAft>
                <a:spcPts val="600"/>
              </a:spcAft>
              <a:defRPr>
                <a:latin typeface="Segoe UI" panose="020B0502040204020203" pitchFamily="34" charset="0"/>
                <a:ea typeface="Segoe UI" panose="020B0502040204020203" pitchFamily="34" charset="0"/>
                <a:cs typeface="Segoe UI" panose="020B0502040204020203" pitchFamily="34" charset="0"/>
              </a:defRPr>
            </a:lvl2pPr>
            <a:lvl3pPr>
              <a:defRPr>
                <a:latin typeface="Segoe UI" panose="020B0502040204020203" pitchFamily="34" charset="0"/>
                <a:ea typeface="Segoe UI" panose="020B0502040204020203" pitchFamily="34" charset="0"/>
                <a:cs typeface="Segoe UI" panose="020B0502040204020203" pitchFamily="34" charset="0"/>
              </a:defRPr>
            </a:lvl3pPr>
            <a:lvl4pPr>
              <a:defRPr>
                <a:latin typeface="Segoe UI" panose="020B0502040204020203" pitchFamily="34" charset="0"/>
                <a:ea typeface="Segoe UI" panose="020B0502040204020203" pitchFamily="34" charset="0"/>
                <a:cs typeface="Segoe UI" panose="020B0502040204020203" pitchFamily="34" charset="0"/>
              </a:defRPr>
            </a:lvl4pPr>
            <a:lvl5pP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246631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1_D. Table of contents">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userDrawn="1"/>
        </p:nvSpPr>
        <p:spPr>
          <a:xfrm>
            <a:off x="630000" y="2608552"/>
            <a:ext cx="2819400" cy="1700530"/>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00529B"/>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1"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20190904 Modernizing CMS 2020 Pre-work_v7.pptx</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7" y="3586749"/>
            <a:ext cx="1365251"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4756559" y="6329701"/>
            <a:ext cx="6273392"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900982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1_D. Blank green">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6" name="Date Placeholder 4"/>
          <p:cNvSpPr>
            <a:spLocks noGrp="1"/>
          </p:cNvSpPr>
          <p:nvPr>
            <p:ph type="dt" sz="half" idx="10"/>
          </p:nvPr>
        </p:nvSpPr>
        <p:spPr>
          <a:xfrm>
            <a:off x="9677401"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20190904 Modernizing CMS 2020 Pre-work_v7.pptx</a:t>
            </a:r>
          </a:p>
        </p:txBody>
      </p:sp>
      <p:sp>
        <p:nvSpPr>
          <p:cNvPr id="12" name="TextBox 11"/>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962636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1_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sp>
        <p:nvSpPr>
          <p:cNvPr id="8" name="TextBox 7"/>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4157028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1_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sp>
        <p:nvSpPr>
          <p:cNvPr id="8" name="TextBox 7"/>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44959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10" name="Picture 9" descr="The Centers for Medicare and Medicaid logo."/>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697711" y="2257427"/>
            <a:ext cx="6796583" cy="2343151"/>
          </a:xfrm>
          <a:prstGeom prst="rect">
            <a:avLst/>
          </a:prstGeom>
        </p:spPr>
      </p:pic>
    </p:spTree>
    <p:extLst>
      <p:ext uri="{BB962C8B-B14F-4D97-AF65-F5344CB8AC3E}">
        <p14:creationId xmlns:p14="http://schemas.microsoft.com/office/powerpoint/2010/main" val="3402724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144442"/>
              <a:ext cx="9030915" cy="415498"/>
            </a:xfrm>
            <a:prstGeom prst="rect">
              <a:avLst/>
            </a:prstGeom>
            <a:noFill/>
          </p:spPr>
          <p:txBody>
            <a:bodyPr wrap="square" lIns="0" tIns="0" rIns="0" bIns="0" rtlCol="0" anchor="b">
              <a:spAutoFit/>
            </a:bodyPr>
            <a:lstStyle/>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xxxx</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List footnotes in numerical order. Footnote numbers are not bracketed. Use 10pt font. Do not put a period at the end of the note or the source</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55"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sp>
        <p:nvSpPr>
          <p:cNvPr id="52" name="TextBox 51"/>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13281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_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144442"/>
              <a:ext cx="9030915" cy="415498"/>
            </a:xfrm>
            <a:prstGeom prst="rect">
              <a:avLst/>
            </a:prstGeom>
            <a:noFill/>
          </p:spPr>
          <p:txBody>
            <a:bodyPr wrap="square" lIns="0" tIns="0" rIns="0" bIns="0" rtlCol="0" anchor="b">
              <a:spAutoFit/>
            </a:bodyPr>
            <a:lstStyle/>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xxxx</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List footnotes in numerical order. Footnote numbers are not bracketed. Use 10pt font. Do not put a period at the end of the note or the source</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55"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sp>
        <p:nvSpPr>
          <p:cNvPr id="52" name="TextBox 51"/>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438830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sym typeface="Trebuchet MS" panose="020B0603020202020204" pitchFamily="34" charset="0"/>
              </a:rPr>
              <a:t>Copyright © 2019 by The Boston Consulting Group, Inc. All rights reserved.</a:t>
            </a:r>
          </a:p>
        </p:txBody>
      </p:sp>
      <p:sp>
        <p:nvSpPr>
          <p:cNvPr id="11" name="Rectangle 10"/>
          <p:cNvSpPr/>
          <p:nvPr userDrawn="1"/>
        </p:nvSpPr>
        <p:spPr bwMode="invGray">
          <a:xfrm>
            <a:off x="1388148" y="4691188"/>
            <a:ext cx="929337" cy="995875"/>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2" name="Rectangle 11"/>
          <p:cNvSpPr/>
          <p:nvPr userDrawn="1">
            <p:custDataLst>
              <p:tags r:id="rId2"/>
            </p:custDataLst>
          </p:nvPr>
        </p:nvSpPr>
        <p:spPr>
          <a:xfrm>
            <a:off x="2509483"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2" name="TextBox 1"/>
          <p:cNvSpPr txBox="1"/>
          <p:nvPr userDrawn="1"/>
        </p:nvSpPr>
        <p:spPr>
          <a:xfrm>
            <a:off x="630000" y="907202"/>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endParaRPr>
          </a:p>
        </p:txBody>
      </p:sp>
      <p:sp>
        <p:nvSpPr>
          <p:cNvPr id="10" name="TextBox 1"/>
          <p:cNvSpPr txBox="1"/>
          <p:nvPr userDrawn="1"/>
        </p:nvSpPr>
        <p:spPr>
          <a:xfrm>
            <a:off x="1129988" y="1115416"/>
            <a:ext cx="2448106"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j-lt"/>
              </a:rPr>
              <a:t>Agenda</a:t>
            </a:r>
          </a:p>
        </p:txBody>
      </p:sp>
      <p:sp>
        <p:nvSpPr>
          <p:cNvPr id="13" name="TextBox 12"/>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293129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sym typeface="Trebuchet MS" panose="020B0603020202020204" pitchFamily="34" charset="0"/>
              </a:rPr>
              <a:t>Copyright © 2019 by The Boston Consulting Group, Inc.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
        <p:nvSpPr>
          <p:cNvPr id="8" name="TextBox 7"/>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653144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sym typeface="Trebuchet MS" panose="020B0603020202020204" pitchFamily="34" charset="0"/>
              </a:rPr>
              <a:t>Copyright © 2019 by The Boston Consulting Group, Inc. All rights reserved.</a:t>
            </a:r>
          </a:p>
        </p:txBody>
      </p:sp>
      <p:sp>
        <p:nvSpPr>
          <p:cNvPr id="10" name="Title 1"/>
          <p:cNvSpPr txBox="1">
            <a:spLocks/>
          </p:cNvSpPr>
          <p:nvPr userDrawn="1"/>
        </p:nvSpPr>
        <p:spPr>
          <a:xfrm>
            <a:off x="630002" y="622800"/>
            <a:ext cx="7189999"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3400" dirty="0">
                <a:solidFill>
                  <a:schemeClr val="bg1"/>
                </a:solidFill>
                <a:ea typeface="+mn-ea"/>
                <a:cs typeface="+mn-cs"/>
              </a:rPr>
              <a:t>Agenda</a:t>
            </a:r>
          </a:p>
        </p:txBody>
      </p:sp>
      <p:cxnSp>
        <p:nvCxnSpPr>
          <p:cNvPr id="13" name="Straight Connector 12"/>
          <p:cNvCxnSpPr/>
          <p:nvPr userDrawn="1"/>
        </p:nvCxnSpPr>
        <p:spPr bwMode="white">
          <a:xfrm>
            <a:off x="618899"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6520289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13" name="Picture 3" descr="An African American business woman standing with her arms crossed and a team of professionals behind her."/>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11643" y="2409825"/>
            <a:ext cx="5257800" cy="4435856"/>
          </a:xfrm>
          <a:prstGeom prst="rect">
            <a:avLst/>
          </a:prstGeom>
          <a:noFill/>
          <a:ln w="9525">
            <a:noFill/>
            <a:miter lim="800000"/>
            <a:headEnd/>
            <a:tailEnd/>
          </a:ln>
          <a:effectLst/>
        </p:spPr>
      </p:pic>
      <p:sp>
        <p:nvSpPr>
          <p:cNvPr id="16" name="Text Placeholder 2"/>
          <p:cNvSpPr>
            <a:spLocks noGrp="1"/>
          </p:cNvSpPr>
          <p:nvPr>
            <p:ph type="body" sz="quarter" idx="10" hasCustomPrompt="1"/>
          </p:nvPr>
        </p:nvSpPr>
        <p:spPr>
          <a:xfrm>
            <a:off x="5972177" y="3019425"/>
            <a:ext cx="5508625"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7" name="Text Placeholder 2"/>
          <p:cNvSpPr>
            <a:spLocks noGrp="1"/>
          </p:cNvSpPr>
          <p:nvPr>
            <p:ph type="body" sz="quarter" idx="11" hasCustomPrompt="1"/>
          </p:nvPr>
        </p:nvSpPr>
        <p:spPr>
          <a:xfrm>
            <a:off x="5972177" y="4238625"/>
            <a:ext cx="5508625"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9" name="Picture 18" descr="The Centers for Medicare and Medicaid logo."/>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80976" y="200025"/>
            <a:ext cx="2652325" cy="914400"/>
          </a:xfrm>
          <a:prstGeom prst="rect">
            <a:avLst/>
          </a:prstGeom>
        </p:spPr>
      </p:pic>
      <p:sp>
        <p:nvSpPr>
          <p:cNvPr id="30" name="Rectangle 29"/>
          <p:cNvSpPr/>
          <p:nvPr userDrawn="1"/>
        </p:nvSpPr>
        <p:spPr bwMode="auto">
          <a:xfrm>
            <a:off x="0" y="1275291"/>
            <a:ext cx="12192000" cy="12107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351" b="1" dirty="0">
              <a:solidFill>
                <a:prstClr val="black"/>
              </a:solidFill>
              <a:latin typeface="+mn-lt"/>
              <a:sym typeface="+mn-lt"/>
            </a:endParaRPr>
          </a:p>
        </p:txBody>
      </p:sp>
      <p:sp>
        <p:nvSpPr>
          <p:cNvPr id="31" name="Rectangle 30"/>
          <p:cNvSpPr/>
          <p:nvPr userDrawn="1"/>
        </p:nvSpPr>
        <p:spPr bwMode="auto">
          <a:xfrm>
            <a:off x="0" y="2486028"/>
            <a:ext cx="12192000" cy="1100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351" b="1" dirty="0">
              <a:solidFill>
                <a:prstClr val="black"/>
              </a:solidFill>
              <a:latin typeface="+mn-lt"/>
              <a:sym typeface="+mn-lt"/>
            </a:endParaRPr>
          </a:p>
        </p:txBody>
      </p:sp>
      <p:sp>
        <p:nvSpPr>
          <p:cNvPr id="32" name="Title 9"/>
          <p:cNvSpPr>
            <a:spLocks noGrp="1"/>
          </p:cNvSpPr>
          <p:nvPr userDrawn="1">
            <p:ph type="title"/>
          </p:nvPr>
        </p:nvSpPr>
        <p:spPr>
          <a:xfrm>
            <a:off x="378356" y="1575959"/>
            <a:ext cx="11435291" cy="609399"/>
          </a:xfrm>
          <a:noFill/>
          <a:ln>
            <a:noFill/>
          </a:ln>
          <a:effectLst/>
        </p:spPr>
        <p:txBody>
          <a:bodyPr/>
          <a:lstStyle>
            <a:lvl1pPr algn="ctr">
              <a:defRPr sz="4400">
                <a:solidFill>
                  <a:schemeClr val="tx1"/>
                </a:solidFill>
                <a:latin typeface="+mj-lt"/>
                <a:sym typeface="+mj-lt"/>
              </a:defRPr>
            </a:lvl1pPr>
          </a:lstStyle>
          <a:p>
            <a:r>
              <a:rPr lang="en-US" dirty="0"/>
              <a:t>Click to edit Master title style</a:t>
            </a:r>
          </a:p>
        </p:txBody>
      </p:sp>
      <p:sp>
        <p:nvSpPr>
          <p:cNvPr id="11" name="TextBox 10"/>
          <p:cNvSpPr txBox="1"/>
          <p:nvPr userDrawn="1"/>
        </p:nvSpPr>
        <p:spPr>
          <a:xfrm>
            <a:off x="5369757" y="6265403"/>
            <a:ext cx="6696528"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111813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13" name="Rectangle 12"/>
          <p:cNvSpPr/>
          <p:nvPr userDrawn="1"/>
        </p:nvSpPr>
        <p:spPr bwMode="white">
          <a:xfrm>
            <a:off x="4080764"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sp>
        <p:nvSpPr>
          <p:cNvPr id="17" name="TextBox 16"/>
          <p:cNvSpPr txBox="1"/>
          <p:nvPr userDrawn="1"/>
        </p:nvSpPr>
        <p:spPr>
          <a:xfrm>
            <a:off x="630003" y="3207718"/>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
        <p:nvSpPr>
          <p:cNvPr id="11" name="TextBox 10"/>
          <p:cNvSpPr txBox="1"/>
          <p:nvPr userDrawn="1"/>
        </p:nvSpPr>
        <p:spPr>
          <a:xfrm>
            <a:off x="5266779" y="6329699"/>
            <a:ext cx="572344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0661389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1_Agenda Two-Thirds">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13" name="Rectangle 12"/>
          <p:cNvSpPr/>
          <p:nvPr userDrawn="1"/>
        </p:nvSpPr>
        <p:spPr bwMode="white">
          <a:xfrm>
            <a:off x="4080764"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sp>
        <p:nvSpPr>
          <p:cNvPr id="17" name="TextBox 16"/>
          <p:cNvSpPr txBox="1"/>
          <p:nvPr userDrawn="1"/>
        </p:nvSpPr>
        <p:spPr>
          <a:xfrm>
            <a:off x="630003" y="3207718"/>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
        <p:nvSpPr>
          <p:cNvPr id="11" name="TextBox 10"/>
          <p:cNvSpPr txBox="1"/>
          <p:nvPr userDrawn="1"/>
        </p:nvSpPr>
        <p:spPr>
          <a:xfrm>
            <a:off x="5266779" y="6329699"/>
            <a:ext cx="572344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937027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sym typeface="Trebuchet MS" panose="020B0603020202020204" pitchFamily="34" charset="0"/>
              </a:rPr>
              <a:t>Copyright © 2019 by The Boston Consulting Group, Inc. All rights reserved.</a:t>
            </a:r>
          </a:p>
        </p:txBody>
      </p:sp>
      <p:sp>
        <p:nvSpPr>
          <p:cNvPr id="8" name="Rectangle 7"/>
          <p:cNvSpPr/>
          <p:nvPr userDrawn="1"/>
        </p:nvSpPr>
        <p:spPr bwMode="invGray">
          <a:xfrm>
            <a:off x="1388148" y="4691188"/>
            <a:ext cx="929337" cy="995875"/>
          </a:xfrm>
          <a:prstGeom prst="rect">
            <a:avLst/>
          </a:prstGeom>
          <a:noFill/>
          <a:ln w="9525">
            <a:solidFill>
              <a:srgbClr val="0074DE"/>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0" name="Rectangle 9"/>
          <p:cNvSpPr/>
          <p:nvPr userDrawn="1">
            <p:custDataLst>
              <p:tags r:id="rId2"/>
            </p:custDataLst>
          </p:nvPr>
        </p:nvSpPr>
        <p:spPr>
          <a:xfrm>
            <a:off x="2509483" y="4691187"/>
            <a:ext cx="1570152" cy="1468176"/>
          </a:xfrm>
          <a:prstGeom prst="rect">
            <a:avLst/>
          </a:prstGeom>
          <a:noFill/>
          <a:ln w="9525" cmpd="sng">
            <a:solidFill>
              <a:srgbClr val="0074DE"/>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11" name="TextBox 10"/>
          <p:cNvSpPr txBox="1"/>
          <p:nvPr userDrawn="1"/>
        </p:nvSpPr>
        <p:spPr>
          <a:xfrm>
            <a:off x="630000" y="907201"/>
            <a:ext cx="3448800" cy="1220467"/>
          </a:xfrm>
          <a:prstGeom prst="rect">
            <a:avLst/>
          </a:prstGeom>
          <a:noFill/>
          <a:ln>
            <a:solidFill>
              <a:srgbClr val="0074DE"/>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userDrawn="1"/>
        </p:nvSpPr>
        <p:spPr>
          <a:xfrm>
            <a:off x="1129988" y="1115416"/>
            <a:ext cx="2448106"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5400" dirty="0">
                <a:solidFill>
                  <a:srgbClr val="0074DE"/>
                </a:solidFill>
              </a:rPr>
              <a:t>Agenda</a:t>
            </a:r>
          </a:p>
        </p:txBody>
      </p:sp>
      <p:sp>
        <p:nvSpPr>
          <p:cNvPr id="12" name="TextBox 11"/>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198650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sym typeface="Trebuchet MS" panose="020B0603020202020204" pitchFamily="34" charset="0"/>
              </a:rPr>
              <a:t>Copyright © 2019 by The Boston Consulting Group, Inc. All rights reserved.</a:t>
            </a:r>
          </a:p>
        </p:txBody>
      </p:sp>
      <p:sp>
        <p:nvSpPr>
          <p:cNvPr id="8" name="Rectangle 7"/>
          <p:cNvSpPr/>
          <p:nvPr userDrawn="1"/>
        </p:nvSpPr>
        <p:spPr bwMode="white">
          <a:xfrm>
            <a:off x="1284743" y="1428131"/>
            <a:ext cx="947672" cy="947672"/>
          </a:xfrm>
          <a:prstGeom prst="rect">
            <a:avLst/>
          </a:prstGeom>
          <a:noFill/>
          <a:ln w="9525">
            <a:solidFill>
              <a:srgbClr val="0074D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0074DE"/>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
        <p:nvSpPr>
          <p:cNvPr id="9" name="TextBox 8"/>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050949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sym typeface="Trebuchet MS" panose="020B0603020202020204" pitchFamily="34" charset="0"/>
              </a:rPr>
              <a:t>Copyright © 2019 by The Boston Consulting Group, Inc. All rights reserved.</a:t>
            </a:r>
          </a:p>
        </p:txBody>
      </p:sp>
      <p:sp>
        <p:nvSpPr>
          <p:cNvPr id="7" name="Title 1"/>
          <p:cNvSpPr txBox="1">
            <a:spLocks/>
          </p:cNvSpPr>
          <p:nvPr userDrawn="1"/>
        </p:nvSpPr>
        <p:spPr>
          <a:xfrm>
            <a:off x="630002" y="622800"/>
            <a:ext cx="7189999"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3400" dirty="0">
                <a:solidFill>
                  <a:srgbClr val="0074DE"/>
                </a:solidFill>
                <a:ea typeface="+mn-ea"/>
                <a:cs typeface="+mn-cs"/>
              </a:rPr>
              <a:t>Agenda</a:t>
            </a:r>
          </a:p>
        </p:txBody>
      </p:sp>
      <p:cxnSp>
        <p:nvCxnSpPr>
          <p:cNvPr id="9" name="Straight Connector 8"/>
          <p:cNvCxnSpPr/>
          <p:nvPr userDrawn="1"/>
        </p:nvCxnSpPr>
        <p:spPr bwMode="white">
          <a:xfrm>
            <a:off x="618899" y="1206000"/>
            <a:ext cx="11576304" cy="0"/>
          </a:xfrm>
          <a:prstGeom prst="line">
            <a:avLst/>
          </a:prstGeom>
          <a:ln w="9525" cmpd="sng">
            <a:solidFill>
              <a:srgbClr val="0074DE"/>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754812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26" name="Rectangle 25"/>
          <p:cNvSpPr/>
          <p:nvPr userDrawn="1"/>
        </p:nvSpPr>
        <p:spPr bwMode="ltGray">
          <a:xfrm>
            <a:off x="4080764"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sp>
        <p:nvSpPr>
          <p:cNvPr id="10" name="TextBox 9"/>
          <p:cNvSpPr txBox="1"/>
          <p:nvPr userDrawn="1"/>
        </p:nvSpPr>
        <p:spPr>
          <a:xfrm>
            <a:off x="630003" y="3262147"/>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
        <p:nvSpPr>
          <p:cNvPr id="12" name="TextBox 11"/>
          <p:cNvSpPr txBox="1"/>
          <p:nvPr userDrawn="1"/>
        </p:nvSpPr>
        <p:spPr>
          <a:xfrm>
            <a:off x="5301614" y="6329699"/>
            <a:ext cx="5653772"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045315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1_Agenda D. Two-Thirds">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26" name="Rectangle 25"/>
          <p:cNvSpPr/>
          <p:nvPr userDrawn="1"/>
        </p:nvSpPr>
        <p:spPr bwMode="ltGray">
          <a:xfrm>
            <a:off x="4080764"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sp>
        <p:nvSpPr>
          <p:cNvPr id="10" name="TextBox 9"/>
          <p:cNvSpPr txBox="1"/>
          <p:nvPr userDrawn="1"/>
        </p:nvSpPr>
        <p:spPr>
          <a:xfrm>
            <a:off x="630003" y="3262147"/>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
        <p:nvSpPr>
          <p:cNvPr id="12" name="TextBox 11"/>
          <p:cNvSpPr txBox="1"/>
          <p:nvPr userDrawn="1"/>
        </p:nvSpPr>
        <p:spPr>
          <a:xfrm>
            <a:off x="5301614" y="6329699"/>
            <a:ext cx="5653772"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039877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608552"/>
            <a:ext cx="2819400" cy="1700530"/>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00529B"/>
                </a:solidFill>
                <a:latin typeface="Trebuchet MS" panose="020B0603020202020204" pitchFamily="34" charset="0"/>
                <a:sym typeface="Trebuchet MS" panose="020B0603020202020204" pitchFamily="34" charset="0"/>
              </a:rPr>
              <a:t>Table of contents</a:t>
            </a:r>
          </a:p>
        </p:txBody>
      </p:sp>
      <p:sp>
        <p:nvSpPr>
          <p:cNvPr id="2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sym typeface="Trebuchet MS" panose="020B0603020202020204" pitchFamily="34" charset="0"/>
              </a:rPr>
              <a:t>Copyright © 2019 by The Boston Consulting Group, Inc.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7" y="3586749"/>
            <a:ext cx="1365251"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4756559" y="6329701"/>
            <a:ext cx="6273392"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41051693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604893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MCR37">
    <p:spTree>
      <p:nvGrpSpPr>
        <p:cNvPr id="1" name=""/>
        <p:cNvGrpSpPr/>
        <p:nvPr/>
      </p:nvGrpSpPr>
      <p:grpSpPr>
        <a:xfrm>
          <a:off x="0" y="0"/>
          <a:ext cx="0" cy="0"/>
          <a:chOff x="0" y="0"/>
          <a:chExt cx="0" cy="0"/>
        </a:xfrm>
      </p:grpSpPr>
      <p:sp>
        <p:nvSpPr>
          <p:cNvPr id="2" name="Rectangle 46">
            <a:extLst>
              <a:ext uri="{FF2B5EF4-FFF2-40B4-BE49-F238E27FC236}">
                <a16:creationId xmlns:a16="http://schemas.microsoft.com/office/drawing/2014/main" id="{E5E0FB8A-42C8-42CE-839E-2DEC8CE4FBA6}"/>
              </a:ext>
            </a:extLst>
          </p:cNvPr>
          <p:cNvSpPr>
            <a:spLocks noChangeArrowheads="1"/>
          </p:cNvSpPr>
          <p:nvPr userDrawn="1"/>
        </p:nvSpPr>
        <p:spPr bwMode="auto">
          <a:xfrm>
            <a:off x="0" y="2129668"/>
            <a:ext cx="6312757" cy="564893"/>
          </a:xfrm>
          <a:prstGeom prst="rect">
            <a:avLst/>
          </a:prstGeom>
          <a:solidFill>
            <a:schemeClr val="tx2"/>
          </a:solidFill>
          <a:ln w="12700">
            <a:noFill/>
            <a:miter lim="800000"/>
            <a:headEnd/>
            <a:tailEnd/>
          </a:ln>
          <a:effectLst/>
          <a:scene3d>
            <a:camera prst="orthographicFront"/>
            <a:lightRig rig="threePt" dir="t"/>
          </a:scene3d>
          <a:sp3d>
            <a:bevelB w="38100" h="6350"/>
            <a:extrusionClr>
              <a:schemeClr val="tx2">
                <a:lumMod val="60000"/>
                <a:lumOff val="40000"/>
              </a:schemeClr>
            </a:extrusionClr>
          </a:sp3d>
        </p:spPr>
        <p:txBody>
          <a:bodyPr lIns="18288" tIns="18288" rIns="18288" bIns="18288" anchor="ctr" anchorCtr="1"/>
          <a:lstStyle/>
          <a:p>
            <a:pPr algn="ctr">
              <a:lnSpc>
                <a:spcPct val="85000"/>
              </a:lnSpc>
              <a:spcBef>
                <a:spcPts val="20"/>
              </a:spcBef>
            </a:pPr>
            <a:endParaRPr lang="en-US" sz="1600" b="1" dirty="0">
              <a:solidFill>
                <a:srgbClr val="000000"/>
              </a:solidFill>
              <a:effectLst>
                <a:outerShdw blurRad="38100" dist="38100" dir="2700000" algn="tl">
                  <a:srgbClr val="000000">
                    <a:alpha val="43137"/>
                  </a:srgbClr>
                </a:outerShdw>
              </a:effectLst>
              <a:latin typeface="Arial Narrow" pitchFamily="112" charset="0"/>
            </a:endParaRPr>
          </a:p>
        </p:txBody>
      </p:sp>
      <p:graphicFrame>
        <p:nvGraphicFramePr>
          <p:cNvPr id="3" name="Chart 2">
            <a:extLst>
              <a:ext uri="{FF2B5EF4-FFF2-40B4-BE49-F238E27FC236}">
                <a16:creationId xmlns:a16="http://schemas.microsoft.com/office/drawing/2014/main" id="{75533B03-6C82-4F86-BC5C-C6A8994B75CF}"/>
              </a:ext>
            </a:extLst>
          </p:cNvPr>
          <p:cNvGraphicFramePr/>
          <p:nvPr userDrawn="1"/>
        </p:nvGraphicFramePr>
        <p:xfrm>
          <a:off x="-91440" y="2804923"/>
          <a:ext cx="6248400" cy="2058324"/>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46">
            <a:extLst>
              <a:ext uri="{FF2B5EF4-FFF2-40B4-BE49-F238E27FC236}">
                <a16:creationId xmlns:a16="http://schemas.microsoft.com/office/drawing/2014/main" id="{05880982-D1C4-438D-AE4D-856D9A14843B}"/>
              </a:ext>
            </a:extLst>
          </p:cNvPr>
          <p:cNvSpPr>
            <a:spLocks noChangeArrowheads="1"/>
          </p:cNvSpPr>
          <p:nvPr userDrawn="1"/>
        </p:nvSpPr>
        <p:spPr bwMode="auto">
          <a:xfrm>
            <a:off x="-22629" y="4770350"/>
            <a:ext cx="6392949" cy="411252"/>
          </a:xfrm>
          <a:prstGeom prst="rect">
            <a:avLst/>
          </a:prstGeom>
          <a:solidFill>
            <a:schemeClr val="tx2"/>
          </a:solidFill>
          <a:ln w="12700">
            <a:noFill/>
            <a:miter lim="800000"/>
            <a:headEnd/>
            <a:tailEnd/>
          </a:ln>
          <a:effectLst/>
          <a:scene3d>
            <a:camera prst="orthographicFront"/>
            <a:lightRig rig="threePt" dir="t"/>
          </a:scene3d>
          <a:sp3d>
            <a:bevelB w="38100" h="6350"/>
            <a:extrusionClr>
              <a:schemeClr val="tx2">
                <a:lumMod val="60000"/>
                <a:lumOff val="40000"/>
              </a:schemeClr>
            </a:extrusionClr>
          </a:sp3d>
        </p:spPr>
        <p:txBody>
          <a:bodyPr lIns="18288" tIns="18288" rIns="18288" bIns="18288" anchor="ctr" anchorCtr="1"/>
          <a:lstStyle/>
          <a:p>
            <a:pPr algn="ctr">
              <a:lnSpc>
                <a:spcPct val="85000"/>
              </a:lnSpc>
              <a:spcBef>
                <a:spcPts val="20"/>
              </a:spcBef>
            </a:pPr>
            <a:endParaRPr lang="en-US" sz="1600" b="1" dirty="0">
              <a:solidFill>
                <a:srgbClr val="000000"/>
              </a:solidFill>
              <a:effectLst>
                <a:outerShdw blurRad="38100" dist="38100" dir="2700000" algn="tl">
                  <a:srgbClr val="000000">
                    <a:alpha val="43137"/>
                  </a:srgbClr>
                </a:outerShdw>
              </a:effectLst>
              <a:latin typeface="Arial Narrow" pitchFamily="112" charset="0"/>
            </a:endParaRPr>
          </a:p>
        </p:txBody>
      </p:sp>
      <p:sp>
        <p:nvSpPr>
          <p:cNvPr id="5" name="Rectangle 46">
            <a:extLst>
              <a:ext uri="{FF2B5EF4-FFF2-40B4-BE49-F238E27FC236}">
                <a16:creationId xmlns:a16="http://schemas.microsoft.com/office/drawing/2014/main" id="{66DBA8F4-0767-4DA1-BEF6-FEF6F8F047ED}"/>
              </a:ext>
            </a:extLst>
          </p:cNvPr>
          <p:cNvSpPr>
            <a:spLocks noChangeArrowheads="1"/>
          </p:cNvSpPr>
          <p:nvPr userDrawn="1"/>
        </p:nvSpPr>
        <p:spPr bwMode="auto">
          <a:xfrm>
            <a:off x="6388086" y="2129668"/>
            <a:ext cx="5809839" cy="564893"/>
          </a:xfrm>
          <a:prstGeom prst="rect">
            <a:avLst/>
          </a:prstGeom>
          <a:solidFill>
            <a:schemeClr val="tx2"/>
          </a:solidFill>
          <a:ln w="12700">
            <a:noFill/>
            <a:miter lim="800000"/>
            <a:headEnd/>
            <a:tailEnd/>
          </a:ln>
          <a:effectLst/>
          <a:scene3d>
            <a:camera prst="orthographicFront"/>
            <a:lightRig rig="threePt" dir="t"/>
          </a:scene3d>
          <a:sp3d>
            <a:bevelB w="38100" h="6350"/>
            <a:extrusionClr>
              <a:schemeClr val="tx2">
                <a:lumMod val="60000"/>
                <a:lumOff val="40000"/>
              </a:schemeClr>
            </a:extrusionClr>
          </a:sp3d>
        </p:spPr>
        <p:txBody>
          <a:bodyPr lIns="18288" tIns="18288" rIns="18288" bIns="18288" anchor="ctr" anchorCtr="1"/>
          <a:lstStyle/>
          <a:p>
            <a:pPr algn="ctr">
              <a:lnSpc>
                <a:spcPct val="85000"/>
              </a:lnSpc>
              <a:spcBef>
                <a:spcPts val="20"/>
              </a:spcBef>
            </a:pPr>
            <a:endParaRPr lang="en-US" sz="1600" b="1" dirty="0">
              <a:solidFill>
                <a:srgbClr val="000000"/>
              </a:solidFill>
              <a:effectLst>
                <a:outerShdw blurRad="38100" dist="38100" dir="2700000" algn="tl">
                  <a:srgbClr val="000000">
                    <a:alpha val="43137"/>
                  </a:srgbClr>
                </a:outerShdw>
              </a:effectLst>
              <a:latin typeface="Arial Narrow" pitchFamily="112" charset="0"/>
            </a:endParaRPr>
          </a:p>
        </p:txBody>
      </p:sp>
      <p:sp>
        <p:nvSpPr>
          <p:cNvPr id="10" name="Content Placeholder 2">
            <a:extLst>
              <a:ext uri="{FF2B5EF4-FFF2-40B4-BE49-F238E27FC236}">
                <a16:creationId xmlns:a16="http://schemas.microsoft.com/office/drawing/2014/main" id="{D79AE1D6-41F6-4E03-8004-7452B521C4A9}"/>
              </a:ext>
            </a:extLst>
          </p:cNvPr>
          <p:cNvSpPr>
            <a:spLocks noGrp="1"/>
          </p:cNvSpPr>
          <p:nvPr>
            <p:ph sz="quarter" idx="17"/>
          </p:nvPr>
        </p:nvSpPr>
        <p:spPr>
          <a:xfrm rot="16200000">
            <a:off x="-645896" y="3579401"/>
            <a:ext cx="1647075" cy="228603"/>
          </a:xfrm>
        </p:spPr>
        <p:txBody>
          <a:bodyPr>
            <a:noAutofit/>
          </a:bodyPr>
          <a:lstStyle>
            <a:lvl1pPr marL="0" indent="0" algn="ctr">
              <a:buNone/>
              <a:defRPr sz="900"/>
            </a:lvl1pPr>
            <a:lvl2pPr marL="457178" indent="0">
              <a:buNone/>
              <a:defRPr sz="1000"/>
            </a:lvl2pPr>
            <a:lvl3pPr marL="914354" indent="0">
              <a:buNone/>
              <a:defRPr sz="1000"/>
            </a:lvl3pPr>
            <a:lvl4pPr marL="1371532" indent="0">
              <a:buNone/>
              <a:defRPr sz="1000"/>
            </a:lvl4pPr>
            <a:lvl5pPr marL="1828709" indent="0">
              <a:buNone/>
              <a:defRPr sz="1000"/>
            </a:lvl5pPr>
          </a:lstStyle>
          <a:p>
            <a:pPr lvl="0"/>
            <a:r>
              <a:rPr lang="en-US"/>
              <a:t>Edit Master text styles</a:t>
            </a:r>
          </a:p>
        </p:txBody>
      </p:sp>
      <p:sp>
        <p:nvSpPr>
          <p:cNvPr id="11" name="Title 3">
            <a:extLst>
              <a:ext uri="{FF2B5EF4-FFF2-40B4-BE49-F238E27FC236}">
                <a16:creationId xmlns:a16="http://schemas.microsoft.com/office/drawing/2014/main" id="{69635698-7E01-4139-8AE6-22F589D50AA5}"/>
              </a:ext>
            </a:extLst>
          </p:cNvPr>
          <p:cNvSpPr>
            <a:spLocks noGrp="1"/>
          </p:cNvSpPr>
          <p:nvPr>
            <p:ph type="title" hasCustomPrompt="1"/>
          </p:nvPr>
        </p:nvSpPr>
        <p:spPr>
          <a:xfrm>
            <a:off x="11842" y="2141571"/>
            <a:ext cx="6294993" cy="539271"/>
          </a:xfrm>
        </p:spPr>
        <p:txBody>
          <a:bodyPr>
            <a:normAutofit/>
          </a:bodyPr>
          <a:lstStyle>
            <a:lvl1pPr>
              <a:defRPr sz="2000" b="1">
                <a:solidFill>
                  <a:schemeClr val="bg1"/>
                </a:solidFill>
              </a:defRPr>
            </a:lvl1pPr>
          </a:lstStyle>
          <a:p>
            <a:r>
              <a:rPr lang="en-US" dirty="0"/>
              <a:t>MCR37</a:t>
            </a:r>
          </a:p>
        </p:txBody>
      </p:sp>
      <p:sp>
        <p:nvSpPr>
          <p:cNvPr id="12" name="Rectangle 46">
            <a:extLst>
              <a:ext uri="{FF2B5EF4-FFF2-40B4-BE49-F238E27FC236}">
                <a16:creationId xmlns:a16="http://schemas.microsoft.com/office/drawing/2014/main" id="{00943F1B-8AB4-48AF-953F-ADBFACE98197}"/>
              </a:ext>
            </a:extLst>
          </p:cNvPr>
          <p:cNvSpPr>
            <a:spLocks noChangeArrowheads="1"/>
          </p:cNvSpPr>
          <p:nvPr userDrawn="1"/>
        </p:nvSpPr>
        <p:spPr bwMode="auto">
          <a:xfrm rot="16200000" flipV="1">
            <a:off x="4066905" y="4391301"/>
            <a:ext cx="4561115" cy="45719"/>
          </a:xfrm>
          <a:prstGeom prst="rect">
            <a:avLst/>
          </a:prstGeom>
          <a:solidFill>
            <a:schemeClr val="tx2"/>
          </a:solidFill>
          <a:ln w="12700">
            <a:noFill/>
            <a:miter lim="800000"/>
            <a:headEnd/>
            <a:tailEnd/>
          </a:ln>
          <a:effectLst/>
          <a:scene3d>
            <a:camera prst="orthographicFront"/>
            <a:lightRig rig="threePt" dir="t"/>
          </a:scene3d>
          <a:sp3d>
            <a:bevelB w="38100" h="6350"/>
            <a:extrusionClr>
              <a:schemeClr val="tx2">
                <a:lumMod val="60000"/>
                <a:lumOff val="40000"/>
              </a:schemeClr>
            </a:extrusionClr>
          </a:sp3d>
        </p:spPr>
        <p:txBody>
          <a:bodyPr lIns="18288" tIns="18288" rIns="18288" bIns="18288" anchor="ctr" anchorCtr="1"/>
          <a:lstStyle/>
          <a:p>
            <a:pPr algn="ctr">
              <a:lnSpc>
                <a:spcPct val="85000"/>
              </a:lnSpc>
              <a:spcBef>
                <a:spcPts val="20"/>
              </a:spcBef>
            </a:pPr>
            <a:endParaRPr lang="en-US" sz="1600" b="1" dirty="0">
              <a:solidFill>
                <a:srgbClr val="000000"/>
              </a:solidFill>
              <a:effectLst>
                <a:outerShdw blurRad="38100" dist="38100" dir="2700000" algn="tl">
                  <a:srgbClr val="000000">
                    <a:alpha val="43137"/>
                  </a:srgbClr>
                </a:outerShdw>
              </a:effectLst>
              <a:latin typeface="Arial Narrow" pitchFamily="112" charset="0"/>
            </a:endParaRPr>
          </a:p>
        </p:txBody>
      </p:sp>
      <p:sp>
        <p:nvSpPr>
          <p:cNvPr id="13" name="Rectangle 46">
            <a:extLst>
              <a:ext uri="{FF2B5EF4-FFF2-40B4-BE49-F238E27FC236}">
                <a16:creationId xmlns:a16="http://schemas.microsoft.com/office/drawing/2014/main" id="{EDDCE372-0FFF-4BE4-9182-EC83CED11C18}"/>
              </a:ext>
            </a:extLst>
          </p:cNvPr>
          <p:cNvSpPr>
            <a:spLocks noChangeArrowheads="1"/>
          </p:cNvSpPr>
          <p:nvPr userDrawn="1"/>
        </p:nvSpPr>
        <p:spPr bwMode="auto">
          <a:xfrm>
            <a:off x="11840" y="13935"/>
            <a:ext cx="12192000" cy="575596"/>
          </a:xfrm>
          <a:prstGeom prst="rect">
            <a:avLst/>
          </a:prstGeom>
          <a:solidFill>
            <a:schemeClr val="tx2"/>
          </a:solidFill>
          <a:ln w="12700">
            <a:noFill/>
            <a:miter lim="800000"/>
            <a:headEnd/>
            <a:tailEnd/>
          </a:ln>
          <a:effectLst/>
          <a:scene3d>
            <a:camera prst="orthographicFront"/>
            <a:lightRig rig="threePt" dir="t"/>
          </a:scene3d>
          <a:sp3d>
            <a:bevelB w="38100" h="6350"/>
            <a:extrusionClr>
              <a:schemeClr val="tx2">
                <a:lumMod val="60000"/>
                <a:lumOff val="40000"/>
              </a:schemeClr>
            </a:extrusionClr>
          </a:sp3d>
        </p:spPr>
        <p:txBody>
          <a:bodyPr lIns="18288" tIns="18288" rIns="18288" bIns="18288" anchor="ctr" anchorCtr="1"/>
          <a:lstStyle/>
          <a:p>
            <a:pPr algn="ctr">
              <a:lnSpc>
                <a:spcPct val="85000"/>
              </a:lnSpc>
              <a:spcBef>
                <a:spcPts val="20"/>
              </a:spcBef>
            </a:pPr>
            <a:endParaRPr lang="en-US" sz="1600" b="1" dirty="0">
              <a:solidFill>
                <a:srgbClr val="000000"/>
              </a:solidFill>
              <a:effectLst>
                <a:outerShdw blurRad="38100" dist="38100" dir="2700000" algn="tl">
                  <a:srgbClr val="000000">
                    <a:alpha val="43137"/>
                  </a:srgbClr>
                </a:outerShdw>
              </a:effectLst>
              <a:latin typeface="Arial Narrow" pitchFamily="112" charset="0"/>
            </a:endParaRPr>
          </a:p>
        </p:txBody>
      </p:sp>
      <p:sp>
        <p:nvSpPr>
          <p:cNvPr id="14" name="Rectangle 46">
            <a:extLst>
              <a:ext uri="{FF2B5EF4-FFF2-40B4-BE49-F238E27FC236}">
                <a16:creationId xmlns:a16="http://schemas.microsoft.com/office/drawing/2014/main" id="{DE9FBED3-B459-4CC2-ACCC-3A871F21A5BF}"/>
              </a:ext>
            </a:extLst>
          </p:cNvPr>
          <p:cNvSpPr>
            <a:spLocks noChangeArrowheads="1"/>
          </p:cNvSpPr>
          <p:nvPr userDrawn="1"/>
        </p:nvSpPr>
        <p:spPr bwMode="auto">
          <a:xfrm rot="16200000">
            <a:off x="3158963" y="1146683"/>
            <a:ext cx="1816919" cy="57639"/>
          </a:xfrm>
          <a:prstGeom prst="rect">
            <a:avLst/>
          </a:prstGeom>
          <a:solidFill>
            <a:schemeClr val="tx2"/>
          </a:solidFill>
          <a:ln w="12700">
            <a:noFill/>
            <a:miter lim="800000"/>
            <a:headEnd/>
            <a:tailEnd/>
          </a:ln>
          <a:effectLst/>
          <a:scene3d>
            <a:camera prst="orthographicFront"/>
            <a:lightRig rig="threePt" dir="t"/>
          </a:scene3d>
          <a:sp3d>
            <a:bevelB w="38100" h="6350"/>
            <a:extrusionClr>
              <a:schemeClr val="tx2">
                <a:lumMod val="60000"/>
                <a:lumOff val="40000"/>
              </a:schemeClr>
            </a:extrusionClr>
          </a:sp3d>
        </p:spPr>
        <p:txBody>
          <a:bodyPr lIns="18288" tIns="18288" rIns="18288" bIns="18288" anchor="ctr" anchorCtr="1"/>
          <a:lstStyle/>
          <a:p>
            <a:pPr algn="ctr">
              <a:lnSpc>
                <a:spcPct val="85000"/>
              </a:lnSpc>
              <a:spcBef>
                <a:spcPts val="20"/>
              </a:spcBef>
            </a:pPr>
            <a:endParaRPr lang="en-US" sz="1600" b="1" dirty="0">
              <a:solidFill>
                <a:srgbClr val="000000"/>
              </a:solidFill>
              <a:effectLst>
                <a:outerShdw blurRad="38100" dist="38100" dir="2700000" algn="tl">
                  <a:srgbClr val="000000">
                    <a:alpha val="43137"/>
                  </a:srgbClr>
                </a:outerShdw>
              </a:effectLst>
              <a:latin typeface="Arial Narrow" pitchFamily="112" charset="0"/>
            </a:endParaRPr>
          </a:p>
        </p:txBody>
      </p:sp>
      <p:sp>
        <p:nvSpPr>
          <p:cNvPr id="15" name="Rectangle 46">
            <a:extLst>
              <a:ext uri="{FF2B5EF4-FFF2-40B4-BE49-F238E27FC236}">
                <a16:creationId xmlns:a16="http://schemas.microsoft.com/office/drawing/2014/main" id="{2C7A3340-242C-4719-9AB2-B7EC3D21D835}"/>
              </a:ext>
            </a:extLst>
          </p:cNvPr>
          <p:cNvSpPr>
            <a:spLocks noChangeArrowheads="1"/>
          </p:cNvSpPr>
          <p:nvPr userDrawn="1"/>
        </p:nvSpPr>
        <p:spPr bwMode="auto">
          <a:xfrm rot="16200000">
            <a:off x="7191490" y="1150003"/>
            <a:ext cx="1816919" cy="57639"/>
          </a:xfrm>
          <a:prstGeom prst="rect">
            <a:avLst/>
          </a:prstGeom>
          <a:solidFill>
            <a:schemeClr val="tx2"/>
          </a:solidFill>
          <a:ln w="12700">
            <a:noFill/>
            <a:miter lim="800000"/>
            <a:headEnd/>
            <a:tailEnd/>
          </a:ln>
          <a:effectLst/>
          <a:scene3d>
            <a:camera prst="orthographicFront"/>
            <a:lightRig rig="threePt" dir="t"/>
          </a:scene3d>
          <a:sp3d>
            <a:bevelB w="38100" h="6350"/>
            <a:extrusionClr>
              <a:schemeClr val="tx2">
                <a:lumMod val="60000"/>
                <a:lumOff val="40000"/>
              </a:schemeClr>
            </a:extrusionClr>
          </a:sp3d>
        </p:spPr>
        <p:txBody>
          <a:bodyPr lIns="18288" tIns="18288" rIns="18288" bIns="18288" anchor="ctr" anchorCtr="1"/>
          <a:lstStyle/>
          <a:p>
            <a:pPr algn="ctr">
              <a:lnSpc>
                <a:spcPct val="85000"/>
              </a:lnSpc>
              <a:spcBef>
                <a:spcPts val="20"/>
              </a:spcBef>
            </a:pPr>
            <a:endParaRPr lang="en-US" sz="1600" b="1" dirty="0">
              <a:solidFill>
                <a:srgbClr val="000000"/>
              </a:solidFill>
              <a:effectLst>
                <a:outerShdw blurRad="38100" dist="38100" dir="2700000" algn="tl">
                  <a:srgbClr val="000000">
                    <a:alpha val="43137"/>
                  </a:srgbClr>
                </a:outerShdw>
              </a:effectLst>
              <a:latin typeface="Arial Narrow" pitchFamily="112" charset="0"/>
            </a:endParaRPr>
          </a:p>
        </p:txBody>
      </p:sp>
    </p:spTree>
    <p:extLst>
      <p:ext uri="{BB962C8B-B14F-4D97-AF65-F5344CB8AC3E}">
        <p14:creationId xmlns:p14="http://schemas.microsoft.com/office/powerpoint/2010/main" val="3579405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3" name="Date Placeholder 2"/>
          <p:cNvSpPr>
            <a:spLocks noGrp="1"/>
          </p:cNvSpPr>
          <p:nvPr>
            <p:ph type="dt" sz="half" idx="10"/>
          </p:nvPr>
        </p:nvSpPr>
        <p:spPr>
          <a:xfrm>
            <a:off x="9677401"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6"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622801"/>
            <a:ext cx="10933200"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29B"/>
                </a:solidFill>
                <a:latin typeface="+mj-lt"/>
                <a:sym typeface="+mj-lt"/>
              </a:defRPr>
            </a:lvl1pPr>
          </a:lstStyle>
          <a:p>
            <a:pPr lvl="0"/>
            <a:r>
              <a:rPr lang="en-US" dirty="0"/>
              <a:t>Click to add title</a:t>
            </a:r>
          </a:p>
        </p:txBody>
      </p:sp>
      <p:sp>
        <p:nvSpPr>
          <p:cNvPr id="8" name="TextBox 7"/>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486823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13" name="Picture 3" descr="An African American business woman standing with her arms crossed and a team of professionals behind her."/>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11643" y="2409825"/>
            <a:ext cx="5257800" cy="4435856"/>
          </a:xfrm>
          <a:prstGeom prst="rect">
            <a:avLst/>
          </a:prstGeom>
          <a:noFill/>
          <a:ln w="9525">
            <a:noFill/>
            <a:miter lim="800000"/>
            <a:headEnd/>
            <a:tailEnd/>
          </a:ln>
          <a:effectLst/>
        </p:spPr>
      </p:pic>
      <p:sp>
        <p:nvSpPr>
          <p:cNvPr id="16" name="Text Placeholder 2"/>
          <p:cNvSpPr>
            <a:spLocks noGrp="1"/>
          </p:cNvSpPr>
          <p:nvPr>
            <p:ph type="body" sz="quarter" idx="10" hasCustomPrompt="1"/>
          </p:nvPr>
        </p:nvSpPr>
        <p:spPr>
          <a:xfrm>
            <a:off x="5972177" y="3019425"/>
            <a:ext cx="5508625"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7" name="Text Placeholder 2"/>
          <p:cNvSpPr>
            <a:spLocks noGrp="1"/>
          </p:cNvSpPr>
          <p:nvPr>
            <p:ph type="body" sz="quarter" idx="11" hasCustomPrompt="1"/>
          </p:nvPr>
        </p:nvSpPr>
        <p:spPr>
          <a:xfrm>
            <a:off x="5972177" y="4238625"/>
            <a:ext cx="5508625"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9" name="Picture 18" descr="The Centers for Medicare and Medicaid logo."/>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80976" y="200025"/>
            <a:ext cx="2652325" cy="914400"/>
          </a:xfrm>
          <a:prstGeom prst="rect">
            <a:avLst/>
          </a:prstGeom>
        </p:spPr>
      </p:pic>
      <p:sp>
        <p:nvSpPr>
          <p:cNvPr id="30" name="Rectangle 29"/>
          <p:cNvSpPr/>
          <p:nvPr userDrawn="1"/>
        </p:nvSpPr>
        <p:spPr bwMode="auto">
          <a:xfrm>
            <a:off x="0" y="1275291"/>
            <a:ext cx="12192000" cy="12107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351" b="1" dirty="0">
              <a:solidFill>
                <a:prstClr val="black"/>
              </a:solidFill>
              <a:latin typeface="+mn-lt"/>
              <a:sym typeface="+mn-lt"/>
            </a:endParaRPr>
          </a:p>
        </p:txBody>
      </p:sp>
      <p:sp>
        <p:nvSpPr>
          <p:cNvPr id="31" name="Rectangle 30"/>
          <p:cNvSpPr/>
          <p:nvPr userDrawn="1"/>
        </p:nvSpPr>
        <p:spPr bwMode="auto">
          <a:xfrm>
            <a:off x="0" y="2486028"/>
            <a:ext cx="12192000" cy="1100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351" b="1" dirty="0">
              <a:solidFill>
                <a:prstClr val="black"/>
              </a:solidFill>
              <a:latin typeface="+mn-lt"/>
              <a:sym typeface="+mn-lt"/>
            </a:endParaRPr>
          </a:p>
        </p:txBody>
      </p:sp>
      <p:sp>
        <p:nvSpPr>
          <p:cNvPr id="32" name="Title 9"/>
          <p:cNvSpPr>
            <a:spLocks noGrp="1"/>
          </p:cNvSpPr>
          <p:nvPr userDrawn="1">
            <p:ph type="title"/>
          </p:nvPr>
        </p:nvSpPr>
        <p:spPr>
          <a:xfrm>
            <a:off x="378356" y="1575959"/>
            <a:ext cx="11435291" cy="609399"/>
          </a:xfrm>
          <a:noFill/>
          <a:ln>
            <a:noFill/>
          </a:ln>
          <a:effectLst/>
        </p:spPr>
        <p:txBody>
          <a:bodyPr/>
          <a:lstStyle>
            <a:lvl1pPr algn="ctr">
              <a:defRPr sz="4400">
                <a:solidFill>
                  <a:schemeClr val="tx1"/>
                </a:solidFill>
                <a:latin typeface="+mj-lt"/>
                <a:sym typeface="+mj-lt"/>
              </a:defRPr>
            </a:lvl1pPr>
          </a:lstStyle>
          <a:p>
            <a:r>
              <a:rPr lang="en-US" dirty="0"/>
              <a:t>Click to edit Master title style</a:t>
            </a:r>
          </a:p>
        </p:txBody>
      </p:sp>
      <p:sp>
        <p:nvSpPr>
          <p:cNvPr id="11" name="TextBox 10"/>
          <p:cNvSpPr txBox="1"/>
          <p:nvPr userDrawn="1"/>
        </p:nvSpPr>
        <p:spPr>
          <a:xfrm>
            <a:off x="5369757" y="6265399"/>
            <a:ext cx="6696528"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disclosed and may be privileged and confidential. It is for internal government use only and must not be disseminated, distributed, or </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0" kern="1200" dirty="0">
                <a:solidFill>
                  <a:srgbClr val="EE1C25"/>
                </a:solidFill>
                <a:latin typeface="+mn-lt"/>
                <a:ea typeface="+mn-ea"/>
                <a:cs typeface="+mn-cs"/>
              </a:rPr>
              <a:t>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5134510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3" name="Date Placeholder 2"/>
          <p:cNvSpPr>
            <a:spLocks noGrp="1"/>
          </p:cNvSpPr>
          <p:nvPr>
            <p:ph type="dt" sz="half" idx="10"/>
          </p:nvPr>
        </p:nvSpPr>
        <p:spPr>
          <a:xfrm>
            <a:off x="9677401"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sp>
        <p:nvSpPr>
          <p:cNvPr id="5" name="Title 4"/>
          <p:cNvSpPr>
            <a:spLocks noGrp="1"/>
          </p:cNvSpPr>
          <p:nvPr>
            <p:ph type="title" hasCustomPrompt="1"/>
          </p:nvPr>
        </p:nvSpPr>
        <p:spPr>
          <a:xfrm>
            <a:off x="630000" y="622801"/>
            <a:ext cx="10933200"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29B"/>
                </a:solidFill>
                <a:latin typeface="+mj-lt"/>
                <a:sym typeface="+mj-lt"/>
              </a:defRPr>
            </a:lvl1pPr>
          </a:lstStyle>
          <a:p>
            <a:pPr lvl="0"/>
            <a:r>
              <a:rPr lang="en-US" dirty="0"/>
              <a:t>Click to add title</a:t>
            </a:r>
          </a:p>
        </p:txBody>
      </p:sp>
      <p:sp>
        <p:nvSpPr>
          <p:cNvPr id="8" name="TextBox 7"/>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0000"/>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0000"/>
                </a:solidFill>
                <a:latin typeface="+mn-lt"/>
                <a:ea typeface="+mn-ea"/>
                <a:cs typeface="+mn-cs"/>
              </a:rPr>
              <a:t>INFORMATION NOT RELEASABLE TO THE PUBLIC UNLESS AUTHORIZED BY LAW: </a:t>
            </a:r>
            <a:r>
              <a:rPr lang="en-US" sz="800" b="0" kern="1200" dirty="0">
                <a:solidFill>
                  <a:srgbClr val="FF0000"/>
                </a:solidFill>
                <a:latin typeface="+mn-lt"/>
                <a:ea typeface="+mn-ea"/>
                <a:cs typeface="+mn-cs"/>
              </a:rPr>
              <a:t>This information has not been publicly disclosed and may be privileged and confidential. It is for internal government </a:t>
            </a:r>
            <a:br>
              <a:rPr lang="en-US" sz="800" b="0" kern="1200" dirty="0">
                <a:solidFill>
                  <a:srgbClr val="FF0000"/>
                </a:solidFill>
                <a:latin typeface="+mn-lt"/>
                <a:ea typeface="+mn-ea"/>
                <a:cs typeface="+mn-cs"/>
              </a:rPr>
            </a:br>
            <a:r>
              <a:rPr lang="en-US" sz="800" b="0" kern="1200" dirty="0">
                <a:solidFill>
                  <a:srgbClr val="FF0000"/>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396690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Gray slice heading">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3" name="Date Placeholder 2"/>
          <p:cNvSpPr>
            <a:spLocks noGrp="1"/>
          </p:cNvSpPr>
          <p:nvPr>
            <p:ph type="dt" sz="half" idx="10"/>
          </p:nvPr>
        </p:nvSpPr>
        <p:spPr>
          <a:xfrm>
            <a:off x="9677401"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9" name="Title 1"/>
          <p:cNvSpPr>
            <a:spLocks noGrp="1"/>
          </p:cNvSpPr>
          <p:nvPr>
            <p:ph type="title" hasCustomPrompt="1"/>
          </p:nvPr>
        </p:nvSpPr>
        <p:spPr bwMode="ltGray">
          <a:xfrm>
            <a:off x="630000" y="1544273"/>
            <a:ext cx="3452400" cy="1495795"/>
          </a:xfrm>
          <a:noFill/>
        </p:spPr>
        <p:txBody>
          <a:bodyPr wrap="square" lIns="0" tIns="0" rIns="320040" bIns="0" anchor="b">
            <a:noAutofit/>
          </a:bodyPr>
          <a:lstStyle>
            <a:lvl1pPr>
              <a:defRPr sz="3200">
                <a:solidFill>
                  <a:srgbClr val="00529B"/>
                </a:solidFill>
                <a:latin typeface="+mj-lt"/>
                <a:sym typeface="+mj-lt"/>
              </a:defRPr>
            </a:lvl1pPr>
          </a:lstStyle>
          <a:p>
            <a:r>
              <a:rPr lang="en-US" dirty="0"/>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sp>
        <p:nvSpPr>
          <p:cNvPr id="11" name="TextBox 10"/>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0000"/>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0000"/>
                </a:solidFill>
                <a:latin typeface="+mn-lt"/>
                <a:ea typeface="+mn-ea"/>
                <a:cs typeface="+mn-cs"/>
              </a:rPr>
              <a:t>INFORMATION NOT RELEASABLE TO THE PUBLIC UNLESS AUTHORIZED BY LAW: </a:t>
            </a:r>
            <a:r>
              <a:rPr lang="en-US" sz="800" b="0" kern="1200" dirty="0">
                <a:solidFill>
                  <a:srgbClr val="FF0000"/>
                </a:solidFill>
                <a:latin typeface="+mn-lt"/>
                <a:ea typeface="+mn-ea"/>
                <a:cs typeface="+mn-cs"/>
              </a:rPr>
              <a:t>This information has not been publicly disclosed and may be privileged and confidential. It is for internal government </a:t>
            </a:r>
            <a:br>
              <a:rPr lang="en-US" sz="800" b="0" kern="1200" dirty="0">
                <a:solidFill>
                  <a:srgbClr val="FF0000"/>
                </a:solidFill>
                <a:latin typeface="+mn-lt"/>
                <a:ea typeface="+mn-ea"/>
                <a:cs typeface="+mn-cs"/>
              </a:rPr>
            </a:br>
            <a:r>
              <a:rPr lang="en-US" sz="800" b="0" kern="1200" dirty="0">
                <a:solidFill>
                  <a:srgbClr val="FF0000"/>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8024670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2_Section header box">
    <p:bg bwMode="grayWhite">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5" name="Object 4"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4" y="2668041"/>
            <a:ext cx="9620491" cy="3201027"/>
          </a:xfrm>
          <a:prstGeom prst="rect">
            <a:avLst/>
          </a:prstGeom>
          <a:ln w="9525">
            <a:solidFill>
              <a:schemeClr val="bg1"/>
            </a:solidFill>
          </a:ln>
        </p:spPr>
        <p:txBody>
          <a:bodyPr lIns="274320" tIns="274320" rIns="274320" bIns="137160" anchor="b">
            <a:noAutofit/>
          </a:bodyPr>
          <a:lstStyle>
            <a:lvl1pPr marL="0" algn="l" defTabSz="914354"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9"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20190620_OPOLE_introduction_v2.pptx</a:t>
            </a:r>
          </a:p>
        </p:txBody>
      </p:sp>
      <p:sp>
        <p:nvSpPr>
          <p:cNvPr id="10" name="TextBox 9"/>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has not been publicly disclosed and may be privileged and confidential. It is for internal government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114067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2_Section header line">
    <p:bg bwMode="blackWhite">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mj-lt"/>
              </a:defRPr>
            </a:lvl1pPr>
          </a:lstStyle>
          <a:p>
            <a:r>
              <a:rPr lang="en-US" dirty="0"/>
              <a:t>Click to add big statement text</a:t>
            </a:r>
          </a:p>
        </p:txBody>
      </p:sp>
      <p:cxnSp>
        <p:nvCxnSpPr>
          <p:cNvPr id="148" name="Straight Connector 147"/>
          <p:cNvCxnSpPr/>
          <p:nvPr userDrawn="1"/>
        </p:nvCxnSpPr>
        <p:spPr bwMode="white">
          <a:xfrm>
            <a:off x="618899"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has not been publicly disclosed and may be privileged and confidential. It is for internal government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593147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2_White one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7" y="0"/>
            <a:ext cx="416951" cy="6858000"/>
          </a:xfrm>
          <a:prstGeom prst="rect">
            <a:avLst/>
          </a:prstGeom>
        </p:spPr>
      </p:pic>
      <p:sp>
        <p:nvSpPr>
          <p:cNvPr id="17" name="Date Placeholder 1"/>
          <p:cNvSpPr>
            <a:spLocks noGrp="1"/>
          </p:cNvSpPr>
          <p:nvPr>
            <p:ph type="dt" sz="half" idx="31"/>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2" y="0"/>
            <a:ext cx="4079508"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2" y="2681104"/>
            <a:ext cx="3127881" cy="1495795"/>
          </a:xfrm>
          <a:prstGeom prst="rect">
            <a:avLst/>
          </a:prstGeom>
        </p:spPr>
        <p:txBody>
          <a:bodyPr anchor="ctr">
            <a:noAutofit/>
          </a:bodyPr>
          <a:lstStyle>
            <a:lvl1pPr>
              <a:defRPr sz="3200">
                <a:solidFill>
                  <a:srgbClr val="00529B"/>
                </a:solidFill>
                <a:latin typeface="+mj-lt"/>
                <a:sym typeface="+mj-lt"/>
              </a:defRPr>
            </a:lvl1pPr>
          </a:lstStyle>
          <a:p>
            <a:r>
              <a:rPr lang="en-US" dirty="0"/>
              <a:t>Click to add title</a:t>
            </a:r>
          </a:p>
        </p:txBody>
      </p:sp>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20190620_OPOLE_introduction_v2.pptx</a:t>
            </a:r>
          </a:p>
        </p:txBody>
      </p:sp>
      <p:sp>
        <p:nvSpPr>
          <p:cNvPr id="10" name="TextBox 9"/>
          <p:cNvSpPr txBox="1"/>
          <p:nvPr userDrawn="1"/>
        </p:nvSpPr>
        <p:spPr>
          <a:xfrm>
            <a:off x="4305302" y="6281927"/>
            <a:ext cx="725790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has not been publicly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disclosed and may be privileged and confidential. It is for internal government use only and must not be disseminated, distributed, or </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0" kern="1200" dirty="0">
                <a:solidFill>
                  <a:srgbClr val="FFFFFF"/>
                </a:solidFill>
                <a:latin typeface="+mn-lt"/>
                <a:ea typeface="+mn-ea"/>
                <a:cs typeface="+mn-cs"/>
              </a:rPr>
              <a:t>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84219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2_Green highlight">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9" y="0"/>
            <a:ext cx="416951" cy="6858000"/>
          </a:xfrm>
          <a:prstGeom prst="rect">
            <a:avLst/>
          </a:prstGeom>
        </p:spPr>
      </p:pic>
      <p:sp>
        <p:nvSpPr>
          <p:cNvPr id="13" name="Rectangle 12"/>
          <p:cNvSpPr/>
          <p:nvPr userDrawn="1"/>
        </p:nvSpPr>
        <p:spPr bwMode="white">
          <a:xfrm>
            <a:off x="2" y="0"/>
            <a:ext cx="717195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1"/>
            <a:ext cx="6256800"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29B"/>
                </a:solidFill>
                <a:latin typeface="+mj-lt"/>
                <a:sym typeface="+mj-lt"/>
              </a:defRPr>
            </a:lvl1pPr>
          </a:lstStyle>
          <a:p>
            <a:pPr lvl="0"/>
            <a:r>
              <a:rPr lang="en-US" dirty="0"/>
              <a:t>Click to add title</a:t>
            </a:r>
          </a:p>
        </p:txBody>
      </p:sp>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20190620_OPOLE_introduction_v2.pptx</a:t>
            </a:r>
          </a:p>
        </p:txBody>
      </p:sp>
      <p:sp>
        <p:nvSpPr>
          <p:cNvPr id="21" name="TextBox 20"/>
          <p:cNvSpPr txBox="1"/>
          <p:nvPr userDrawn="1"/>
        </p:nvSpPr>
        <p:spPr>
          <a:xfrm>
            <a:off x="630000" y="6281925"/>
            <a:ext cx="625680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disclosed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1581485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2_Green one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11" name="Title 4"/>
          <p:cNvSpPr>
            <a:spLocks noGrp="1"/>
          </p:cNvSpPr>
          <p:nvPr>
            <p:ph type="title" hasCustomPrompt="1"/>
          </p:nvPr>
        </p:nvSpPr>
        <p:spPr>
          <a:xfrm>
            <a:off x="630002" y="2681104"/>
            <a:ext cx="3127881" cy="1495795"/>
          </a:xfrm>
          <a:prstGeom prst="rect">
            <a:avLst/>
          </a:prstGeom>
        </p:spPr>
        <p:txBody>
          <a:bodyPr anchor="ctr">
            <a:noAutofit/>
          </a:bodyPr>
          <a:lstStyle>
            <a:lvl1pPr>
              <a:defRPr sz="3200">
                <a:solidFill>
                  <a:schemeClr val="bg1"/>
                </a:solidFill>
                <a:latin typeface="+mj-lt"/>
                <a:sym typeface="+mj-lt"/>
              </a:defRPr>
            </a:lvl1pPr>
          </a:lstStyle>
          <a:p>
            <a:r>
              <a:rPr lang="en-US" dirty="0"/>
              <a:t>Click to add title</a:t>
            </a:r>
          </a:p>
        </p:txBody>
      </p:sp>
      <p:sp>
        <p:nvSpPr>
          <p:cNvPr id="13" name="Rectangle 12"/>
          <p:cNvSpPr/>
          <p:nvPr userDrawn="1"/>
        </p:nvSpPr>
        <p:spPr bwMode="white">
          <a:xfrm>
            <a:off x="4080764"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2" name="Date Placeholder 1"/>
          <p:cNvSpPr>
            <a:spLocks noGrp="1"/>
          </p:cNvSpPr>
          <p:nvPr>
            <p:ph type="dt" sz="half" idx="29"/>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spTree>
    <p:extLst>
      <p:ext uri="{BB962C8B-B14F-4D97-AF65-F5344CB8AC3E}">
        <p14:creationId xmlns:p14="http://schemas.microsoft.com/office/powerpoint/2010/main" val="3878767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2_Green half">
    <p:bg bwMode="grayWhite">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5" y="0"/>
            <a:ext cx="416951" cy="6858000"/>
          </a:xfrm>
          <a:prstGeom prst="rect">
            <a:avLst/>
          </a:prstGeom>
        </p:spPr>
      </p:pic>
      <p:sp>
        <p:nvSpPr>
          <p:cNvPr id="12" name="Rectangle 11"/>
          <p:cNvSpPr/>
          <p:nvPr userDrawn="1"/>
        </p:nvSpPr>
        <p:spPr>
          <a:xfrm>
            <a:off x="6096000" y="0"/>
            <a:ext cx="6096000"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4"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mj-lt"/>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7"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sp>
        <p:nvSpPr>
          <p:cNvPr id="19" name="TextBox 18"/>
          <p:cNvSpPr txBox="1"/>
          <p:nvPr userDrawn="1"/>
        </p:nvSpPr>
        <p:spPr>
          <a:xfrm>
            <a:off x="630002" y="6158816"/>
            <a:ext cx="4665900"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has not been publicly disclosed and may be privileged and confidential. It is for internal government </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0" kern="1200" dirty="0">
                <a:solidFill>
                  <a:srgbClr val="FFFFFF"/>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7336035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Green two third">
    <p:bg bwMode="grayWhite">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51" y="0"/>
            <a:ext cx="416951" cy="6858000"/>
          </a:xfrm>
          <a:prstGeom prst="rect">
            <a:avLst/>
          </a:prstGeom>
        </p:spPr>
      </p:pic>
      <p:sp>
        <p:nvSpPr>
          <p:cNvPr id="10" name="Rectangle 9"/>
          <p:cNvSpPr/>
          <p:nvPr userDrawn="1"/>
        </p:nvSpPr>
        <p:spPr bwMode="gray">
          <a:xfrm>
            <a:off x="7819546" y="0"/>
            <a:ext cx="4372457"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7"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Copyright" hidden="1"/>
          <p:cNvSpPr txBox="1"/>
          <p:nvPr userDrawn="1"/>
        </p:nvSpPr>
        <p:spPr>
          <a:xfrm rot="16200000">
            <a:off x="9486903" y="3917291"/>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4" name="Title 1"/>
          <p:cNvSpPr>
            <a:spLocks noGrp="1"/>
          </p:cNvSpPr>
          <p:nvPr>
            <p:ph type="title" hasCustomPrompt="1"/>
          </p:nvPr>
        </p:nvSpPr>
        <p:spPr bwMode="blackWhite">
          <a:xfrm>
            <a:off x="630000" y="1804651"/>
            <a:ext cx="6247552" cy="3286800"/>
          </a:xfrm>
          <a:prstGeom prst="rect">
            <a:avLst/>
          </a:prstGeom>
        </p:spPr>
        <p:txBody>
          <a:bodyPr anchor="ctr">
            <a:noAutofit/>
          </a:bodyPr>
          <a:lstStyle>
            <a:lvl1pPr>
              <a:defRPr sz="4400">
                <a:solidFill>
                  <a:schemeClr val="bg1"/>
                </a:solidFill>
                <a:latin typeface="+mj-lt"/>
                <a:sym typeface="+mj-lt"/>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sp>
        <p:nvSpPr>
          <p:cNvPr id="18" name="TextBox 17"/>
          <p:cNvSpPr txBox="1"/>
          <p:nvPr userDrawn="1"/>
        </p:nvSpPr>
        <p:spPr>
          <a:xfrm>
            <a:off x="630000" y="6281929"/>
            <a:ext cx="6247552"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801002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3" name="Date Placeholder 2"/>
          <p:cNvSpPr>
            <a:spLocks noGrp="1"/>
          </p:cNvSpPr>
          <p:nvPr>
            <p:ph type="dt" sz="half" idx="10"/>
          </p:nvPr>
        </p:nvSpPr>
        <p:spPr>
          <a:xfrm>
            <a:off x="9677401"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9" name="Title 1"/>
          <p:cNvSpPr>
            <a:spLocks noGrp="1"/>
          </p:cNvSpPr>
          <p:nvPr>
            <p:ph type="title" hasCustomPrompt="1"/>
          </p:nvPr>
        </p:nvSpPr>
        <p:spPr bwMode="ltGray">
          <a:xfrm>
            <a:off x="630000" y="1544273"/>
            <a:ext cx="3452400" cy="1495795"/>
          </a:xfrm>
          <a:noFill/>
        </p:spPr>
        <p:txBody>
          <a:bodyPr wrap="square" lIns="0" tIns="0" rIns="320040" bIns="0" anchor="b">
            <a:noAutofit/>
          </a:bodyPr>
          <a:lstStyle>
            <a:lvl1pPr>
              <a:defRPr sz="3200">
                <a:solidFill>
                  <a:srgbClr val="00529B"/>
                </a:solidFill>
                <a:latin typeface="+mj-lt"/>
                <a:sym typeface="+mj-lt"/>
              </a:defRPr>
            </a:lvl1pPr>
          </a:lstStyle>
          <a:p>
            <a:r>
              <a:rPr lang="en-US" dirty="0"/>
              <a:t>Click to add title</a:t>
            </a:r>
          </a:p>
        </p:txBody>
      </p:sp>
      <p:sp>
        <p:nvSpPr>
          <p:cNvPr id="10"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sp>
        <p:nvSpPr>
          <p:cNvPr id="13" name="TextBox 12"/>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028790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2_Left arrow">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6"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2" y="2764206"/>
            <a:ext cx="2478639" cy="1314311"/>
          </a:xfrm>
          <a:prstGeom prst="rect">
            <a:avLst/>
          </a:prstGeom>
        </p:spPr>
        <p:txBody>
          <a:bodyPr anchor="ctr">
            <a:noAutofit/>
          </a:bodyPr>
          <a:lstStyle>
            <a:lvl1pPr>
              <a:defRPr sz="3200" baseline="0">
                <a:solidFill>
                  <a:srgbClr val="00529B"/>
                </a:solidFill>
                <a:latin typeface="+mj-lt"/>
                <a:sym typeface="+mj-lt"/>
              </a:defRPr>
            </a:lvl1pPr>
          </a:lstStyle>
          <a:p>
            <a:r>
              <a:rPr lang="en-US" dirty="0">
                <a:solidFill>
                  <a:schemeClr val="tx2"/>
                </a:solidFill>
              </a:rPr>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20190620_OPOLE_introduction_v2.pptx</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1" y="3590400"/>
            <a:ext cx="1365251"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4756557" y="6281927"/>
            <a:ext cx="6806643"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has not been publicly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disclosed and may be privileged and confidential. It is for internal government use only and must not be disseminated, distributed, or </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0" kern="1200" dirty="0">
                <a:solidFill>
                  <a:srgbClr val="FFFFFF"/>
                </a:solidFill>
                <a:latin typeface="+mn-lt"/>
                <a:ea typeface="+mn-ea"/>
                <a:cs typeface="+mn-cs"/>
              </a:rPr>
              <a:t>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700653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2_Green left arrow">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529B"/>
              </a:gs>
              <a:gs pos="100000">
                <a:srgbClr val="00488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2" y="2764206"/>
            <a:ext cx="2478639" cy="1314311"/>
          </a:xfrm>
        </p:spPr>
        <p:txBody>
          <a:bodyPr anchor="ctr" anchorCtr="0">
            <a:noAutofit/>
          </a:bodyPr>
          <a:lstStyle>
            <a:lvl1pPr>
              <a:defRPr sz="3200" baseline="0">
                <a:solidFill>
                  <a:srgbClr val="FFFFFF"/>
                </a:solidFill>
                <a:latin typeface="+mj-lt"/>
                <a:sym typeface="+mj-lt"/>
              </a:defRPr>
            </a:lvl1pPr>
          </a:lstStyle>
          <a:p>
            <a:r>
              <a:rPr lang="en-US" dirty="0"/>
              <a:t>Click to add title</a:t>
            </a:r>
          </a:p>
        </p:txBody>
      </p:sp>
      <p:sp>
        <p:nvSpPr>
          <p:cNvPr id="13"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7"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1" y="3402830"/>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578720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2_Arrow one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3" name="Pentagon 3"/>
          <p:cNvSpPr/>
          <p:nvPr userDrawn="1"/>
        </p:nvSpPr>
        <p:spPr bwMode="white">
          <a:xfrm>
            <a:off x="1" y="0"/>
            <a:ext cx="5426920"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1" y="1785600"/>
            <a:ext cx="4062235" cy="3286800"/>
          </a:xfrm>
          <a:prstGeom prst="rect">
            <a:avLst/>
          </a:prstGeom>
        </p:spPr>
        <p:txBody>
          <a:bodyPr anchor="ctr">
            <a:noAutofit/>
          </a:bodyPr>
          <a:lstStyle>
            <a:lvl1pPr>
              <a:defRPr sz="4400" b="0">
                <a:solidFill>
                  <a:srgbClr val="00529B"/>
                </a:solidFill>
                <a:latin typeface="+mj-lt"/>
                <a:sym typeface="+mj-lt"/>
              </a:defRPr>
            </a:lvl1pPr>
          </a:lstStyle>
          <a:p>
            <a:r>
              <a:rPr lang="en-US" dirty="0"/>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20190620_OPOLE_introduction_v2.pptx</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7" y="3394393"/>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9" name="TextBox 18"/>
          <p:cNvSpPr txBox="1"/>
          <p:nvPr userDrawn="1"/>
        </p:nvSpPr>
        <p:spPr>
          <a:xfrm>
            <a:off x="4756557" y="6281927"/>
            <a:ext cx="6806643"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has not been publicly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disclosed and may be privileged and confidential. It is for internal government use only and must not be disseminated, distributed, or </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0" kern="1200" dirty="0">
                <a:solidFill>
                  <a:srgbClr val="FFFFFF"/>
                </a:solidFill>
                <a:latin typeface="+mn-lt"/>
                <a:ea typeface="+mn-ea"/>
                <a:cs typeface="+mn-cs"/>
              </a:rPr>
              <a:t>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617948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2_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00529B"/>
              </a:gs>
              <a:gs pos="100000">
                <a:srgbClr val="00488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1" y="1785600"/>
            <a:ext cx="4062235" cy="3286800"/>
          </a:xfrm>
          <a:prstGeom prst="rect">
            <a:avLst/>
          </a:prstGeom>
        </p:spPr>
        <p:txBody>
          <a:bodyPr anchor="ctr">
            <a:noAutofit/>
          </a:bodyPr>
          <a:lstStyle>
            <a:lvl1pPr>
              <a:defRPr sz="4400" b="0">
                <a:solidFill>
                  <a:srgbClr val="FFFFFF"/>
                </a:solidFill>
                <a:latin typeface="+mj-lt"/>
                <a:sym typeface="+mj-lt"/>
              </a:defRPr>
            </a:lvl1pPr>
          </a:lstStyle>
          <a:p>
            <a:r>
              <a:rPr lang="en-US" dirty="0"/>
              <a:t>Click to add title</a:t>
            </a:r>
          </a:p>
        </p:txBody>
      </p:sp>
      <p:sp>
        <p:nvSpPr>
          <p:cNvPr id="11"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60" y="3416302"/>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TextBox 9"/>
          <p:cNvSpPr txBox="1"/>
          <p:nvPr userDrawn="1"/>
        </p:nvSpPr>
        <p:spPr>
          <a:xfrm>
            <a:off x="4756557" y="6281927"/>
            <a:ext cx="6806643"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disclosed and may be privileged and confidential. It is for internal government use only and must not be disseminated, distributed, or </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0" kern="1200" dirty="0">
                <a:solidFill>
                  <a:srgbClr val="EE1C25"/>
                </a:solidFill>
                <a:latin typeface="+mn-lt"/>
                <a:ea typeface="+mn-ea"/>
                <a:cs typeface="+mn-cs"/>
              </a:rPr>
              <a:t>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122405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2_Arrow half">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8"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1" y="0"/>
            <a:ext cx="6363547"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2" y="622801"/>
            <a:ext cx="4673647"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29B"/>
                </a:solidFill>
                <a:latin typeface="+mj-lt"/>
                <a:sym typeface="+mj-lt"/>
              </a:defRPr>
            </a:lvl1pPr>
          </a:lstStyle>
          <a:p>
            <a:pPr lvl="0"/>
            <a:r>
              <a:rPr lang="en-US" dirty="0"/>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20190620_OPOLE_introduction_v2.pptx</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5" y="3589605"/>
            <a:ext cx="1365251"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22" name="TextBox 21"/>
          <p:cNvSpPr txBox="1"/>
          <p:nvPr userDrawn="1"/>
        </p:nvSpPr>
        <p:spPr>
          <a:xfrm>
            <a:off x="630000" y="6158816"/>
            <a:ext cx="4856400"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has not been publicly disclosed and may be privileged and confidential. It is for internal government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560940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2_Green arrow half">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4" name="Pentagon 8"/>
          <p:cNvSpPr/>
          <p:nvPr userDrawn="1"/>
        </p:nvSpPr>
        <p:spPr bwMode="white">
          <a:xfrm>
            <a:off x="1" y="0"/>
            <a:ext cx="6363547" cy="6858000"/>
          </a:xfrm>
          <a:prstGeom prst="homePlate">
            <a:avLst>
              <a:gd name="adj" fmla="val 12939"/>
            </a:avLst>
          </a:prstGeom>
          <a:gradFill flip="none" rotWithShape="1">
            <a:gsLst>
              <a:gs pos="0">
                <a:srgbClr val="00529B"/>
              </a:gs>
              <a:gs pos="100000">
                <a:srgbClr val="00488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2" y="622801"/>
            <a:ext cx="4673647"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mj-lt"/>
              </a:defRPr>
            </a:lvl1pPr>
          </a:lstStyle>
          <a:p>
            <a:pPr lvl="0"/>
            <a:r>
              <a:rPr lang="en-US" dirty="0"/>
              <a:t>Click to add title</a:t>
            </a:r>
          </a:p>
        </p:txBody>
      </p:sp>
      <p:sp>
        <p:nvSpPr>
          <p:cNvPr id="12"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2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3" y="3407806"/>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0" name="TextBox 9"/>
          <p:cNvSpPr txBox="1"/>
          <p:nvPr userDrawn="1"/>
        </p:nvSpPr>
        <p:spPr>
          <a:xfrm>
            <a:off x="630000" y="6158816"/>
            <a:ext cx="4856400"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has not been publicly disclosed and may be privileged and confidential. It is for internal government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682026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2_Arrow two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1"/>
            <a:ext cx="6256800"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29B"/>
                </a:solidFill>
                <a:latin typeface="+mj-lt"/>
                <a:sym typeface="+mj-lt"/>
              </a:defRPr>
            </a:lvl1pPr>
          </a:lstStyle>
          <a:p>
            <a:pPr lvl="0"/>
            <a:r>
              <a:rPr lang="en-US" dirty="0"/>
              <a:t>Click to add title</a:t>
            </a: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20190620_OPOLE_introduction_v2.pptx</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40"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630000" y="6281925"/>
            <a:ext cx="625680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disclosed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938165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2_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529B"/>
              </a:gs>
              <a:gs pos="100000">
                <a:srgbClr val="00488A"/>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1"/>
            <a:ext cx="6256800"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mj-lt"/>
              </a:defRPr>
            </a:lvl1pPr>
          </a:lstStyle>
          <a:p>
            <a:pPr lvl="0"/>
            <a:r>
              <a:rPr lang="en-US" dirty="0"/>
              <a:t>Click to add title</a:t>
            </a:r>
          </a:p>
        </p:txBody>
      </p:sp>
      <p:sp>
        <p:nvSpPr>
          <p:cNvPr id="17"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2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9" y="3407806"/>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TextBox 9"/>
          <p:cNvSpPr txBox="1"/>
          <p:nvPr userDrawn="1"/>
        </p:nvSpPr>
        <p:spPr>
          <a:xfrm>
            <a:off x="630000" y="6281925"/>
            <a:ext cx="625680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has not been publicly disclosed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252432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2_Big statement green">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8" name="Title 1"/>
          <p:cNvSpPr>
            <a:spLocks noGrp="1"/>
          </p:cNvSpPr>
          <p:nvPr>
            <p:ph type="title" hasCustomPrompt="1"/>
          </p:nvPr>
        </p:nvSpPr>
        <p:spPr>
          <a:xfrm>
            <a:off x="630000" y="3826335"/>
            <a:ext cx="10933200" cy="1606551"/>
          </a:xfrm>
        </p:spPr>
        <p:txBody>
          <a:bodyPr anchor="b">
            <a:noAutofit/>
          </a:bodyPr>
          <a:lstStyle>
            <a:lvl1pPr marL="0" algn="l" defTabSz="914354"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20190620_OPOLE_introduction_v2.pptx</a:t>
            </a:r>
          </a:p>
        </p:txBody>
      </p:sp>
      <p:sp>
        <p:nvSpPr>
          <p:cNvPr id="11" name="TextBox 10"/>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has not been publicly disclosed and may be privileged and confidential. It is for internal government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159327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Big statement icon">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3" name="Date Placeholder 2"/>
          <p:cNvSpPr>
            <a:spLocks noGrp="1"/>
          </p:cNvSpPr>
          <p:nvPr>
            <p:ph type="dt" sz="half" idx="10"/>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6" name="Rectangle 5"/>
          <p:cNvSpPr/>
          <p:nvPr userDrawn="1"/>
        </p:nvSpPr>
        <p:spPr bwMode="white">
          <a:xfrm>
            <a:off x="630000" y="625475"/>
            <a:ext cx="932688" cy="932688"/>
          </a:xfrm>
          <a:prstGeom prst="rect">
            <a:avLst/>
          </a:prstGeom>
          <a:noFill/>
          <a:ln>
            <a:solidFill>
              <a:srgbClr val="0074D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5"/>
            <a:ext cx="10933200" cy="1606551"/>
          </a:xfrm>
          <a:prstGeom prst="rect">
            <a:avLst/>
          </a:prstGeom>
        </p:spPr>
        <p:txBody>
          <a:bodyPr anchor="b">
            <a:noAutofit/>
          </a:bodyPr>
          <a:lstStyle>
            <a:lvl1pPr marL="0" algn="l" defTabSz="914354" rtl="0" eaLnBrk="1" fontAlgn="auto" latinLnBrk="0" hangingPunct="1">
              <a:lnSpc>
                <a:spcPts val="6000"/>
              </a:lnSpc>
              <a:spcBef>
                <a:spcPts val="0"/>
              </a:spcBef>
              <a:spcAft>
                <a:spcPts val="0"/>
              </a:spcAft>
              <a:defRPr lang="en-US" sz="5400" kern="1200" baseline="0" dirty="0">
                <a:solidFill>
                  <a:srgbClr val="0074DE"/>
                </a:solidFill>
                <a:latin typeface="+mj-lt"/>
                <a:ea typeface="+mj-ea"/>
                <a:cs typeface="+mj-cs"/>
                <a:sym typeface="+mj-lt"/>
              </a:defRPr>
            </a:lvl1pPr>
          </a:lstStyle>
          <a:p>
            <a:r>
              <a:rPr lang="en-US" dirty="0"/>
              <a:t>Click to add big statement text</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sp>
        <p:nvSpPr>
          <p:cNvPr id="8" name="TextBox 7"/>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disclosed and may be privileged and confidential. It is for internal government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267732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5" name="Object 4"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4" y="2668041"/>
            <a:ext cx="9620491" cy="3201027"/>
          </a:xfrm>
          <a:prstGeom prst="rect">
            <a:avLst/>
          </a:prstGeom>
          <a:ln w="9525">
            <a:solidFill>
              <a:schemeClr val="bg1"/>
            </a:solidFill>
          </a:ln>
        </p:spPr>
        <p:txBody>
          <a:bodyPr lIns="274320" tIns="274320" rIns="274320" bIns="137160" anchor="b">
            <a:noAutofit/>
          </a:bodyPr>
          <a:lstStyle>
            <a:lvl1pPr marL="0" algn="l" defTabSz="914354"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9"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1 Strategy Planning Toolkit_vUpdated Nov 2019.pptx</a:t>
            </a:r>
            <a:endParaRPr lang="en-US" sz="700" dirty="0">
              <a:solidFill>
                <a:schemeClr val="bg1"/>
              </a:solidFill>
              <a:latin typeface="+mn-lt"/>
              <a:sym typeface="Trebuchet MS" panose="020B0603020202020204" pitchFamily="34" charset="0"/>
            </a:endParaRPr>
          </a:p>
        </p:txBody>
      </p:sp>
      <p:sp>
        <p:nvSpPr>
          <p:cNvPr id="13" name="TextBox 12"/>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908077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2_Quote">
    <p:bg>
      <p:bgPr>
        <a:solidFill>
          <a:srgbClr val="003668"/>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4" y="101444"/>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3"/>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529B"/>
          </a:solidFill>
          <a:ln>
            <a:noFill/>
          </a:ln>
          <a:effectLst/>
        </p:spPr>
        <p:txBody>
          <a:bodyPr vert="horz" wrap="square" lIns="91440" tIns="45720" rIns="91440" bIns="45720" numCol="1" anchor="t" anchorCtr="0" compatLnSpc="1">
            <a:prstTxWarp prst="textNoShape">
              <a:avLst/>
            </a:prstTxWarp>
            <a:noAutofit/>
          </a:bodyPr>
          <a:lstStyle/>
          <a:p>
            <a:endParaRPr lang="en-US" sz="1351" dirty="0">
              <a:latin typeface="+mn-lt"/>
              <a:sym typeface="Trebuchet MS" panose="020B0603020202020204" pitchFamily="34" charset="0"/>
            </a:endParaRPr>
          </a:p>
        </p:txBody>
      </p:sp>
      <p:sp>
        <p:nvSpPr>
          <p:cNvPr id="8" name="TextBox 7"/>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has not been publicly disclosed and may be privileged and confidential. It is for internal government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092779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2_Special gray">
    <p:bg>
      <p:bgPr>
        <a:solidFill>
          <a:srgbClr val="2C2C2C"/>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4" name="Title 3"/>
          <p:cNvSpPr>
            <a:spLocks noGrp="1"/>
          </p:cNvSpPr>
          <p:nvPr>
            <p:ph type="title" hasCustomPrompt="1"/>
          </p:nvPr>
        </p:nvSpPr>
        <p:spPr>
          <a:xfrm>
            <a:off x="630000" y="622801"/>
            <a:ext cx="10933200" cy="470899"/>
          </a:xfrm>
        </p:spPr>
        <p:txBody>
          <a:bodyPr/>
          <a:lstStyle>
            <a:lvl1pPr>
              <a:defRPr sz="3400">
                <a:solidFill>
                  <a:schemeClr val="bg1"/>
                </a:solidFill>
                <a:latin typeface="+mj-lt"/>
                <a:sym typeface="+mj-lt"/>
              </a:defRPr>
            </a:lvl1pPr>
          </a:lstStyle>
          <a:p>
            <a:r>
              <a:rPr lang="en-US" dirty="0"/>
              <a:t>Click to add title</a:t>
            </a:r>
          </a:p>
        </p:txBody>
      </p:sp>
      <p:sp>
        <p:nvSpPr>
          <p:cNvPr id="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20190620_OPOLE_introduction_v2.pptx</a:t>
            </a:r>
          </a:p>
        </p:txBody>
      </p:sp>
      <p:sp>
        <p:nvSpPr>
          <p:cNvPr id="9" name="TextBox 8"/>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has not been publicly disclosed and may be privileged and confidential. It is for internal government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649628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Date Placeholder 4"/>
          <p:cNvSpPr>
            <a:spLocks noGrp="1"/>
          </p:cNvSpPr>
          <p:nvPr>
            <p:ph type="dt" sz="half" idx="12"/>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sp>
        <p:nvSpPr>
          <p:cNvPr id="8" name="TextBox 7"/>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disclosed and may be privileged and confidential. It is for internal government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620538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2_Blank green">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20190620_OPOLE_introduction_v2.pptx</a:t>
            </a:r>
          </a:p>
        </p:txBody>
      </p:sp>
      <p:sp>
        <p:nvSpPr>
          <p:cNvPr id="10" name="TextBox 9"/>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has not been publicly disclosed and may be privileged and confidential. It is for internal government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95877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2_Disclaimer">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Date Placeholder 1"/>
          <p:cNvSpPr>
            <a:spLocks noGrp="1"/>
          </p:cNvSpPr>
          <p:nvPr>
            <p:ph type="dt" sz="half" idx="10"/>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sp>
        <p:nvSpPr>
          <p:cNvPr id="6" name="TextBox 5"/>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disclosed and may be privileged and confidential. It is for internal government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198283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blank" preserve="1">
  <p:cSld name="2_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8" name="Picture 7" descr="The Centers for Medicare and Medicaid logo."/>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697711" y="2257427"/>
            <a:ext cx="6796583" cy="2343151"/>
          </a:xfrm>
          <a:prstGeom prst="rect">
            <a:avLst/>
          </a:prstGeom>
        </p:spPr>
      </p:pic>
      <p:sp>
        <p:nvSpPr>
          <p:cNvPr id="4" name="TextBox 3"/>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disclosed and may be privileged and confidential. It is for internal government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878995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2_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144442"/>
              <a:ext cx="9030915" cy="415498"/>
            </a:xfrm>
            <a:prstGeom prst="rect">
              <a:avLst/>
            </a:prstGeom>
            <a:noFill/>
          </p:spPr>
          <p:txBody>
            <a:bodyPr wrap="square" lIns="0" tIns="0" rIns="0" bIns="0" rtlCol="0" anchor="b">
              <a:spAutoFit/>
            </a:bodyPr>
            <a:lstStyle/>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xxxx</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List footnotes in numerical order. Footnote numbers are not bracketed. Use 10pt font. Do not put a period at the end of the note or the source</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55"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spTree>
    <p:extLst>
      <p:ext uri="{BB962C8B-B14F-4D97-AF65-F5344CB8AC3E}">
        <p14:creationId xmlns:p14="http://schemas.microsoft.com/office/powerpoint/2010/main" val="285782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2_D. 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10" name="Picture 3" descr="An African American business woman standing with her arms crossed and a team of professionals behind her."/>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11643" y="2409825"/>
            <a:ext cx="5257800" cy="4435856"/>
          </a:xfrm>
          <a:prstGeom prst="rect">
            <a:avLst/>
          </a:prstGeom>
          <a:noFill/>
          <a:ln w="9525">
            <a:noFill/>
            <a:miter lim="800000"/>
            <a:headEnd/>
            <a:tailEnd/>
          </a:ln>
          <a:effectLst/>
        </p:spPr>
      </p:pic>
      <p:sp>
        <p:nvSpPr>
          <p:cNvPr id="11" name="Text Placeholder 2"/>
          <p:cNvSpPr>
            <a:spLocks noGrp="1"/>
          </p:cNvSpPr>
          <p:nvPr>
            <p:ph type="body" sz="quarter" idx="10" hasCustomPrompt="1"/>
          </p:nvPr>
        </p:nvSpPr>
        <p:spPr>
          <a:xfrm>
            <a:off x="5972177" y="3019425"/>
            <a:ext cx="5508625"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2" name="Text Placeholder 2"/>
          <p:cNvSpPr>
            <a:spLocks noGrp="1"/>
          </p:cNvSpPr>
          <p:nvPr>
            <p:ph type="body" sz="quarter" idx="11" hasCustomPrompt="1"/>
          </p:nvPr>
        </p:nvSpPr>
        <p:spPr>
          <a:xfrm>
            <a:off x="5972177" y="4238625"/>
            <a:ext cx="5508625"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4" name="Picture 13" descr="The Centers for Medicare and Medicaid logo."/>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80976" y="200025"/>
            <a:ext cx="2652325" cy="914400"/>
          </a:xfrm>
          <a:prstGeom prst="rect">
            <a:avLst/>
          </a:prstGeom>
        </p:spPr>
      </p:pic>
      <p:sp>
        <p:nvSpPr>
          <p:cNvPr id="15" name="Rectangle 14"/>
          <p:cNvSpPr/>
          <p:nvPr userDrawn="1"/>
        </p:nvSpPr>
        <p:spPr bwMode="auto">
          <a:xfrm>
            <a:off x="0" y="1275291"/>
            <a:ext cx="12192000" cy="12107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351" b="1" dirty="0">
              <a:solidFill>
                <a:prstClr val="black"/>
              </a:solidFill>
              <a:latin typeface="+mn-lt"/>
              <a:sym typeface="+mn-lt"/>
            </a:endParaRPr>
          </a:p>
        </p:txBody>
      </p:sp>
      <p:sp>
        <p:nvSpPr>
          <p:cNvPr id="18" name="Rectangle 17"/>
          <p:cNvSpPr/>
          <p:nvPr userDrawn="1"/>
        </p:nvSpPr>
        <p:spPr bwMode="auto">
          <a:xfrm>
            <a:off x="0" y="2486028"/>
            <a:ext cx="12192000" cy="1100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351" b="1" dirty="0">
              <a:solidFill>
                <a:prstClr val="black"/>
              </a:solidFill>
              <a:latin typeface="+mn-lt"/>
              <a:sym typeface="+mn-lt"/>
            </a:endParaRPr>
          </a:p>
        </p:txBody>
      </p:sp>
      <p:sp>
        <p:nvSpPr>
          <p:cNvPr id="20" name="Title 9"/>
          <p:cNvSpPr>
            <a:spLocks noGrp="1"/>
          </p:cNvSpPr>
          <p:nvPr>
            <p:ph type="title"/>
          </p:nvPr>
        </p:nvSpPr>
        <p:spPr>
          <a:xfrm>
            <a:off x="378356" y="1575959"/>
            <a:ext cx="11435291" cy="609399"/>
          </a:xfrm>
          <a:noFill/>
          <a:ln>
            <a:noFill/>
          </a:ln>
          <a:effectLst/>
        </p:spPr>
        <p:txBody>
          <a:bodyPr/>
          <a:lstStyle>
            <a:lvl1pPr algn="ctr">
              <a:defRPr sz="4400">
                <a:solidFill>
                  <a:schemeClr val="tx1"/>
                </a:solidFill>
                <a:latin typeface="+mj-lt"/>
                <a:sym typeface="+mj-lt"/>
              </a:defRPr>
            </a:lvl1pPr>
          </a:lstStyle>
          <a:p>
            <a:r>
              <a:rPr lang="en-US" dirty="0"/>
              <a:t>Click to edit Master title style</a:t>
            </a:r>
          </a:p>
        </p:txBody>
      </p:sp>
      <p:sp>
        <p:nvSpPr>
          <p:cNvPr id="13" name="TextBox 12"/>
          <p:cNvSpPr txBox="1"/>
          <p:nvPr userDrawn="1"/>
        </p:nvSpPr>
        <p:spPr>
          <a:xfrm>
            <a:off x="5369757" y="6265399"/>
            <a:ext cx="6696528"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disclosed and may be privileged and confidential. It is for internal government use only and must not be disseminated, distributed, or </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0" kern="1200" dirty="0">
                <a:solidFill>
                  <a:srgbClr val="EE1C25"/>
                </a:solidFill>
                <a:latin typeface="+mn-lt"/>
                <a:ea typeface="+mn-ea"/>
                <a:cs typeface="+mn-cs"/>
              </a:rPr>
              <a:t>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4288120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D. 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8" name="Title 7"/>
          <p:cNvSpPr>
            <a:spLocks noGrp="1"/>
          </p:cNvSpPr>
          <p:nvPr>
            <p:ph type="title" hasCustomPrompt="1"/>
          </p:nvPr>
        </p:nvSpPr>
        <p:spPr>
          <a:xfrm>
            <a:off x="630002" y="622803"/>
            <a:ext cx="10933351" cy="332399"/>
          </a:xfrm>
        </p:spPr>
        <p:txBody>
          <a:bodyPr/>
          <a:lstStyle>
            <a:lvl1pPr>
              <a:defRPr>
                <a:latin typeface="+mj-lt"/>
                <a:sym typeface="+mj-lt"/>
              </a:defRPr>
            </a:lvl1pPr>
          </a:lstStyle>
          <a:p>
            <a:r>
              <a:rPr lang="en-US" dirty="0"/>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sp>
        <p:nvSpPr>
          <p:cNvPr id="9" name="TextBox 8"/>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disclosed and may be privileged and confidential. It is for internal government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915943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_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90"/>
            <a:ext cx="3744000" cy="541687"/>
          </a:xfrm>
          <a:prstGeom prst="rect">
            <a:avLst/>
          </a:prstGeom>
        </p:spPr>
        <p:txBody>
          <a:bodyPr>
            <a:noAutofit/>
          </a:bodyPr>
          <a:lstStyle>
            <a:lvl1pPr marL="0" indent="0" algn="l">
              <a:buNone/>
              <a:defRPr sz="1600">
                <a:solidFill>
                  <a:srgbClr val="00529B"/>
                </a:solidFill>
                <a:latin typeface="+mn-lt"/>
                <a:sym typeface="Trebuchet MS" panose="020B0603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00529B"/>
                </a:solidFill>
                <a:latin typeface="+mj-lt"/>
                <a:sym typeface="+mj-lt"/>
              </a:defRPr>
            </a:lvl1pPr>
          </a:lstStyle>
          <a:p>
            <a:r>
              <a:rPr lang="en-US" dirty="0"/>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sp>
        <p:nvSpPr>
          <p:cNvPr id="12" name="TextBox 11"/>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disclosed and may be privileged and confidential. It is for internal government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844517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3" name="Date Placeholder 2"/>
          <p:cNvSpPr>
            <a:spLocks noGrp="1"/>
          </p:cNvSpPr>
          <p:nvPr>
            <p:ph type="dt" sz="half" idx="10"/>
          </p:nvPr>
        </p:nvSpPr>
        <p:spPr>
          <a:xfrm>
            <a:off x="9677401"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sp>
        <p:nvSpPr>
          <p:cNvPr id="5" name="Title 4"/>
          <p:cNvSpPr>
            <a:spLocks noGrp="1"/>
          </p:cNvSpPr>
          <p:nvPr>
            <p:ph type="title" hasCustomPrompt="1"/>
          </p:nvPr>
        </p:nvSpPr>
        <p:spPr>
          <a:xfrm>
            <a:off x="630000" y="622801"/>
            <a:ext cx="10933200"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29B"/>
                </a:solidFill>
                <a:latin typeface="+mj-lt"/>
                <a:sym typeface="+mj-lt"/>
              </a:defRPr>
            </a:lvl1pPr>
          </a:lstStyle>
          <a:p>
            <a:pPr lvl="0"/>
            <a:r>
              <a:rPr lang="en-US" dirty="0"/>
              <a:t>Click to add title</a:t>
            </a:r>
          </a:p>
        </p:txBody>
      </p:sp>
      <p:sp>
        <p:nvSpPr>
          <p:cNvPr id="8" name="TextBox 7"/>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176024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_D. Section header box">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8" name="Title 1"/>
          <p:cNvSpPr>
            <a:spLocks noGrp="1"/>
          </p:cNvSpPr>
          <p:nvPr>
            <p:ph type="title" hasCustomPrompt="1"/>
          </p:nvPr>
        </p:nvSpPr>
        <p:spPr bwMode="blackWhite">
          <a:xfrm>
            <a:off x="1284744" y="2668041"/>
            <a:ext cx="9620491" cy="3201027"/>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354" rtl="0" eaLnBrk="1" fontAlgn="auto" latinLnBrk="0" hangingPunct="1">
              <a:lnSpc>
                <a:spcPts val="6000"/>
              </a:lnSpc>
              <a:spcBef>
                <a:spcPts val="0"/>
              </a:spcBef>
              <a:spcAft>
                <a:spcPts val="0"/>
              </a:spcAft>
              <a:defRPr lang="en-US" sz="5400" kern="1200" baseline="0" dirty="0">
                <a:solidFill>
                  <a:srgbClr val="00529B"/>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1280696" y="1424084"/>
            <a:ext cx="951721" cy="951721"/>
          </a:xfrm>
          <a:prstGeom prst="rect">
            <a:avLst/>
          </a:prstGeom>
          <a:noFill/>
          <a:ln>
            <a:solidFill>
              <a:srgbClr val="0074D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sp>
        <p:nvSpPr>
          <p:cNvPr id="13" name="TextBox 12"/>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disclosed and may be privileged and confidential. It is for internal government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968434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rgbClr val="00529B"/>
                </a:solidFill>
                <a:latin typeface="+mj-lt"/>
                <a:sym typeface="+mj-lt"/>
              </a:defRPr>
            </a:lvl1pPr>
          </a:lstStyle>
          <a:p>
            <a:r>
              <a:rPr lang="en-US" dirty="0"/>
              <a:t>Click to add section title</a:t>
            </a:r>
          </a:p>
        </p:txBody>
      </p:sp>
      <p:cxnSp>
        <p:nvCxnSpPr>
          <p:cNvPr id="10" name="Straight Connector 9"/>
          <p:cNvCxnSpPr/>
          <p:nvPr userDrawn="1"/>
        </p:nvCxnSpPr>
        <p:spPr bwMode="white">
          <a:xfrm>
            <a:off x="630001" y="3680016"/>
            <a:ext cx="11558587" cy="0"/>
          </a:xfrm>
          <a:prstGeom prst="line">
            <a:avLst/>
          </a:prstGeom>
          <a:ln w="19050" cmpd="sng">
            <a:solidFill>
              <a:srgbClr val="0074DE"/>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disclosed and may be privileged and confidential. It is for internal government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58643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2_D. White one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7" y="0"/>
            <a:ext cx="416951" cy="6858000"/>
          </a:xfrm>
          <a:prstGeom prst="rect">
            <a:avLst/>
          </a:prstGeom>
        </p:spPr>
      </p:pic>
      <p:sp>
        <p:nvSpPr>
          <p:cNvPr id="18" name="Date Placeholder 1"/>
          <p:cNvSpPr>
            <a:spLocks noGrp="1"/>
          </p:cNvSpPr>
          <p:nvPr>
            <p:ph type="dt" sz="half" idx="31"/>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24" name="Rectangle 23"/>
          <p:cNvSpPr/>
          <p:nvPr userDrawn="1"/>
        </p:nvSpPr>
        <p:spPr bwMode="white">
          <a:xfrm>
            <a:off x="2"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2" y="2681104"/>
            <a:ext cx="3127881" cy="1495795"/>
          </a:xfrm>
          <a:prstGeom prst="rect">
            <a:avLst/>
          </a:prstGeom>
        </p:spPr>
        <p:txBody>
          <a:bodyPr anchor="ctr">
            <a:noAutofit/>
          </a:bodyPr>
          <a:lstStyle>
            <a:lvl1pPr>
              <a:defRPr sz="2400">
                <a:solidFill>
                  <a:srgbClr val="00529B"/>
                </a:solidFill>
                <a:latin typeface="+mj-lt"/>
                <a:sym typeface="+mj-lt"/>
              </a:defRPr>
            </a:lvl1pPr>
          </a:lstStyle>
          <a:p>
            <a:r>
              <a:rPr lang="en-US" dirty="0"/>
              <a:t>Click to add title</a:t>
            </a:r>
          </a:p>
        </p:txBody>
      </p:sp>
      <p:sp>
        <p:nvSpPr>
          <p:cNvPr id="12"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20190620_OPOLE_introduction_v2.pptx</a:t>
            </a:r>
          </a:p>
        </p:txBody>
      </p:sp>
      <p:sp>
        <p:nvSpPr>
          <p:cNvPr id="11" name="TextBox 10"/>
          <p:cNvSpPr txBox="1"/>
          <p:nvPr userDrawn="1"/>
        </p:nvSpPr>
        <p:spPr>
          <a:xfrm>
            <a:off x="4305302" y="6281927"/>
            <a:ext cx="725790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has not been publicly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disclosed and may be privileged and confidential. It is for internal government use only and must not be disseminated, distributed, or </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0" kern="1200" dirty="0">
                <a:solidFill>
                  <a:srgbClr val="FFFFFF"/>
                </a:solidFill>
                <a:latin typeface="+mn-lt"/>
                <a:ea typeface="+mn-ea"/>
                <a:cs typeface="+mn-cs"/>
              </a:rPr>
              <a:t>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838207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2_D. Green highlight">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9" y="0"/>
            <a:ext cx="416951" cy="6858000"/>
          </a:xfrm>
          <a:prstGeom prst="rect">
            <a:avLst/>
          </a:prstGeom>
        </p:spPr>
      </p:pic>
      <p:sp>
        <p:nvSpPr>
          <p:cNvPr id="14" name="Rectangle 13"/>
          <p:cNvSpPr/>
          <p:nvPr userDrawn="1"/>
        </p:nvSpPr>
        <p:spPr bwMode="white">
          <a:xfrm>
            <a:off x="2"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2" name="Title 1"/>
          <p:cNvSpPr>
            <a:spLocks noGrp="1"/>
          </p:cNvSpPr>
          <p:nvPr>
            <p:ph type="title" hasCustomPrompt="1"/>
          </p:nvPr>
        </p:nvSpPr>
        <p:spPr>
          <a:xfrm>
            <a:off x="630002" y="622803"/>
            <a:ext cx="6276529" cy="332399"/>
          </a:xfrm>
          <a:prstGeom prst="rect">
            <a:avLst/>
          </a:prstGeom>
        </p:spPr>
        <p:txBody>
          <a:bodyPr/>
          <a:lstStyle>
            <a:lvl1pPr>
              <a:defRPr>
                <a:latin typeface="+mj-lt"/>
                <a:sym typeface="+mj-lt"/>
              </a:defRPr>
            </a:lvl1pPr>
          </a:lstStyle>
          <a:p>
            <a:r>
              <a:rPr lang="en-US" dirty="0"/>
              <a:t>Click to add title</a:t>
            </a:r>
          </a:p>
        </p:txBody>
      </p:sp>
      <p:sp>
        <p:nvSpPr>
          <p:cNvPr id="12"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20190620_OPOLE_introduction_v2.pptx</a:t>
            </a:r>
          </a:p>
        </p:txBody>
      </p:sp>
      <p:sp>
        <p:nvSpPr>
          <p:cNvPr id="13" name="TextBox 12"/>
          <p:cNvSpPr txBox="1"/>
          <p:nvPr userDrawn="1"/>
        </p:nvSpPr>
        <p:spPr>
          <a:xfrm>
            <a:off x="630000" y="6281925"/>
            <a:ext cx="625680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disclosed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893736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2_D. Four column green">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9"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1"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3"/>
            <a:ext cx="8101584" cy="332399"/>
          </a:xfrm>
          <a:prstGeom prst="rect">
            <a:avLst/>
          </a:prstGeom>
        </p:spPr>
        <p:txBody>
          <a:bodyPr/>
          <a:lstStyle>
            <a:lvl1pPr>
              <a:defRPr>
                <a:latin typeface="+mj-lt"/>
                <a:sym typeface="+mj-lt"/>
              </a:defRPr>
            </a:lvl1pPr>
          </a:lstStyle>
          <a:p>
            <a:r>
              <a:rPr lang="en-US" dirty="0"/>
              <a:t>Click to add title</a:t>
            </a:r>
          </a:p>
        </p:txBody>
      </p:sp>
      <p:sp>
        <p:nvSpPr>
          <p:cNvPr id="12"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20190620_OPOLE_introduction_v2.pptx</a:t>
            </a:r>
          </a:p>
        </p:txBody>
      </p:sp>
      <p:sp>
        <p:nvSpPr>
          <p:cNvPr id="14" name="TextBox 13"/>
          <p:cNvSpPr txBox="1"/>
          <p:nvPr userDrawn="1"/>
        </p:nvSpPr>
        <p:spPr>
          <a:xfrm>
            <a:off x="630000" y="6281931"/>
            <a:ext cx="8101584"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796933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2_D. Green one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24" name="Title 4"/>
          <p:cNvSpPr>
            <a:spLocks noGrp="1"/>
          </p:cNvSpPr>
          <p:nvPr>
            <p:ph type="title" hasCustomPrompt="1"/>
          </p:nvPr>
        </p:nvSpPr>
        <p:spPr>
          <a:xfrm>
            <a:off x="630002" y="2681104"/>
            <a:ext cx="3127881" cy="1495795"/>
          </a:xfrm>
          <a:prstGeom prst="rect">
            <a:avLst/>
          </a:prstGeom>
        </p:spPr>
        <p:txBody>
          <a:bodyPr anchor="ctr">
            <a:noAutofit/>
          </a:bodyPr>
          <a:lstStyle>
            <a:lvl1pPr>
              <a:defRPr sz="2400">
                <a:solidFill>
                  <a:schemeClr val="bg1"/>
                </a:solidFill>
                <a:latin typeface="+mj-lt"/>
                <a:sym typeface="+mj-lt"/>
              </a:defRPr>
            </a:lvl1pPr>
          </a:lstStyle>
          <a:p>
            <a:r>
              <a:rPr lang="en-US" dirty="0"/>
              <a:t>Click to add title</a:t>
            </a:r>
          </a:p>
        </p:txBody>
      </p:sp>
      <p:sp>
        <p:nvSpPr>
          <p:cNvPr id="26" name="Rectangle 25"/>
          <p:cNvSpPr/>
          <p:nvPr userDrawn="1"/>
        </p:nvSpPr>
        <p:spPr bwMode="ltGray">
          <a:xfrm>
            <a:off x="4080764"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sp>
        <p:nvSpPr>
          <p:cNvPr id="10" name="TextBox 9"/>
          <p:cNvSpPr txBox="1"/>
          <p:nvPr userDrawn="1"/>
        </p:nvSpPr>
        <p:spPr>
          <a:xfrm>
            <a:off x="4305302" y="6281927"/>
            <a:ext cx="725790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disclosed and may be privileged and confidential. It is for internal government use only and must not be disseminated, distributed, or </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0" kern="1200" dirty="0">
                <a:solidFill>
                  <a:srgbClr val="EE1C25"/>
                </a:solidFill>
                <a:latin typeface="+mn-lt"/>
                <a:ea typeface="+mn-ea"/>
                <a:cs typeface="+mn-cs"/>
              </a:rPr>
              <a:t>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915433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2_D. Green half">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5"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4"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sp>
        <p:nvSpPr>
          <p:cNvPr id="19" name="TextBox 18"/>
          <p:cNvSpPr txBox="1"/>
          <p:nvPr userDrawn="1"/>
        </p:nvSpPr>
        <p:spPr>
          <a:xfrm>
            <a:off x="630002" y="6158816"/>
            <a:ext cx="4665900"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has not been publicly disclosed and may be privileged and confidential. It is for internal government </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0" kern="1200" dirty="0">
                <a:solidFill>
                  <a:srgbClr val="FFFFFF"/>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672213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2_D. Green two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51" y="0"/>
            <a:ext cx="416951" cy="6858000"/>
          </a:xfrm>
          <a:prstGeom prst="rect">
            <a:avLst/>
          </a:prstGeom>
        </p:spPr>
      </p:pic>
      <p:sp>
        <p:nvSpPr>
          <p:cNvPr id="11" name="Rectangle 10"/>
          <p:cNvSpPr/>
          <p:nvPr userDrawn="1"/>
        </p:nvSpPr>
        <p:spPr bwMode="gray">
          <a:xfrm>
            <a:off x="7819546"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7"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sp>
        <p:nvSpPr>
          <p:cNvPr id="17" name="TextBox 16"/>
          <p:cNvSpPr txBox="1"/>
          <p:nvPr userDrawn="1"/>
        </p:nvSpPr>
        <p:spPr>
          <a:xfrm>
            <a:off x="630000" y="6281929"/>
            <a:ext cx="6247552"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044866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2_D. Left arrow">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0"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2" y="2764206"/>
            <a:ext cx="2478639" cy="1314311"/>
          </a:xfrm>
          <a:prstGeom prst="rect">
            <a:avLst/>
          </a:prstGeom>
        </p:spPr>
        <p:txBody>
          <a:bodyPr anchor="ctr">
            <a:noAutofit/>
          </a:bodyPr>
          <a:lstStyle>
            <a:lvl1pPr>
              <a:defRPr sz="2400">
                <a:solidFill>
                  <a:srgbClr val="00529B"/>
                </a:solidFill>
                <a:latin typeface="+mj-lt"/>
                <a:sym typeface="+mj-lt"/>
              </a:defRPr>
            </a:lvl1pPr>
          </a:lstStyle>
          <a:p>
            <a:r>
              <a:rPr lang="en-US" dirty="0">
                <a:solidFill>
                  <a:schemeClr val="tx2"/>
                </a:solidFill>
              </a:rPr>
              <a:t>Click to add title</a:t>
            </a: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20190620_OPOLE_introduction_v2.pptx</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1" y="3590400"/>
            <a:ext cx="1365251"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4756557" y="6281927"/>
            <a:ext cx="6806643"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has not been publicly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disclosed and may be privileged and confidential. It is for internal government use only and must not be disseminated, distributed, or </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0" kern="1200" dirty="0">
                <a:solidFill>
                  <a:srgbClr val="FFFFFF"/>
                </a:solidFill>
                <a:latin typeface="+mn-lt"/>
                <a:ea typeface="+mn-ea"/>
                <a:cs typeface="+mn-cs"/>
              </a:rPr>
              <a:t>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950613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2_D. Green left arro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0"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529B"/>
              </a:gs>
              <a:gs pos="100000">
                <a:srgbClr val="00488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2" y="2764206"/>
            <a:ext cx="2478639" cy="1314311"/>
          </a:xfrm>
        </p:spPr>
        <p:txBody>
          <a:bodyPr anchor="ctr" anchorCtr="0">
            <a:noAutofit/>
          </a:bodyPr>
          <a:lstStyle>
            <a:lvl1pPr>
              <a:defRPr>
                <a:solidFill>
                  <a:srgbClr val="FFFFFF"/>
                </a:solidFill>
                <a:latin typeface="+mj-lt"/>
                <a:sym typeface="+mj-lt"/>
              </a:defRPr>
            </a:lvl1pPr>
          </a:lstStyle>
          <a:p>
            <a:r>
              <a:rPr lang="en-US" dirty="0"/>
              <a:t>Click to add title</a:t>
            </a:r>
          </a:p>
        </p:txBody>
      </p:sp>
      <p:sp>
        <p:nvSpPr>
          <p:cNvPr id="15"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9"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1" y="3402830"/>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TextBox 10"/>
          <p:cNvSpPr txBox="1"/>
          <p:nvPr userDrawn="1"/>
        </p:nvSpPr>
        <p:spPr>
          <a:xfrm>
            <a:off x="4756557" y="6281927"/>
            <a:ext cx="6806643"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disclosed and may be privileged and confidential. It is for internal government use only and must not be disseminated, distributed, or </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0" kern="1200" dirty="0">
                <a:solidFill>
                  <a:srgbClr val="EE1C25"/>
                </a:solidFill>
                <a:latin typeface="+mn-lt"/>
                <a:ea typeface="+mn-ea"/>
                <a:cs typeface="+mn-cs"/>
              </a:rPr>
              <a:t>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535484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Gray slice heading">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3" name="Date Placeholder 2"/>
          <p:cNvSpPr>
            <a:spLocks noGrp="1"/>
          </p:cNvSpPr>
          <p:nvPr>
            <p:ph type="dt" sz="half" idx="10"/>
          </p:nvPr>
        </p:nvSpPr>
        <p:spPr>
          <a:xfrm>
            <a:off x="9677401"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9" name="Title 1"/>
          <p:cNvSpPr>
            <a:spLocks noGrp="1"/>
          </p:cNvSpPr>
          <p:nvPr>
            <p:ph type="title" hasCustomPrompt="1"/>
          </p:nvPr>
        </p:nvSpPr>
        <p:spPr bwMode="ltGray">
          <a:xfrm>
            <a:off x="630000" y="1544273"/>
            <a:ext cx="3452400" cy="1495795"/>
          </a:xfrm>
          <a:noFill/>
        </p:spPr>
        <p:txBody>
          <a:bodyPr wrap="square" lIns="0" tIns="0" rIns="320040" bIns="0" anchor="b">
            <a:noAutofit/>
          </a:bodyPr>
          <a:lstStyle>
            <a:lvl1pPr>
              <a:defRPr sz="3200">
                <a:solidFill>
                  <a:srgbClr val="00529B"/>
                </a:solidFill>
                <a:latin typeface="+mj-lt"/>
                <a:sym typeface="+mj-lt"/>
              </a:defRPr>
            </a:lvl1pPr>
          </a:lstStyle>
          <a:p>
            <a:r>
              <a:rPr lang="en-US" dirty="0"/>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sp>
        <p:nvSpPr>
          <p:cNvPr id="13" name="TextBox 12"/>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1532166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2_D. Arrow one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1" y="1785600"/>
            <a:ext cx="4062235" cy="3286800"/>
          </a:xfrm>
          <a:prstGeom prst="rect">
            <a:avLst/>
          </a:prstGeom>
        </p:spPr>
        <p:txBody>
          <a:bodyPr anchor="ctr">
            <a:noAutofit/>
          </a:bodyPr>
          <a:lstStyle>
            <a:lvl1pPr>
              <a:defRPr sz="4400" b="0">
                <a:solidFill>
                  <a:srgbClr val="00529B"/>
                </a:solidFill>
                <a:latin typeface="+mj-lt"/>
                <a:sym typeface="+mj-lt"/>
              </a:defRPr>
            </a:lvl1pPr>
          </a:lstStyle>
          <a:p>
            <a:r>
              <a:rPr lang="en-US" dirty="0"/>
              <a:t>Click to add title</a:t>
            </a:r>
          </a:p>
        </p:txBody>
      </p:sp>
      <p:sp>
        <p:nvSpPr>
          <p:cNvPr id="12"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20190620_OPOLE_introduction_v2.pptx</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7" y="3394393"/>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4756557" y="6281927"/>
            <a:ext cx="6806643"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has not been publicly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disclosed and may be privileged and confidential. It is for internal government use only and must not be disseminated, distributed, or </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0" kern="1200" dirty="0">
                <a:solidFill>
                  <a:srgbClr val="FFFFFF"/>
                </a:solidFill>
                <a:latin typeface="+mn-lt"/>
                <a:ea typeface="+mn-ea"/>
                <a:cs typeface="+mn-cs"/>
              </a:rPr>
              <a:t>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485070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2_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00529B"/>
              </a:gs>
              <a:gs pos="100000">
                <a:srgbClr val="00488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1" y="1785600"/>
            <a:ext cx="4062235" cy="3286800"/>
          </a:xfrm>
          <a:prstGeom prst="rect">
            <a:avLst/>
          </a:prstGeom>
        </p:spPr>
        <p:txBody>
          <a:bodyPr anchor="ctr">
            <a:noAutofit/>
          </a:bodyPr>
          <a:lstStyle>
            <a:lvl1pPr>
              <a:defRPr sz="4400" b="0">
                <a:solidFill>
                  <a:srgbClr val="FFFFFF"/>
                </a:solidFill>
                <a:latin typeface="+mj-lt"/>
                <a:sym typeface="+mj-lt"/>
              </a:defRPr>
            </a:lvl1pPr>
          </a:lstStyle>
          <a:p>
            <a:r>
              <a:rPr lang="en-US" dirty="0"/>
              <a:t>Click to add title</a:t>
            </a:r>
          </a:p>
        </p:txBody>
      </p:sp>
      <p:sp>
        <p:nvSpPr>
          <p:cNvPr id="13"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60" y="3416302"/>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TextBox 9"/>
          <p:cNvSpPr txBox="1"/>
          <p:nvPr userDrawn="1"/>
        </p:nvSpPr>
        <p:spPr>
          <a:xfrm>
            <a:off x="4756557" y="6281927"/>
            <a:ext cx="6806643"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disclosed and may be privileged and confidential. It is for internal government use only and must not be disseminated, distributed, or </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0" kern="1200" dirty="0">
                <a:solidFill>
                  <a:srgbClr val="EE1C25"/>
                </a:solidFill>
                <a:latin typeface="+mn-lt"/>
                <a:ea typeface="+mn-ea"/>
                <a:cs typeface="+mn-cs"/>
              </a:rPr>
              <a:t>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254560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2_D. Arrow half">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9" name="Pentagon 8"/>
          <p:cNvSpPr/>
          <p:nvPr/>
        </p:nvSpPr>
        <p:spPr bwMode="white">
          <a:xfrm>
            <a:off x="1" y="0"/>
            <a:ext cx="6363547"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2" y="622803"/>
            <a:ext cx="4747823" cy="332399"/>
          </a:xfrm>
          <a:prstGeom prst="rect">
            <a:avLst/>
          </a:prstGeom>
        </p:spPr>
        <p:txBody>
          <a:bodyPr/>
          <a:lstStyle>
            <a:lvl1pPr>
              <a:defRPr>
                <a:latin typeface="+mj-lt"/>
                <a:sym typeface="+mj-lt"/>
              </a:defRPr>
            </a:lvl1pPr>
          </a:lstStyle>
          <a:p>
            <a:r>
              <a:rPr lang="en-US" dirty="0"/>
              <a:t>Click to add title</a:t>
            </a:r>
          </a:p>
        </p:txBody>
      </p:sp>
      <p:sp>
        <p:nvSpPr>
          <p:cNvPr id="13" name="Date Placeholder 4"/>
          <p:cNvSpPr>
            <a:spLocks noGrp="1"/>
          </p:cNvSpPr>
          <p:nvPr>
            <p:ph type="dt" sz="half" idx="10"/>
          </p:nvPr>
        </p:nvSpPr>
        <p:spPr>
          <a:xfrm>
            <a:off x="9677401"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2"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20190620_OPOLE_introduction_v2.pptx</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5" y="3589605"/>
            <a:ext cx="1365251"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630000" y="6158816"/>
            <a:ext cx="4856400"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has not been publicly disclosed and may be privileged and confidential. It is for internal government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612600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2_D. Green arrow half">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9" name="Pentagon 8"/>
          <p:cNvSpPr/>
          <p:nvPr/>
        </p:nvSpPr>
        <p:spPr bwMode="white">
          <a:xfrm>
            <a:off x="1" y="0"/>
            <a:ext cx="6363547" cy="6858000"/>
          </a:xfrm>
          <a:prstGeom prst="homePlate">
            <a:avLst>
              <a:gd name="adj" fmla="val 12939"/>
            </a:avLst>
          </a:prstGeom>
          <a:gradFill flip="none" rotWithShape="1">
            <a:gsLst>
              <a:gs pos="0">
                <a:srgbClr val="00529B"/>
              </a:gs>
              <a:gs pos="100000">
                <a:srgbClr val="00488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2" y="622803"/>
            <a:ext cx="4747823" cy="332399"/>
          </a:xfrm>
          <a:prstGeom prst="rect">
            <a:avLst/>
          </a:prstGeom>
        </p:spPr>
        <p:txBody>
          <a:bodyPr/>
          <a:lstStyle>
            <a:lvl1pPr>
              <a:defRPr>
                <a:solidFill>
                  <a:srgbClr val="FFFFFF"/>
                </a:solidFill>
                <a:latin typeface="+mj-lt"/>
                <a:sym typeface="+mj-lt"/>
              </a:defRPr>
            </a:lvl1pPr>
          </a:lstStyle>
          <a:p>
            <a:r>
              <a:rPr lang="en-US" dirty="0"/>
              <a:t>Click to add title</a:t>
            </a:r>
          </a:p>
        </p:txBody>
      </p:sp>
      <p:sp>
        <p:nvSpPr>
          <p:cNvPr id="11"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7"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3" y="3407806"/>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TextBox 11"/>
          <p:cNvSpPr txBox="1"/>
          <p:nvPr userDrawn="1"/>
        </p:nvSpPr>
        <p:spPr>
          <a:xfrm>
            <a:off x="630000" y="6158816"/>
            <a:ext cx="4856400"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has not been publicly disclosed and may be privileged and confidential. It is for internal government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6607553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2_D. Arrow two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1"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3"/>
            <a:ext cx="6254496" cy="332399"/>
          </a:xfrm>
          <a:prstGeom prst="rect">
            <a:avLst/>
          </a:prstGeom>
        </p:spPr>
        <p:txBody>
          <a:bodyPr/>
          <a:lstStyle>
            <a:lvl1pPr>
              <a:defRPr>
                <a:latin typeface="+mj-lt"/>
                <a:sym typeface="+mj-lt"/>
              </a:defRPr>
            </a:lvl1pPr>
          </a:lstStyle>
          <a:p>
            <a:r>
              <a:rPr lang="en-US" dirty="0"/>
              <a:t>Click to add title</a:t>
            </a: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20190620_OPOLE_introduction_v2.pptx</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40"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630000" y="6281925"/>
            <a:ext cx="625680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disclosed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516306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2_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529B"/>
              </a:gs>
              <a:gs pos="100000">
                <a:srgbClr val="00488A"/>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3"/>
            <a:ext cx="6254496" cy="332399"/>
          </a:xfrm>
          <a:prstGeom prst="rect">
            <a:avLst/>
          </a:prstGeom>
        </p:spPr>
        <p:txBody>
          <a:bodyPr/>
          <a:lstStyle>
            <a:lvl1pPr>
              <a:defRPr>
                <a:solidFill>
                  <a:srgbClr val="FFFFFF"/>
                </a:solidFill>
                <a:latin typeface="+mj-lt"/>
                <a:sym typeface="+mj-lt"/>
              </a:defRPr>
            </a:lvl1pPr>
          </a:lstStyle>
          <a:p>
            <a:r>
              <a:rPr lang="en-US" dirty="0"/>
              <a:t>Click to add title</a:t>
            </a:r>
          </a:p>
        </p:txBody>
      </p:sp>
      <p:sp>
        <p:nvSpPr>
          <p:cNvPr id="17"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2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9" y="3407806"/>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TextBox 9"/>
          <p:cNvSpPr txBox="1"/>
          <p:nvPr userDrawn="1"/>
        </p:nvSpPr>
        <p:spPr>
          <a:xfrm>
            <a:off x="630000" y="6281925"/>
            <a:ext cx="625680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has not been publicly disclosed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649469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2_D. Big statement green">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7" name="Date Placeholder 4"/>
          <p:cNvSpPr>
            <a:spLocks noGrp="1"/>
          </p:cNvSpPr>
          <p:nvPr>
            <p:ph type="dt" sz="half" idx="10"/>
          </p:nvPr>
        </p:nvSpPr>
        <p:spPr>
          <a:xfrm>
            <a:off x="9677401"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5"/>
            <a:ext cx="10933200" cy="1606551"/>
          </a:xfrm>
        </p:spPr>
        <p:txBody>
          <a:bodyPr anchor="b">
            <a:noAutofit/>
          </a:bodyPr>
          <a:lstStyle>
            <a:lvl1pPr marL="0" algn="l" defTabSz="914354"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20190620_OPOLE_introduction_v2.pptx</a:t>
            </a:r>
          </a:p>
        </p:txBody>
      </p:sp>
      <p:sp>
        <p:nvSpPr>
          <p:cNvPr id="12" name="TextBox 11"/>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has not been publicly disclosed and may be privileged and confidential. It is for internal government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6623801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_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6" name="Rectangle 5"/>
          <p:cNvSpPr/>
          <p:nvPr userDrawn="1"/>
        </p:nvSpPr>
        <p:spPr bwMode="white">
          <a:xfrm>
            <a:off x="630000" y="625475"/>
            <a:ext cx="932688" cy="932688"/>
          </a:xfrm>
          <a:prstGeom prst="rect">
            <a:avLst/>
          </a:prstGeom>
          <a:noFill/>
          <a:ln>
            <a:solidFill>
              <a:srgbClr val="0074D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5"/>
            <a:ext cx="10933200" cy="1606551"/>
          </a:xfrm>
          <a:prstGeom prst="rect">
            <a:avLst/>
          </a:prstGeom>
        </p:spPr>
        <p:txBody>
          <a:bodyPr anchor="b">
            <a:noAutofit/>
          </a:bodyPr>
          <a:lstStyle>
            <a:lvl1pPr marL="0" algn="l" defTabSz="914354" rtl="0" eaLnBrk="1" fontAlgn="auto" latinLnBrk="0" hangingPunct="1">
              <a:lnSpc>
                <a:spcPts val="6000"/>
              </a:lnSpc>
              <a:spcBef>
                <a:spcPts val="0"/>
              </a:spcBef>
              <a:spcAft>
                <a:spcPts val="0"/>
              </a:spcAft>
              <a:defRPr lang="en-US" sz="5400" kern="1200" baseline="0" dirty="0">
                <a:solidFill>
                  <a:srgbClr val="0074DE"/>
                </a:solidFill>
                <a:latin typeface="+mj-lt"/>
                <a:ea typeface="+mj-ea"/>
                <a:cs typeface="+mj-cs"/>
                <a:sym typeface="+mj-lt"/>
              </a:defRPr>
            </a:lvl1pPr>
          </a:lstStyle>
          <a:p>
            <a:r>
              <a:rPr lang="en-US" dirty="0"/>
              <a:t>Click to add big statement text</a:t>
            </a:r>
          </a:p>
        </p:txBody>
      </p:sp>
      <p:sp>
        <p:nvSpPr>
          <p:cNvPr id="9"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sp>
        <p:nvSpPr>
          <p:cNvPr id="10" name="TextBox 9"/>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disclosed and may be privileged and confidential. It is for internal government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193042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2_D. Quote">
    <p:bg>
      <p:bgPr>
        <a:solidFill>
          <a:srgbClr val="003668"/>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4" y="101444"/>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3"/>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529B"/>
          </a:solidFill>
          <a:ln>
            <a:noFill/>
          </a:ln>
          <a:effectLst/>
        </p:spPr>
        <p:txBody>
          <a:bodyPr vert="horz" wrap="square" lIns="91440" tIns="45720" rIns="91440" bIns="45720" numCol="1" anchor="t" anchorCtr="0" compatLnSpc="1">
            <a:prstTxWarp prst="textNoShape">
              <a:avLst/>
            </a:prstTxWarp>
            <a:noAutofit/>
          </a:bodyPr>
          <a:lstStyle/>
          <a:p>
            <a:endParaRPr lang="en-US" sz="1351" dirty="0">
              <a:latin typeface="+mn-lt"/>
              <a:sym typeface="Trebuchet MS" panose="020B0603020202020204" pitchFamily="34" charset="0"/>
            </a:endParaRPr>
          </a:p>
        </p:txBody>
      </p:sp>
      <p:sp>
        <p:nvSpPr>
          <p:cNvPr id="8" name="TextBox 7"/>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has not been publicly disclosed and may be privileged and confidential. It is for internal government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4234254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2_D. Special gray">
    <p:bg>
      <p:bgPr>
        <a:solidFill>
          <a:srgbClr val="2C2C2C"/>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2" name="Title 1"/>
          <p:cNvSpPr>
            <a:spLocks noGrp="1"/>
          </p:cNvSpPr>
          <p:nvPr>
            <p:ph type="title" hasCustomPrompt="1"/>
          </p:nvPr>
        </p:nvSpPr>
        <p:spPr>
          <a:xfrm>
            <a:off x="630000" y="622803"/>
            <a:ext cx="10933200" cy="332399"/>
          </a:xfrm>
        </p:spPr>
        <p:txBody>
          <a:bodyPr/>
          <a:lstStyle>
            <a:lvl1pPr>
              <a:defRPr>
                <a:solidFill>
                  <a:schemeClr val="bg1"/>
                </a:solidFill>
                <a:latin typeface="+mj-lt"/>
                <a:sym typeface="+mj-lt"/>
              </a:defRPr>
            </a:lvl1pPr>
          </a:lstStyle>
          <a:p>
            <a:r>
              <a:rPr lang="en-US" dirty="0"/>
              <a:t>Click to add title</a:t>
            </a:r>
          </a:p>
        </p:txBody>
      </p:sp>
      <p:sp>
        <p:nvSpPr>
          <p:cNvPr id="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20190620_OPOLE_introduction_v2.pptx</a:t>
            </a:r>
          </a:p>
        </p:txBody>
      </p:sp>
      <p:sp>
        <p:nvSpPr>
          <p:cNvPr id="9" name="TextBox 8"/>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has not been publicly disclosed and may be privileged and confidential. It is for internal government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1146164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Section header box">
    <p:bg bwMode="grayWhite">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5" name="Object 4"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4" y="2668041"/>
            <a:ext cx="9620491" cy="3201027"/>
          </a:xfrm>
          <a:prstGeom prst="rect">
            <a:avLst/>
          </a:prstGeom>
          <a:ln w="9525">
            <a:solidFill>
              <a:schemeClr val="bg1"/>
            </a:solidFill>
          </a:ln>
        </p:spPr>
        <p:txBody>
          <a:bodyPr lIns="274320" tIns="274320" rIns="274320" bIns="137160" anchor="b">
            <a:noAutofit/>
          </a:bodyPr>
          <a:lstStyle>
            <a:lvl1pPr marL="0" algn="l" defTabSz="914354"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9"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20190904 Modernizing CMS 2020 Pre-work_v7.pptx</a:t>
            </a:r>
          </a:p>
        </p:txBody>
      </p:sp>
      <p:sp>
        <p:nvSpPr>
          <p:cNvPr id="13" name="TextBox 12"/>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723015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2_D. Table of contents">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userDrawn="1"/>
        </p:nvSpPr>
        <p:spPr>
          <a:xfrm>
            <a:off x="630000" y="2608552"/>
            <a:ext cx="2819400" cy="1700530"/>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00529B"/>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1"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20190620_OPOLE_introduction_v2.pptx</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7" y="3586749"/>
            <a:ext cx="1365251"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4756557" y="6281927"/>
            <a:ext cx="6806643"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has not been publicly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disclosed and may be privileged and confidential. It is for internal government use only and must not be disseminated, distributed, or </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0" kern="1200" dirty="0">
                <a:solidFill>
                  <a:srgbClr val="FFFFFF"/>
                </a:solidFill>
                <a:latin typeface="+mn-lt"/>
                <a:ea typeface="+mn-ea"/>
                <a:cs typeface="+mn-cs"/>
              </a:rPr>
              <a:t>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064654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2_D. Blank green">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6" name="Date Placeholder 4"/>
          <p:cNvSpPr>
            <a:spLocks noGrp="1"/>
          </p:cNvSpPr>
          <p:nvPr>
            <p:ph type="dt" sz="half" idx="10"/>
          </p:nvPr>
        </p:nvSpPr>
        <p:spPr>
          <a:xfrm>
            <a:off x="9677401"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20190620_OPOLE_introduction_v2.pptx</a:t>
            </a:r>
          </a:p>
        </p:txBody>
      </p:sp>
      <p:sp>
        <p:nvSpPr>
          <p:cNvPr id="7" name="TextBox 6"/>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has not been publicly disclosed and may be privileged and confidential. It is for internal government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716540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2_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sp>
        <p:nvSpPr>
          <p:cNvPr id="8" name="TextBox 7"/>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disclosed and may be privileged and confidential. It is for internal government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795420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2_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sp>
        <p:nvSpPr>
          <p:cNvPr id="6" name="TextBox 5"/>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disclosed and may be privileged and confidential. It is for internal government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965946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blank" preserve="1">
  <p:cSld name="2_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10" name="Picture 9" descr="The Centers for Medicare and Medicaid logo."/>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697711" y="2257427"/>
            <a:ext cx="6796583" cy="2343151"/>
          </a:xfrm>
          <a:prstGeom prst="rect">
            <a:avLst/>
          </a:prstGeom>
        </p:spPr>
      </p:pic>
      <p:sp>
        <p:nvSpPr>
          <p:cNvPr id="4" name="TextBox 3"/>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disclosed and may be privileged and confidential. It is for internal government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927000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2_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144442"/>
              <a:ext cx="9030915" cy="415498"/>
            </a:xfrm>
            <a:prstGeom prst="rect">
              <a:avLst/>
            </a:prstGeom>
            <a:noFill/>
          </p:spPr>
          <p:txBody>
            <a:bodyPr wrap="square" lIns="0" tIns="0" rIns="0" bIns="0" rtlCol="0" anchor="b">
              <a:spAutoFit/>
            </a:bodyPr>
            <a:lstStyle/>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xxxx</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List footnotes in numerical order. Footnote numbers are not bracketed. Use 10pt font. Do not put a period at the end of the note or the source</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55"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spTree>
    <p:extLst>
      <p:ext uri="{BB962C8B-B14F-4D97-AF65-F5344CB8AC3E}">
        <p14:creationId xmlns:p14="http://schemas.microsoft.com/office/powerpoint/2010/main" val="2996366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2_Agenda Section Header Overview">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sym typeface="Trebuchet MS" panose="020B0603020202020204" pitchFamily="34" charset="0"/>
              </a:rPr>
              <a:t>Copyright © 2019 by The Boston Consulting Group, Inc. All rights reserved.</a:t>
            </a:r>
          </a:p>
        </p:txBody>
      </p:sp>
      <p:sp>
        <p:nvSpPr>
          <p:cNvPr id="11" name="Rectangle 10"/>
          <p:cNvSpPr/>
          <p:nvPr userDrawn="1"/>
        </p:nvSpPr>
        <p:spPr bwMode="invGray">
          <a:xfrm>
            <a:off x="1388148" y="4691188"/>
            <a:ext cx="929337" cy="995875"/>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2" name="Rectangle 11"/>
          <p:cNvSpPr/>
          <p:nvPr userDrawn="1">
            <p:custDataLst>
              <p:tags r:id="rId2"/>
            </p:custDataLst>
          </p:nvPr>
        </p:nvSpPr>
        <p:spPr>
          <a:xfrm>
            <a:off x="2509483"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2" name="TextBox 1"/>
          <p:cNvSpPr txBox="1"/>
          <p:nvPr userDrawn="1"/>
        </p:nvSpPr>
        <p:spPr>
          <a:xfrm>
            <a:off x="630000" y="907202"/>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endParaRPr>
          </a:p>
        </p:txBody>
      </p:sp>
      <p:sp>
        <p:nvSpPr>
          <p:cNvPr id="10" name="TextBox 1"/>
          <p:cNvSpPr txBox="1"/>
          <p:nvPr userDrawn="1"/>
        </p:nvSpPr>
        <p:spPr>
          <a:xfrm>
            <a:off x="1129988" y="1115416"/>
            <a:ext cx="2448106"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j-lt"/>
              </a:rPr>
              <a:t>Agenda</a:t>
            </a:r>
          </a:p>
        </p:txBody>
      </p:sp>
      <p:sp>
        <p:nvSpPr>
          <p:cNvPr id="13" name="TextBox 12"/>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has not been publicly disclosed and may be privileged and confidential. It is for internal government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482908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2_Agenda Section Header">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sym typeface="Trebuchet MS" panose="020B0603020202020204" pitchFamily="34" charset="0"/>
              </a:rPr>
              <a:t>Copyright © 2019 by The Boston Consulting Group, Inc.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
        <p:nvSpPr>
          <p:cNvPr id="8" name="TextBox 7"/>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has not been publicly disclosed and may be privileged and confidential. It is for internal government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145362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2_Agenda Full Width Overview">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sym typeface="Trebuchet MS" panose="020B0603020202020204" pitchFamily="34" charset="0"/>
              </a:rPr>
              <a:t>Copyright © 2019 by The Boston Consulting Group, Inc. All rights reserved.</a:t>
            </a:r>
          </a:p>
        </p:txBody>
      </p:sp>
      <p:sp>
        <p:nvSpPr>
          <p:cNvPr id="10" name="Title 1"/>
          <p:cNvSpPr txBox="1">
            <a:spLocks/>
          </p:cNvSpPr>
          <p:nvPr userDrawn="1"/>
        </p:nvSpPr>
        <p:spPr>
          <a:xfrm>
            <a:off x="630002" y="622800"/>
            <a:ext cx="7189999"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3400" dirty="0">
                <a:solidFill>
                  <a:schemeClr val="bg1"/>
                </a:solidFill>
                <a:ea typeface="+mn-ea"/>
                <a:cs typeface="+mn-cs"/>
              </a:rPr>
              <a:t>Agenda</a:t>
            </a:r>
          </a:p>
        </p:txBody>
      </p:sp>
      <p:cxnSp>
        <p:nvCxnSpPr>
          <p:cNvPr id="13" name="Straight Connector 12"/>
          <p:cNvCxnSpPr/>
          <p:nvPr userDrawn="1"/>
        </p:nvCxnSpPr>
        <p:spPr bwMode="white">
          <a:xfrm>
            <a:off x="618899"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has not been publicly disclosed and may be privileged and confidential. It is for internal government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419523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2_Agenda Two-Thirds">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13" name="Rectangle 12"/>
          <p:cNvSpPr/>
          <p:nvPr userDrawn="1"/>
        </p:nvSpPr>
        <p:spPr bwMode="white">
          <a:xfrm>
            <a:off x="4080764"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sp>
        <p:nvSpPr>
          <p:cNvPr id="17" name="TextBox 16"/>
          <p:cNvSpPr txBox="1"/>
          <p:nvPr userDrawn="1"/>
        </p:nvSpPr>
        <p:spPr>
          <a:xfrm>
            <a:off x="630003" y="3207718"/>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
        <p:nvSpPr>
          <p:cNvPr id="9" name="TextBox 8"/>
          <p:cNvSpPr txBox="1"/>
          <p:nvPr userDrawn="1"/>
        </p:nvSpPr>
        <p:spPr>
          <a:xfrm>
            <a:off x="4756557" y="6281927"/>
            <a:ext cx="6806643"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disclosed and may be privileged and confidential. It is for internal government use only and must not be disseminated, distributed, or </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0" kern="1200" dirty="0">
                <a:solidFill>
                  <a:srgbClr val="EE1C25"/>
                </a:solidFill>
                <a:latin typeface="+mn-lt"/>
                <a:ea typeface="+mn-ea"/>
                <a:cs typeface="+mn-cs"/>
              </a:rPr>
              <a:t>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169193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mj-lt"/>
              </a:defRPr>
            </a:lvl1pPr>
          </a:lstStyle>
          <a:p>
            <a:r>
              <a:rPr lang="en-US" dirty="0"/>
              <a:t>Click to add big statement text</a:t>
            </a:r>
          </a:p>
        </p:txBody>
      </p:sp>
      <p:cxnSp>
        <p:nvCxnSpPr>
          <p:cNvPr id="148" name="Straight Connector 147"/>
          <p:cNvCxnSpPr/>
          <p:nvPr userDrawn="1"/>
        </p:nvCxnSpPr>
        <p:spPr bwMode="white">
          <a:xfrm>
            <a:off x="618899"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451460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2_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sym typeface="Trebuchet MS" panose="020B0603020202020204" pitchFamily="34" charset="0"/>
              </a:rPr>
              <a:t>Copyright © 2019 by The Boston Consulting Group, Inc. All rights reserved.</a:t>
            </a:r>
          </a:p>
        </p:txBody>
      </p:sp>
      <p:sp>
        <p:nvSpPr>
          <p:cNvPr id="8" name="Rectangle 7"/>
          <p:cNvSpPr/>
          <p:nvPr userDrawn="1"/>
        </p:nvSpPr>
        <p:spPr bwMode="invGray">
          <a:xfrm>
            <a:off x="1388148" y="4691188"/>
            <a:ext cx="929337" cy="995875"/>
          </a:xfrm>
          <a:prstGeom prst="rect">
            <a:avLst/>
          </a:prstGeom>
          <a:noFill/>
          <a:ln w="9525">
            <a:solidFill>
              <a:srgbClr val="0074DE"/>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0" name="Rectangle 9"/>
          <p:cNvSpPr/>
          <p:nvPr userDrawn="1">
            <p:custDataLst>
              <p:tags r:id="rId2"/>
            </p:custDataLst>
          </p:nvPr>
        </p:nvSpPr>
        <p:spPr>
          <a:xfrm>
            <a:off x="2509483" y="4691187"/>
            <a:ext cx="1570152" cy="1468176"/>
          </a:xfrm>
          <a:prstGeom prst="rect">
            <a:avLst/>
          </a:prstGeom>
          <a:noFill/>
          <a:ln w="9525" cmpd="sng">
            <a:solidFill>
              <a:srgbClr val="0074DE"/>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11" name="TextBox 10"/>
          <p:cNvSpPr txBox="1"/>
          <p:nvPr userDrawn="1"/>
        </p:nvSpPr>
        <p:spPr>
          <a:xfrm>
            <a:off x="630000" y="907201"/>
            <a:ext cx="3448800" cy="1220467"/>
          </a:xfrm>
          <a:prstGeom prst="rect">
            <a:avLst/>
          </a:prstGeom>
          <a:noFill/>
          <a:ln>
            <a:solidFill>
              <a:srgbClr val="0074DE"/>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userDrawn="1"/>
        </p:nvSpPr>
        <p:spPr>
          <a:xfrm>
            <a:off x="1129988" y="1115416"/>
            <a:ext cx="2448106"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5400" dirty="0">
                <a:solidFill>
                  <a:srgbClr val="0074DE"/>
                </a:solidFill>
              </a:rPr>
              <a:t>Agenda</a:t>
            </a:r>
          </a:p>
        </p:txBody>
      </p:sp>
      <p:sp>
        <p:nvSpPr>
          <p:cNvPr id="12" name="TextBox 11"/>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disclosed and may be privileged and confidential. It is for internal government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695058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2_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sym typeface="Trebuchet MS" panose="020B0603020202020204" pitchFamily="34" charset="0"/>
              </a:rPr>
              <a:t>Copyright © 2019 by The Boston Consulting Group, Inc. All rights reserved.</a:t>
            </a:r>
          </a:p>
        </p:txBody>
      </p:sp>
      <p:sp>
        <p:nvSpPr>
          <p:cNvPr id="8" name="Rectangle 7"/>
          <p:cNvSpPr/>
          <p:nvPr userDrawn="1"/>
        </p:nvSpPr>
        <p:spPr bwMode="white">
          <a:xfrm>
            <a:off x="1284743" y="1428131"/>
            <a:ext cx="947672" cy="947672"/>
          </a:xfrm>
          <a:prstGeom prst="rect">
            <a:avLst/>
          </a:prstGeom>
          <a:noFill/>
          <a:ln w="9525">
            <a:solidFill>
              <a:srgbClr val="0074D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0074DE"/>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
        <p:nvSpPr>
          <p:cNvPr id="6" name="TextBox 5"/>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disclosed and may be privileged and confidential. It is for internal government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021864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2_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sym typeface="Trebuchet MS" panose="020B0603020202020204" pitchFamily="34" charset="0"/>
              </a:rPr>
              <a:t>Copyright © 2019 by The Boston Consulting Group, Inc. All rights reserved.</a:t>
            </a:r>
          </a:p>
        </p:txBody>
      </p:sp>
      <p:sp>
        <p:nvSpPr>
          <p:cNvPr id="7" name="Title 1"/>
          <p:cNvSpPr txBox="1">
            <a:spLocks/>
          </p:cNvSpPr>
          <p:nvPr userDrawn="1"/>
        </p:nvSpPr>
        <p:spPr>
          <a:xfrm>
            <a:off x="630002" y="622800"/>
            <a:ext cx="7189999"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3400" dirty="0">
                <a:solidFill>
                  <a:srgbClr val="0074DE"/>
                </a:solidFill>
                <a:ea typeface="+mn-ea"/>
                <a:cs typeface="+mn-cs"/>
              </a:rPr>
              <a:t>Agenda</a:t>
            </a:r>
          </a:p>
        </p:txBody>
      </p:sp>
      <p:cxnSp>
        <p:nvCxnSpPr>
          <p:cNvPr id="9" name="Straight Connector 8"/>
          <p:cNvCxnSpPr/>
          <p:nvPr userDrawn="1"/>
        </p:nvCxnSpPr>
        <p:spPr bwMode="white">
          <a:xfrm>
            <a:off x="618899" y="1206000"/>
            <a:ext cx="11576304" cy="0"/>
          </a:xfrm>
          <a:prstGeom prst="line">
            <a:avLst/>
          </a:prstGeom>
          <a:ln w="9525" cmpd="sng">
            <a:solidFill>
              <a:srgbClr val="0074DE"/>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630000" y="6405036"/>
            <a:ext cx="10933200"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disclosed and may be privileged and confidential. It is for internal government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172595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2_Agenda D. Two-Thirds">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26" name="Rectangle 25"/>
          <p:cNvSpPr/>
          <p:nvPr userDrawn="1"/>
        </p:nvSpPr>
        <p:spPr bwMode="ltGray">
          <a:xfrm>
            <a:off x="4080764"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20190620_OPOLE_introduction_v2.pptx</a:t>
            </a:r>
          </a:p>
        </p:txBody>
      </p:sp>
      <p:sp>
        <p:nvSpPr>
          <p:cNvPr id="10" name="TextBox 9"/>
          <p:cNvSpPr txBox="1"/>
          <p:nvPr userDrawn="1"/>
        </p:nvSpPr>
        <p:spPr>
          <a:xfrm>
            <a:off x="630003" y="3262147"/>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
        <p:nvSpPr>
          <p:cNvPr id="9" name="TextBox 8"/>
          <p:cNvSpPr txBox="1"/>
          <p:nvPr userDrawn="1"/>
        </p:nvSpPr>
        <p:spPr>
          <a:xfrm>
            <a:off x="4756557" y="6281927"/>
            <a:ext cx="6806643"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EE1C25"/>
                </a:solidFill>
                <a:latin typeface="+mn-lt"/>
                <a:ea typeface="+mn-ea"/>
                <a:cs typeface="+mn-cs"/>
              </a:rPr>
              <a:t>INFORMATION NOT RELEASABLE TO THE PUBLIC UNLESS AUTHORIZED BY LAW: </a:t>
            </a:r>
            <a:r>
              <a:rPr lang="en-US" sz="800" b="0" kern="1200" dirty="0">
                <a:solidFill>
                  <a:srgbClr val="EE1C25"/>
                </a:solidFill>
                <a:latin typeface="+mn-lt"/>
                <a:ea typeface="+mn-ea"/>
                <a:cs typeface="+mn-cs"/>
              </a:rPr>
              <a:t>This information has not been publicly </a:t>
            </a:r>
            <a:br>
              <a:rPr lang="en-US" sz="800" b="0" kern="1200" dirty="0">
                <a:solidFill>
                  <a:srgbClr val="EE1C25"/>
                </a:solidFill>
                <a:latin typeface="+mn-lt"/>
                <a:ea typeface="+mn-ea"/>
                <a:cs typeface="+mn-cs"/>
              </a:rPr>
            </a:br>
            <a:r>
              <a:rPr lang="en-US" sz="800" b="0" kern="1200" dirty="0">
                <a:solidFill>
                  <a:srgbClr val="EE1C25"/>
                </a:solidFill>
                <a:latin typeface="+mn-lt"/>
                <a:ea typeface="+mn-ea"/>
                <a:cs typeface="+mn-cs"/>
              </a:rPr>
              <a:t>disclosed and may be privileged and confidential. It is for internal government use only and must not be disseminated, distributed, or </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0" kern="1200" dirty="0">
                <a:solidFill>
                  <a:srgbClr val="EE1C25"/>
                </a:solidFill>
                <a:latin typeface="+mn-lt"/>
                <a:ea typeface="+mn-ea"/>
                <a:cs typeface="+mn-cs"/>
              </a:rPr>
              <a:t>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218648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2_Agenda D. Table of Contents">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608552"/>
            <a:ext cx="2819400" cy="1700530"/>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00529B"/>
                </a:solidFill>
                <a:latin typeface="Trebuchet MS" panose="020B0603020202020204" pitchFamily="34" charset="0"/>
                <a:sym typeface="Trebuchet MS" panose="020B0603020202020204" pitchFamily="34" charset="0"/>
              </a:rPr>
              <a:t>Table of contents</a:t>
            </a:r>
          </a:p>
        </p:txBody>
      </p:sp>
      <p:sp>
        <p:nvSpPr>
          <p:cNvPr id="2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sym typeface="Trebuchet MS" panose="020B0603020202020204" pitchFamily="34" charset="0"/>
              </a:rPr>
              <a:t>Copyright © 2019 by The Boston Consulting Group, Inc.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7" y="3586749"/>
            <a:ext cx="1365251"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4756557" y="6281927"/>
            <a:ext cx="6806643"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 - For Official Use Only - Not to be Disseminated</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INFORMATION NOT RELEASABLE TO THE PUBLIC UNLESS AUTHORIZED BY LAW: </a:t>
            </a:r>
            <a:r>
              <a:rPr lang="en-US" sz="800" b="0" kern="1200" dirty="0">
                <a:solidFill>
                  <a:srgbClr val="FFFFFF"/>
                </a:solidFill>
                <a:latin typeface="+mn-lt"/>
                <a:ea typeface="+mn-ea"/>
                <a:cs typeface="+mn-cs"/>
              </a:rPr>
              <a:t>This information has not been publicly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disclosed and may be privileged and confidential. It is for internal government use only and must not be disseminated, distributed, or </a:t>
            </a:r>
          </a:p>
          <a:p>
            <a:pPr marL="0" marR="0" indent="0" algn="ctr" defTabSz="914354" rtl="0" eaLnBrk="1" fontAlgn="auto" latinLnBrk="0" hangingPunct="1">
              <a:lnSpc>
                <a:spcPct val="100000"/>
              </a:lnSpc>
              <a:spcBef>
                <a:spcPts val="0"/>
              </a:spcBef>
              <a:spcAft>
                <a:spcPts val="0"/>
              </a:spcAft>
              <a:buClrTx/>
              <a:buSzTx/>
              <a:buFontTx/>
              <a:buNone/>
              <a:tabLst/>
              <a:defRPr/>
            </a:pPr>
            <a:r>
              <a:rPr lang="en-US" sz="800" b="0" kern="1200" dirty="0">
                <a:solidFill>
                  <a:srgbClr val="FFFFFF"/>
                </a:solidFill>
                <a:latin typeface="+mn-lt"/>
                <a:ea typeface="+mn-ea"/>
                <a:cs typeface="+mn-cs"/>
              </a:rPr>
              <a:t>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740244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47972"/>
            <a:ext cx="9144000" cy="166199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65AEAC-239F-4993-AD84-76589A45CDF3}" type="slidenum">
              <a:rPr lang="en-US" smtClean="0"/>
              <a:t>‹#›</a:t>
            </a:fld>
            <a:endParaRPr lang="en-US" dirty="0"/>
          </a:p>
        </p:txBody>
      </p:sp>
    </p:spTree>
    <p:extLst>
      <p:ext uri="{BB962C8B-B14F-4D97-AF65-F5344CB8AC3E}">
        <p14:creationId xmlns:p14="http://schemas.microsoft.com/office/powerpoint/2010/main" val="148909234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prstClr val="white">
                  <a:lumMod val="50000"/>
                </a:prstClr>
              </a:solidFill>
            </a:endParaRPr>
          </a:p>
        </p:txBody>
      </p:sp>
    </p:spTree>
    <p:extLst>
      <p:ext uri="{BB962C8B-B14F-4D97-AF65-F5344CB8AC3E}">
        <p14:creationId xmlns:p14="http://schemas.microsoft.com/office/powerpoint/2010/main" val="3718948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spTree>
    <p:extLst>
      <p:ext uri="{BB962C8B-B14F-4D97-AF65-F5344CB8AC3E}">
        <p14:creationId xmlns:p14="http://schemas.microsoft.com/office/powerpoint/2010/main" val="2517774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6" name="Text Placeholder 2"/>
          <p:cNvSpPr>
            <a:spLocks noGrp="1"/>
          </p:cNvSpPr>
          <p:nvPr>
            <p:ph type="body" sz="quarter" idx="10" hasCustomPrompt="1"/>
          </p:nvPr>
        </p:nvSpPr>
        <p:spPr>
          <a:xfrm>
            <a:off x="5972177" y="3019425"/>
            <a:ext cx="5508625"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7" name="Text Placeholder 2"/>
          <p:cNvSpPr>
            <a:spLocks noGrp="1"/>
          </p:cNvSpPr>
          <p:nvPr>
            <p:ph type="body" sz="quarter" idx="11" hasCustomPrompt="1"/>
          </p:nvPr>
        </p:nvSpPr>
        <p:spPr>
          <a:xfrm>
            <a:off x="5972177" y="4238625"/>
            <a:ext cx="5508625"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9" name="Picture 18" descr="The Centers for Medicare and Medicaid logo."/>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0976" y="200025"/>
            <a:ext cx="2652325" cy="914400"/>
          </a:xfrm>
          <a:prstGeom prst="rect">
            <a:avLst/>
          </a:prstGeom>
        </p:spPr>
      </p:pic>
      <p:sp>
        <p:nvSpPr>
          <p:cNvPr id="30" name="Rectangle 29"/>
          <p:cNvSpPr/>
          <p:nvPr userDrawn="1"/>
        </p:nvSpPr>
        <p:spPr bwMode="auto">
          <a:xfrm>
            <a:off x="0" y="1275291"/>
            <a:ext cx="12192000" cy="12107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351" b="1" dirty="0">
              <a:solidFill>
                <a:prstClr val="black"/>
              </a:solidFill>
              <a:latin typeface="+mn-lt"/>
              <a:sym typeface="+mn-lt"/>
            </a:endParaRPr>
          </a:p>
        </p:txBody>
      </p:sp>
      <p:sp>
        <p:nvSpPr>
          <p:cNvPr id="31" name="Rectangle 30"/>
          <p:cNvSpPr/>
          <p:nvPr userDrawn="1"/>
        </p:nvSpPr>
        <p:spPr bwMode="auto">
          <a:xfrm>
            <a:off x="0" y="2486028"/>
            <a:ext cx="12192000" cy="1100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351" b="1" dirty="0">
              <a:solidFill>
                <a:prstClr val="black"/>
              </a:solidFill>
              <a:latin typeface="+mn-lt"/>
              <a:sym typeface="+mn-lt"/>
            </a:endParaRPr>
          </a:p>
        </p:txBody>
      </p:sp>
      <p:sp>
        <p:nvSpPr>
          <p:cNvPr id="32" name="Title 9"/>
          <p:cNvSpPr>
            <a:spLocks noGrp="1"/>
          </p:cNvSpPr>
          <p:nvPr userDrawn="1">
            <p:ph type="title"/>
          </p:nvPr>
        </p:nvSpPr>
        <p:spPr>
          <a:xfrm>
            <a:off x="378356" y="1575959"/>
            <a:ext cx="11435291" cy="609399"/>
          </a:xfrm>
          <a:noFill/>
          <a:ln>
            <a:noFill/>
          </a:ln>
          <a:effectLst/>
        </p:spPr>
        <p:txBody>
          <a:bodyPr/>
          <a:lstStyle>
            <a:lvl1pPr algn="ctr">
              <a:defRPr sz="4400">
                <a:solidFill>
                  <a:schemeClr val="tx1"/>
                </a:solidFill>
                <a:latin typeface="+mj-lt"/>
                <a:sym typeface="+mj-lt"/>
              </a:defRPr>
            </a:lvl1pPr>
          </a:lstStyle>
          <a:p>
            <a:r>
              <a:rPr lang="en-US" dirty="0"/>
              <a:t>Click to edit Master title style</a:t>
            </a:r>
          </a:p>
        </p:txBody>
      </p:sp>
      <p:sp>
        <p:nvSpPr>
          <p:cNvPr id="11" name="TextBox 10"/>
          <p:cNvSpPr txBox="1"/>
          <p:nvPr userDrawn="1"/>
        </p:nvSpPr>
        <p:spPr>
          <a:xfrm>
            <a:off x="5369757" y="6265403"/>
            <a:ext cx="6696528"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pic>
        <p:nvPicPr>
          <p:cNvPr id="3" name="Picture 2">
            <a:extLst>
              <a:ext uri="{FF2B5EF4-FFF2-40B4-BE49-F238E27FC236}">
                <a16:creationId xmlns:a16="http://schemas.microsoft.com/office/drawing/2014/main" id="{272603CD-8D6F-44B6-A000-40F8198300E4}"/>
              </a:ext>
            </a:extLst>
          </p:cNvPr>
          <p:cNvPicPr>
            <a:picLocks noChangeAspect="1"/>
          </p:cNvPicPr>
          <p:nvPr userDrawn="1"/>
        </p:nvPicPr>
        <p:blipFill>
          <a:blip r:embed="rId6"/>
          <a:stretch>
            <a:fillRect/>
          </a:stretch>
        </p:blipFill>
        <p:spPr>
          <a:xfrm>
            <a:off x="0" y="2980127"/>
            <a:ext cx="5472520" cy="3073607"/>
          </a:xfrm>
          <a:prstGeom prst="rect">
            <a:avLst/>
          </a:prstGeom>
        </p:spPr>
      </p:pic>
    </p:spTree>
    <p:extLst>
      <p:ext uri="{BB962C8B-B14F-4D97-AF65-F5344CB8AC3E}">
        <p14:creationId xmlns:p14="http://schemas.microsoft.com/office/powerpoint/2010/main" val="3659323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4_D. 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1" name="Text Placeholder 2"/>
          <p:cNvSpPr>
            <a:spLocks noGrp="1"/>
          </p:cNvSpPr>
          <p:nvPr>
            <p:ph type="body" sz="quarter" idx="10" hasCustomPrompt="1"/>
          </p:nvPr>
        </p:nvSpPr>
        <p:spPr>
          <a:xfrm>
            <a:off x="5972177" y="3019425"/>
            <a:ext cx="5508625"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2" name="Text Placeholder 2"/>
          <p:cNvSpPr>
            <a:spLocks noGrp="1"/>
          </p:cNvSpPr>
          <p:nvPr>
            <p:ph type="body" sz="quarter" idx="11" hasCustomPrompt="1"/>
          </p:nvPr>
        </p:nvSpPr>
        <p:spPr>
          <a:xfrm>
            <a:off x="5972177" y="4238625"/>
            <a:ext cx="5508625"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4" name="Picture 13" descr="The Centers for Medicare and Medicaid logo."/>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0976" y="200025"/>
            <a:ext cx="2652325" cy="914400"/>
          </a:xfrm>
          <a:prstGeom prst="rect">
            <a:avLst/>
          </a:prstGeom>
        </p:spPr>
      </p:pic>
      <p:sp>
        <p:nvSpPr>
          <p:cNvPr id="15" name="Rectangle 14"/>
          <p:cNvSpPr/>
          <p:nvPr userDrawn="1"/>
        </p:nvSpPr>
        <p:spPr bwMode="auto">
          <a:xfrm>
            <a:off x="0" y="1275291"/>
            <a:ext cx="12192000" cy="12107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351" b="1" dirty="0">
              <a:solidFill>
                <a:prstClr val="black"/>
              </a:solidFill>
              <a:latin typeface="+mn-lt"/>
              <a:sym typeface="+mn-lt"/>
            </a:endParaRPr>
          </a:p>
        </p:txBody>
      </p:sp>
      <p:sp>
        <p:nvSpPr>
          <p:cNvPr id="18" name="Rectangle 17"/>
          <p:cNvSpPr/>
          <p:nvPr userDrawn="1"/>
        </p:nvSpPr>
        <p:spPr bwMode="auto">
          <a:xfrm>
            <a:off x="0" y="2486028"/>
            <a:ext cx="12192000" cy="1100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351" b="1" dirty="0">
              <a:solidFill>
                <a:prstClr val="black"/>
              </a:solidFill>
              <a:latin typeface="+mn-lt"/>
              <a:sym typeface="+mn-lt"/>
            </a:endParaRPr>
          </a:p>
        </p:txBody>
      </p:sp>
      <p:sp>
        <p:nvSpPr>
          <p:cNvPr id="20" name="Title 9"/>
          <p:cNvSpPr>
            <a:spLocks noGrp="1"/>
          </p:cNvSpPr>
          <p:nvPr>
            <p:ph type="title"/>
          </p:nvPr>
        </p:nvSpPr>
        <p:spPr>
          <a:xfrm>
            <a:off x="378356" y="1575959"/>
            <a:ext cx="11435291" cy="609399"/>
          </a:xfrm>
          <a:noFill/>
          <a:ln>
            <a:noFill/>
          </a:ln>
          <a:effectLst/>
        </p:spPr>
        <p:txBody>
          <a:bodyPr/>
          <a:lstStyle>
            <a:lvl1pPr algn="ctr">
              <a:defRPr sz="4400">
                <a:solidFill>
                  <a:schemeClr val="tx1"/>
                </a:solidFill>
                <a:latin typeface="+mj-lt"/>
                <a:sym typeface="+mj-lt"/>
              </a:defRPr>
            </a:lvl1pPr>
          </a:lstStyle>
          <a:p>
            <a:r>
              <a:rPr lang="en-US" dirty="0"/>
              <a:t>Click to edit Master title style</a:t>
            </a:r>
          </a:p>
        </p:txBody>
      </p:sp>
      <p:sp>
        <p:nvSpPr>
          <p:cNvPr id="16" name="TextBox 15"/>
          <p:cNvSpPr txBox="1"/>
          <p:nvPr userDrawn="1"/>
        </p:nvSpPr>
        <p:spPr>
          <a:xfrm>
            <a:off x="5369757" y="6265403"/>
            <a:ext cx="6696528"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pic>
        <p:nvPicPr>
          <p:cNvPr id="3" name="Picture 2">
            <a:extLst>
              <a:ext uri="{FF2B5EF4-FFF2-40B4-BE49-F238E27FC236}">
                <a16:creationId xmlns:a16="http://schemas.microsoft.com/office/drawing/2014/main" id="{E5EA75BB-1848-4FBB-80E4-02CDE313531D}"/>
              </a:ext>
            </a:extLst>
          </p:cNvPr>
          <p:cNvPicPr>
            <a:picLocks noChangeAspect="1"/>
          </p:cNvPicPr>
          <p:nvPr userDrawn="1"/>
        </p:nvPicPr>
        <p:blipFill>
          <a:blip r:embed="rId6"/>
          <a:stretch>
            <a:fillRect/>
          </a:stretch>
        </p:blipFill>
        <p:spPr>
          <a:xfrm>
            <a:off x="548093" y="2596089"/>
            <a:ext cx="3864535" cy="3939680"/>
          </a:xfrm>
          <a:prstGeom prst="rect">
            <a:avLst/>
          </a:prstGeom>
        </p:spPr>
      </p:pic>
    </p:spTree>
    <p:extLst>
      <p:ext uri="{BB962C8B-B14F-4D97-AF65-F5344CB8AC3E}">
        <p14:creationId xmlns:p14="http://schemas.microsoft.com/office/powerpoint/2010/main" val="223772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hoto overl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ECB17A-D462-0C45-981F-595182699B29}"/>
              </a:ext>
            </a:extLst>
          </p:cNvPr>
          <p:cNvSpPr/>
          <p:nvPr userDrawn="1"/>
        </p:nvSpPr>
        <p:spPr>
          <a:xfrm>
            <a:off x="3048" y="0"/>
            <a:ext cx="12188952" cy="6172200"/>
          </a:xfrm>
          <a:prstGeom prst="rect">
            <a:avLst/>
          </a:prstGeom>
          <a:solidFill>
            <a:srgbClr val="004986">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DCB06B1-820F-6E4E-A8CB-1D2D61317C31}"/>
              </a:ext>
            </a:extLst>
          </p:cNvPr>
          <p:cNvSpPr/>
          <p:nvPr userDrawn="1"/>
        </p:nvSpPr>
        <p:spPr>
          <a:xfrm>
            <a:off x="3048" y="6172200"/>
            <a:ext cx="12188952" cy="685800"/>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2872" y="3033943"/>
            <a:ext cx="8979343" cy="2250988"/>
          </a:xfrm>
        </p:spPr>
        <p:txBody>
          <a:bodyPr/>
          <a:lstStyle>
            <a:lvl1pPr>
              <a:lnSpc>
                <a:spcPct val="80000"/>
              </a:lnSpc>
              <a:defRPr sz="8000">
                <a:solidFill>
                  <a:schemeClr val="bg1"/>
                </a:solidFill>
              </a:defRPr>
            </a:lvl1pPr>
          </a:lstStyle>
          <a:p>
            <a:r>
              <a:rPr lang="en-US" dirty="0"/>
              <a:t>Click to edit Master title style</a:t>
            </a:r>
          </a:p>
        </p:txBody>
      </p:sp>
      <p:pic>
        <p:nvPicPr>
          <p:cNvPr id="9" name="Picture 8">
            <a:extLst>
              <a:ext uri="{FF2B5EF4-FFF2-40B4-BE49-F238E27FC236}">
                <a16:creationId xmlns:a16="http://schemas.microsoft.com/office/drawing/2014/main" id="{D6594900-56B2-EE45-A682-47856C1816C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689770" y="6279642"/>
            <a:ext cx="1248229" cy="434384"/>
          </a:xfrm>
          <a:prstGeom prst="rect">
            <a:avLst/>
          </a:prstGeom>
        </p:spPr>
      </p:pic>
    </p:spTree>
    <p:extLst>
      <p:ext uri="{BB962C8B-B14F-4D97-AF65-F5344CB8AC3E}">
        <p14:creationId xmlns:p14="http://schemas.microsoft.com/office/powerpoint/2010/main" val="291312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7" y="0"/>
            <a:ext cx="416951" cy="6858000"/>
          </a:xfrm>
          <a:prstGeom prst="rect">
            <a:avLst/>
          </a:prstGeom>
        </p:spPr>
      </p:pic>
      <p:sp>
        <p:nvSpPr>
          <p:cNvPr id="17" name="Date Placeholder 1"/>
          <p:cNvSpPr>
            <a:spLocks noGrp="1"/>
          </p:cNvSpPr>
          <p:nvPr>
            <p:ph type="dt" sz="half" idx="31"/>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2" y="0"/>
            <a:ext cx="4079508"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2" y="2681104"/>
            <a:ext cx="3127881" cy="1495795"/>
          </a:xfrm>
          <a:prstGeom prst="rect">
            <a:avLst/>
          </a:prstGeom>
        </p:spPr>
        <p:txBody>
          <a:bodyPr anchor="ctr">
            <a:noAutofit/>
          </a:bodyPr>
          <a:lstStyle>
            <a:lvl1pPr>
              <a:defRPr sz="3200">
                <a:solidFill>
                  <a:srgbClr val="00529B"/>
                </a:solidFill>
                <a:latin typeface="+mj-lt"/>
                <a:sym typeface="+mj-lt"/>
              </a:defRPr>
            </a:lvl1pPr>
          </a:lstStyle>
          <a:p>
            <a:r>
              <a:rPr lang="en-US" dirty="0"/>
              <a:t>Click to add title</a:t>
            </a:r>
          </a:p>
        </p:txBody>
      </p:sp>
      <p:sp>
        <p:nvSpPr>
          <p:cNvPr id="11"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1 Strategy Planning Toolkit_vUpdated Nov 2019.pptx</a:t>
            </a:r>
            <a:endParaRPr lang="en-US" sz="700" dirty="0">
              <a:solidFill>
                <a:schemeClr val="bg1"/>
              </a:solidFill>
              <a:latin typeface="+mn-lt"/>
              <a:sym typeface="Trebuchet MS" panose="020B0603020202020204" pitchFamily="34" charset="0"/>
            </a:endParaRPr>
          </a:p>
        </p:txBody>
      </p:sp>
      <p:sp>
        <p:nvSpPr>
          <p:cNvPr id="12" name="TextBox 11"/>
          <p:cNvSpPr txBox="1"/>
          <p:nvPr userDrawn="1"/>
        </p:nvSpPr>
        <p:spPr>
          <a:xfrm>
            <a:off x="5310321" y="6329699"/>
            <a:ext cx="5636355"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65464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4_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spTree>
    <p:extLst>
      <p:ext uri="{BB962C8B-B14F-4D97-AF65-F5344CB8AC3E}">
        <p14:creationId xmlns:p14="http://schemas.microsoft.com/office/powerpoint/2010/main" val="1695842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E3759-89AC-4E9D-8BCA-5E30038D74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6CE601-F4DE-4612-9B35-0B99DC31C91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37B6C-3150-4C14-8851-966FCC2ADD62}"/>
              </a:ext>
            </a:extLst>
          </p:cNvPr>
          <p:cNvSpPr>
            <a:spLocks noGrp="1"/>
          </p:cNvSpPr>
          <p:nvPr>
            <p:ph type="dt" sz="half" idx="10"/>
          </p:nvPr>
        </p:nvSpPr>
        <p:spPr/>
        <p:txBody>
          <a:bodyPr/>
          <a:lstStyle/>
          <a:p>
            <a:pPr>
              <a:defRPr/>
            </a:pPr>
            <a:endParaRPr lang="en-US">
              <a:solidFill>
                <a:prstClr val="white">
                  <a:lumMod val="50000"/>
                </a:prstClr>
              </a:solidFill>
            </a:endParaRPr>
          </a:p>
        </p:txBody>
      </p:sp>
      <p:sp>
        <p:nvSpPr>
          <p:cNvPr id="5" name="Footer Placeholder 4">
            <a:extLst>
              <a:ext uri="{FF2B5EF4-FFF2-40B4-BE49-F238E27FC236}">
                <a16:creationId xmlns:a16="http://schemas.microsoft.com/office/drawing/2014/main" id="{D99460D2-B19D-4F10-820C-AE06A90BE539}"/>
              </a:ext>
            </a:extLst>
          </p:cNvPr>
          <p:cNvSpPr>
            <a:spLocks noGrp="1"/>
          </p:cNvSpPr>
          <p:nvPr>
            <p:ph type="ftr" sz="quarter" idx="11"/>
          </p:nvPr>
        </p:nvSpPr>
        <p:spPr/>
        <p:txBody>
          <a:bodyPr/>
          <a:lstStyle/>
          <a:p>
            <a:pPr>
              <a:defRPr/>
            </a:pPr>
            <a:endParaRPr lang="en-US">
              <a:solidFill>
                <a:prstClr val="black"/>
              </a:solidFill>
            </a:endParaRPr>
          </a:p>
        </p:txBody>
      </p:sp>
      <p:sp>
        <p:nvSpPr>
          <p:cNvPr id="6" name="Slide Number Placeholder 5">
            <a:extLst>
              <a:ext uri="{FF2B5EF4-FFF2-40B4-BE49-F238E27FC236}">
                <a16:creationId xmlns:a16="http://schemas.microsoft.com/office/drawing/2014/main" id="{703CBE9A-1325-42B2-8F49-134FB65D0E09}"/>
              </a:ext>
            </a:extLst>
          </p:cNvPr>
          <p:cNvSpPr>
            <a:spLocks noGrp="1"/>
          </p:cNvSpPr>
          <p:nvPr>
            <p:ph type="sldNum" sz="quarter" idx="12"/>
          </p:nvPr>
        </p:nvSpPr>
        <p:spPr/>
        <p:txBody>
          <a:bodyPr/>
          <a:lstStyle/>
          <a:p>
            <a:pPr>
              <a:defRPr/>
            </a:pPr>
            <a:fld id="{7D6766AF-4BED-471A-B04B-C68D8342BA86}"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3405619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828801"/>
            <a:ext cx="109728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1"/>
          </p:nvPr>
        </p:nvSpPr>
        <p:spPr/>
        <p:txBody>
          <a:bodyPr/>
          <a:lstStyle>
            <a:lvl1pPr>
              <a:defRPr/>
            </a:lvl1pPr>
          </a:lstStyle>
          <a:p>
            <a:pPr>
              <a:defRPr/>
            </a:pPr>
            <a:endParaRPr lang="en-US" dirty="0">
              <a:solidFill>
                <a:prstClr val="black"/>
              </a:solidFill>
            </a:endParaRPr>
          </a:p>
        </p:txBody>
      </p:sp>
      <p:sp>
        <p:nvSpPr>
          <p:cNvPr id="2" name="Title 1">
            <a:extLst>
              <a:ext uri="{FF2B5EF4-FFF2-40B4-BE49-F238E27FC236}">
                <a16:creationId xmlns:a16="http://schemas.microsoft.com/office/drawing/2014/main" id="{40D2EFCE-360A-4746-A521-E7D2335662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709426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sp>
        <p:nvSpPr>
          <p:cNvPr id="11" name="Rectangle 10">
            <a:extLst>
              <a:ext uri="{FF2B5EF4-FFF2-40B4-BE49-F238E27FC236}">
                <a16:creationId xmlns:a16="http://schemas.microsoft.com/office/drawing/2014/main" id="{EB733EA9-9F32-29CF-AA7F-816175A323CA}"/>
              </a:ext>
            </a:extLst>
          </p:cNvPr>
          <p:cNvSpPr/>
          <p:nvPr userDrawn="1"/>
        </p:nvSpPr>
        <p:spPr>
          <a:xfrm>
            <a:off x="-6876" y="-10632"/>
            <a:ext cx="12198875" cy="696687"/>
          </a:xfrm>
          <a:prstGeom prst="rect">
            <a:avLst/>
          </a:prstGeom>
          <a:solidFill>
            <a:srgbClr val="004F84"/>
          </a:solidFill>
          <a:ln w="9525" cap="rnd" cmpd="sng" algn="ctr">
            <a:solidFill>
              <a:srgbClr val="00529B"/>
            </a:solidFill>
            <a:prstDash val="solid"/>
            <a:round/>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668668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sp>
        <p:nvSpPr>
          <p:cNvPr id="3" name="Rectangle 2">
            <a:extLst>
              <a:ext uri="{FF2B5EF4-FFF2-40B4-BE49-F238E27FC236}">
                <a16:creationId xmlns:a16="http://schemas.microsoft.com/office/drawing/2014/main" id="{773B9EAE-BC36-E7C0-7335-AE3A03C11AC1}"/>
              </a:ext>
            </a:extLst>
          </p:cNvPr>
          <p:cNvSpPr/>
          <p:nvPr userDrawn="1"/>
        </p:nvSpPr>
        <p:spPr>
          <a:xfrm rot="5400000">
            <a:off x="2323899" y="501723"/>
            <a:ext cx="1295804" cy="5943600"/>
          </a:xfrm>
          <a:prstGeom prst="rect">
            <a:avLst/>
          </a:prstGeom>
          <a:solidFill>
            <a:srgbClr val="ECECEC"/>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ffectLst>
                <a:outerShdw blurRad="50800" dist="38100" dir="2700000" algn="tl" rotWithShape="0">
                  <a:prstClr val="black">
                    <a:alpha val="40000"/>
                  </a:prstClr>
                </a:outerShdw>
              </a:effectLst>
            </a:endParaRPr>
          </a:p>
        </p:txBody>
      </p:sp>
      <p:sp>
        <p:nvSpPr>
          <p:cNvPr id="4" name="Rectangle 3">
            <a:extLst>
              <a:ext uri="{FF2B5EF4-FFF2-40B4-BE49-F238E27FC236}">
                <a16:creationId xmlns:a16="http://schemas.microsoft.com/office/drawing/2014/main" id="{3E03692E-41CF-0294-E870-B267CEF2D8C1}"/>
              </a:ext>
            </a:extLst>
          </p:cNvPr>
          <p:cNvSpPr/>
          <p:nvPr userDrawn="1"/>
        </p:nvSpPr>
        <p:spPr>
          <a:xfrm rot="5400000">
            <a:off x="1663489" y="2569229"/>
            <a:ext cx="2616625" cy="5943600"/>
          </a:xfrm>
          <a:prstGeom prst="rect">
            <a:avLst/>
          </a:prstGeom>
          <a:solidFill>
            <a:srgbClr val="ECECEC"/>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ffectLst>
                <a:outerShdw blurRad="50800" dist="38100" dir="2700000" algn="tl" rotWithShape="0">
                  <a:prstClr val="black">
                    <a:alpha val="40000"/>
                  </a:prstClr>
                </a:outerShdw>
              </a:effectLst>
            </a:endParaRPr>
          </a:p>
        </p:txBody>
      </p:sp>
      <p:sp>
        <p:nvSpPr>
          <p:cNvPr id="5" name="Rectangle 4">
            <a:extLst>
              <a:ext uri="{FF2B5EF4-FFF2-40B4-BE49-F238E27FC236}">
                <a16:creationId xmlns:a16="http://schemas.microsoft.com/office/drawing/2014/main" id="{80DCD780-9E7B-4EDA-8BBC-49ED6A7B02B7}"/>
              </a:ext>
            </a:extLst>
          </p:cNvPr>
          <p:cNvSpPr/>
          <p:nvPr userDrawn="1"/>
        </p:nvSpPr>
        <p:spPr>
          <a:xfrm rot="5400000">
            <a:off x="1975565" y="-1350493"/>
            <a:ext cx="2007955" cy="5943600"/>
          </a:xfrm>
          <a:prstGeom prst="rect">
            <a:avLst/>
          </a:prstGeom>
          <a:solidFill>
            <a:srgbClr val="ECECEC"/>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ffectLst>
                <a:outerShdw blurRad="50800" dist="38100" dir="2700000" algn="tl" rotWithShape="0">
                  <a:prstClr val="black">
                    <a:alpha val="40000"/>
                  </a:prstClr>
                </a:outerShdw>
              </a:effectLst>
            </a:endParaRPr>
          </a:p>
        </p:txBody>
      </p:sp>
      <p:sp>
        <p:nvSpPr>
          <p:cNvPr id="8" name="Rectangle 7">
            <a:extLst>
              <a:ext uri="{FF2B5EF4-FFF2-40B4-BE49-F238E27FC236}">
                <a16:creationId xmlns:a16="http://schemas.microsoft.com/office/drawing/2014/main" id="{ABE4B458-E47D-D1EE-90AA-972DEC20F4EB}"/>
              </a:ext>
            </a:extLst>
          </p:cNvPr>
          <p:cNvSpPr/>
          <p:nvPr userDrawn="1"/>
        </p:nvSpPr>
        <p:spPr>
          <a:xfrm rot="10800000">
            <a:off x="6264084" y="3801219"/>
            <a:ext cx="5930099" cy="3056783"/>
          </a:xfrm>
          <a:prstGeom prst="rect">
            <a:avLst/>
          </a:prstGeom>
          <a:solidFill>
            <a:srgbClr val="ECECEC"/>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9" name="Rectangle 8">
            <a:extLst>
              <a:ext uri="{FF2B5EF4-FFF2-40B4-BE49-F238E27FC236}">
                <a16:creationId xmlns:a16="http://schemas.microsoft.com/office/drawing/2014/main" id="{FB7200D3-8593-7151-D9DF-0E438EA92D9D}"/>
              </a:ext>
            </a:extLst>
          </p:cNvPr>
          <p:cNvSpPr/>
          <p:nvPr userDrawn="1"/>
        </p:nvSpPr>
        <p:spPr>
          <a:xfrm>
            <a:off x="6261904" y="2342405"/>
            <a:ext cx="5934456" cy="1305103"/>
          </a:xfrm>
          <a:prstGeom prst="rect">
            <a:avLst/>
          </a:prstGeom>
          <a:solidFill>
            <a:srgbClr val="ECECEC"/>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0" name="Rectangle 9">
            <a:extLst>
              <a:ext uri="{FF2B5EF4-FFF2-40B4-BE49-F238E27FC236}">
                <a16:creationId xmlns:a16="http://schemas.microsoft.com/office/drawing/2014/main" id="{52928BE9-A323-669F-641C-5F52E2CCA47F}"/>
              </a:ext>
            </a:extLst>
          </p:cNvPr>
          <p:cNvSpPr/>
          <p:nvPr userDrawn="1"/>
        </p:nvSpPr>
        <p:spPr>
          <a:xfrm rot="10800000">
            <a:off x="6264084" y="717605"/>
            <a:ext cx="5930096" cy="1507475"/>
          </a:xfrm>
          <a:prstGeom prst="rect">
            <a:avLst/>
          </a:prstGeom>
          <a:solidFill>
            <a:srgbClr val="ECECEC"/>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ffectLst>
                <a:outerShdw blurRad="50800" dist="38100" dir="2700000" algn="tl" rotWithShape="0">
                  <a:prstClr val="black">
                    <a:alpha val="40000"/>
                  </a:prstClr>
                </a:outerShdw>
              </a:effectLst>
            </a:endParaRPr>
          </a:p>
        </p:txBody>
      </p:sp>
      <p:sp>
        <p:nvSpPr>
          <p:cNvPr id="11" name="Rectangle 10">
            <a:extLst>
              <a:ext uri="{FF2B5EF4-FFF2-40B4-BE49-F238E27FC236}">
                <a16:creationId xmlns:a16="http://schemas.microsoft.com/office/drawing/2014/main" id="{EB733EA9-9F32-29CF-AA7F-816175A323CA}"/>
              </a:ext>
            </a:extLst>
          </p:cNvPr>
          <p:cNvSpPr/>
          <p:nvPr userDrawn="1"/>
        </p:nvSpPr>
        <p:spPr>
          <a:xfrm>
            <a:off x="-6876" y="-10632"/>
            <a:ext cx="12198875" cy="696687"/>
          </a:xfrm>
          <a:prstGeom prst="rect">
            <a:avLst/>
          </a:prstGeom>
          <a:solidFill>
            <a:srgbClr val="004F84"/>
          </a:solidFill>
          <a:ln w="9525" cap="rnd" cmpd="sng" algn="ctr">
            <a:solidFill>
              <a:srgbClr val="00529B"/>
            </a:solidFill>
            <a:prstDash val="solid"/>
            <a:round/>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ffectLst>
                <a:outerShdw blurRad="50800" dist="38100" dir="2700000" algn="tl" rotWithShape="0">
                  <a:prstClr val="black">
                    <a:alpha val="40000"/>
                  </a:prstClr>
                </a:outerShdw>
              </a:effectLst>
            </a:endParaRPr>
          </a:p>
        </p:txBody>
      </p:sp>
      <p:cxnSp>
        <p:nvCxnSpPr>
          <p:cNvPr id="12" name="Straight Connector 11">
            <a:extLst>
              <a:ext uri="{FF2B5EF4-FFF2-40B4-BE49-F238E27FC236}">
                <a16:creationId xmlns:a16="http://schemas.microsoft.com/office/drawing/2014/main" id="{4BF7EFBE-1AB2-67E2-E0CC-2BC7B84A24DA}"/>
              </a:ext>
            </a:extLst>
          </p:cNvPr>
          <p:cNvCxnSpPr>
            <a:cxnSpLocks/>
          </p:cNvCxnSpPr>
          <p:nvPr userDrawn="1"/>
        </p:nvCxnSpPr>
        <p:spPr>
          <a:xfrm>
            <a:off x="335858" y="6154581"/>
            <a:ext cx="5285969" cy="0"/>
          </a:xfrm>
          <a:prstGeom prst="line">
            <a:avLst/>
          </a:prstGeom>
          <a:ln w="9525" cap="rnd"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756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2875" y="2083917"/>
            <a:ext cx="8979343" cy="2250988"/>
          </a:xfrm>
        </p:spPr>
        <p:txBody>
          <a:bodyPr/>
          <a:lstStyle/>
          <a:p>
            <a:r>
              <a:rPr lang="en-US"/>
              <a:t>Click to edit Master title style</a:t>
            </a:r>
          </a:p>
        </p:txBody>
      </p:sp>
      <p:sp>
        <p:nvSpPr>
          <p:cNvPr id="9" name="Text Placeholder 8">
            <a:extLst>
              <a:ext uri="{FF2B5EF4-FFF2-40B4-BE49-F238E27FC236}">
                <a16:creationId xmlns:a16="http://schemas.microsoft.com/office/drawing/2014/main" id="{4C986063-5590-2540-AD01-371777DB5AE9}"/>
              </a:ext>
            </a:extLst>
          </p:cNvPr>
          <p:cNvSpPr>
            <a:spLocks noGrp="1"/>
          </p:cNvSpPr>
          <p:nvPr>
            <p:ph type="body" sz="quarter" idx="13" hasCustomPrompt="1"/>
          </p:nvPr>
        </p:nvSpPr>
        <p:spPr>
          <a:xfrm>
            <a:off x="832875" y="4563340"/>
            <a:ext cx="8979343" cy="838200"/>
          </a:xfrm>
          <a:prstGeom prst="rect">
            <a:avLst/>
          </a:prstGeom>
        </p:spPr>
        <p:txBody>
          <a:bodyPr/>
          <a:lstStyle>
            <a:lvl1pPr marL="0" indent="0">
              <a:buNone/>
              <a:defRPr>
                <a:solidFill>
                  <a:schemeClr val="bg1"/>
                </a:solidFill>
              </a:defRPr>
            </a:lvl1pPr>
            <a:lvl2pPr marL="423584" indent="0">
              <a:buNone/>
              <a:defRPr>
                <a:solidFill>
                  <a:schemeClr val="bg1"/>
                </a:solidFill>
              </a:defRPr>
            </a:lvl2pPr>
            <a:lvl3pPr marL="847168" indent="0">
              <a:buNone/>
              <a:defRPr>
                <a:solidFill>
                  <a:schemeClr val="bg1"/>
                </a:solidFill>
              </a:defRPr>
            </a:lvl3pPr>
            <a:lvl4pPr marL="1270751" indent="0">
              <a:buNone/>
              <a:defRPr>
                <a:solidFill>
                  <a:schemeClr val="bg1"/>
                </a:solidFill>
              </a:defRPr>
            </a:lvl4pPr>
            <a:lvl5pPr marL="1694335" indent="0">
              <a:buNone/>
              <a:defRPr>
                <a:solidFill>
                  <a:schemeClr val="bg1"/>
                </a:solidFill>
              </a:defRPr>
            </a:lvl5pPr>
          </a:lstStyle>
          <a:p>
            <a:pPr lvl="0"/>
            <a:r>
              <a:rPr lang="en-US"/>
              <a:t>Subtitle</a:t>
            </a:r>
          </a:p>
        </p:txBody>
      </p:sp>
      <p:sp>
        <p:nvSpPr>
          <p:cNvPr id="8" name="Date Placeholder 3">
            <a:extLst>
              <a:ext uri="{FF2B5EF4-FFF2-40B4-BE49-F238E27FC236}">
                <a16:creationId xmlns:a16="http://schemas.microsoft.com/office/drawing/2014/main" id="{9350DFBF-0F84-409B-BC12-4C4DEC1ECCE9}"/>
              </a:ext>
            </a:extLst>
          </p:cNvPr>
          <p:cNvSpPr>
            <a:spLocks noGrp="1"/>
          </p:cNvSpPr>
          <p:nvPr>
            <p:ph type="dt" sz="half" idx="11"/>
          </p:nvPr>
        </p:nvSpPr>
        <p:spPr>
          <a:xfrm>
            <a:off x="249646" y="6492875"/>
            <a:ext cx="4400415" cy="365125"/>
          </a:xfrm>
          <a:prstGeom prst="rect">
            <a:avLst/>
          </a:prstGeom>
        </p:spPr>
        <p:txBody>
          <a:bodyPr/>
          <a:lstStyle>
            <a:lvl1pPr>
              <a:defRPr>
                <a:latin typeface="+mn-lt"/>
              </a:defRPr>
            </a:lvl1pPr>
          </a:lstStyle>
          <a:p>
            <a:r>
              <a:rPr lang="en-US" dirty="0"/>
              <a:t>August 2021 | Center for Medicare Draft Strategy</a:t>
            </a:r>
          </a:p>
        </p:txBody>
      </p:sp>
      <p:sp>
        <p:nvSpPr>
          <p:cNvPr id="11" name="Slide Number Placeholder 5">
            <a:extLst>
              <a:ext uri="{FF2B5EF4-FFF2-40B4-BE49-F238E27FC236}">
                <a16:creationId xmlns:a16="http://schemas.microsoft.com/office/drawing/2014/main" id="{C56DDB1E-95A9-4C41-920E-FC262EAF5D73}"/>
              </a:ext>
            </a:extLst>
          </p:cNvPr>
          <p:cNvSpPr>
            <a:spLocks noGrp="1"/>
          </p:cNvSpPr>
          <p:nvPr>
            <p:ph type="sldNum" sz="quarter" idx="4"/>
          </p:nvPr>
        </p:nvSpPr>
        <p:spPr>
          <a:xfrm>
            <a:off x="9468838" y="6008832"/>
            <a:ext cx="459015" cy="365125"/>
          </a:xfrm>
          <a:prstGeom prst="rect">
            <a:avLst/>
          </a:prstGeom>
        </p:spPr>
        <p:txBody>
          <a:bodyPr vert="horz" lIns="91440" tIns="45720" rIns="91440" bIns="45720" rtlCol="0" anchor="ctr"/>
          <a:lstStyle>
            <a:lvl1pPr algn="l">
              <a:defRPr sz="1112">
                <a:solidFill>
                  <a:schemeClr val="bg1"/>
                </a:solidFill>
                <a:latin typeface="+mn-lt"/>
              </a:defRPr>
            </a:lvl1pPr>
          </a:lstStyle>
          <a:p>
            <a:fld id="{48F63A3B-78C7-47BE-AE5E-E10140E04643}" type="slidenum">
              <a:rPr lang="en-US" smtClean="0"/>
              <a:pPr/>
              <a:t>‹#›</a:t>
            </a:fld>
            <a:endParaRPr lang="en-US" dirty="0"/>
          </a:p>
        </p:txBody>
      </p:sp>
      <p:sp>
        <p:nvSpPr>
          <p:cNvPr id="12" name="TextBox 11">
            <a:extLst>
              <a:ext uri="{FF2B5EF4-FFF2-40B4-BE49-F238E27FC236}">
                <a16:creationId xmlns:a16="http://schemas.microsoft.com/office/drawing/2014/main" id="{853450E7-5353-4B17-9C63-87DE35E9D7B0}"/>
              </a:ext>
            </a:extLst>
          </p:cNvPr>
          <p:cNvSpPr txBox="1"/>
          <p:nvPr userDrawn="1"/>
        </p:nvSpPr>
        <p:spPr>
          <a:xfrm>
            <a:off x="249646" y="5868229"/>
            <a:ext cx="9098541" cy="605743"/>
          </a:xfrm>
          <a:prstGeom prst="rect">
            <a:avLst/>
          </a:prstGeom>
          <a:noFill/>
        </p:spPr>
        <p:txBody>
          <a:bodyPr wrap="square" rtlCol="0">
            <a:spAutoFit/>
          </a:bodyPr>
          <a:lstStyle/>
          <a:p>
            <a:r>
              <a:rPr lang="en-US" sz="1112" b="1" dirty="0">
                <a:solidFill>
                  <a:schemeClr val="bg1"/>
                </a:solidFill>
              </a:rPr>
              <a:t>INFORMATION NOT RELEASABLE TO THE PUBLIC UNLESS AUTHORIZED BY LAW: </a:t>
            </a:r>
            <a:r>
              <a:rPr lang="en-US" sz="1112" b="0" dirty="0">
                <a:solidFill>
                  <a:schemeClr val="bg1"/>
                </a:solidFill>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405916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5715000"/>
            <a:ext cx="12192000" cy="1160971"/>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2" dirty="0"/>
          </a:p>
        </p:txBody>
      </p:sp>
      <p:sp>
        <p:nvSpPr>
          <p:cNvPr id="2" name="Title 1"/>
          <p:cNvSpPr>
            <a:spLocks noGrp="1"/>
          </p:cNvSpPr>
          <p:nvPr>
            <p:ph type="ctrTitle" hasCustomPrompt="1"/>
          </p:nvPr>
        </p:nvSpPr>
        <p:spPr>
          <a:xfrm>
            <a:off x="928255" y="441383"/>
            <a:ext cx="9144000" cy="745048"/>
          </a:xfrm>
        </p:spPr>
        <p:txBody>
          <a:bodyPr anchor="b"/>
          <a:lstStyle>
            <a:lvl1pPr algn="l">
              <a:defRPr sz="3521" b="1">
                <a:solidFill>
                  <a:srgbClr val="004986"/>
                </a:solidFill>
              </a:defRPr>
            </a:lvl1pPr>
          </a:lstStyle>
          <a:p>
            <a:r>
              <a:rPr lang="en-US"/>
              <a:t>Click to edit master title style</a:t>
            </a:r>
          </a:p>
        </p:txBody>
      </p:sp>
      <p:sp>
        <p:nvSpPr>
          <p:cNvPr id="8" name="Text Placeholder 10"/>
          <p:cNvSpPr>
            <a:spLocks noGrp="1"/>
          </p:cNvSpPr>
          <p:nvPr>
            <p:ph type="body" sz="quarter" idx="10"/>
          </p:nvPr>
        </p:nvSpPr>
        <p:spPr>
          <a:xfrm>
            <a:off x="928255" y="1313848"/>
            <a:ext cx="9144000" cy="3922296"/>
          </a:xfrm>
          <a:prstGeom prst="rect">
            <a:avLst/>
          </a:prstGeom>
        </p:spPr>
        <p:txBody>
          <a:bodyPr/>
          <a:lstStyle>
            <a:lvl1pPr>
              <a:defRPr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pic>
        <p:nvPicPr>
          <p:cNvPr id="6" name="Picture 5" descr="Centers for Medicare &amp; Medicaid Servic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96502" y="5871337"/>
            <a:ext cx="1841500" cy="640843"/>
          </a:xfrm>
          <a:prstGeom prst="rect">
            <a:avLst/>
          </a:prstGeom>
        </p:spPr>
      </p:pic>
      <p:sp>
        <p:nvSpPr>
          <p:cNvPr id="13" name="Slide Number Placeholder 11">
            <a:extLst>
              <a:ext uri="{FF2B5EF4-FFF2-40B4-BE49-F238E27FC236}">
                <a16:creationId xmlns:a16="http://schemas.microsoft.com/office/drawing/2014/main" id="{08C1CF7C-DA1A-9048-96D3-65FAA26B0560}"/>
              </a:ext>
            </a:extLst>
          </p:cNvPr>
          <p:cNvSpPr txBox="1">
            <a:spLocks/>
          </p:cNvSpPr>
          <p:nvPr userDrawn="1"/>
        </p:nvSpPr>
        <p:spPr>
          <a:xfrm>
            <a:off x="11684000" y="8678336"/>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668" smtClean="0"/>
              <a:pPr/>
              <a:t>‹#›</a:t>
            </a:fld>
            <a:endParaRPr lang="en-US" sz="1668" dirty="0"/>
          </a:p>
        </p:txBody>
      </p:sp>
      <p:sp>
        <p:nvSpPr>
          <p:cNvPr id="20" name="Date Placeholder 9">
            <a:extLst>
              <a:ext uri="{FF2B5EF4-FFF2-40B4-BE49-F238E27FC236}">
                <a16:creationId xmlns:a16="http://schemas.microsoft.com/office/drawing/2014/main" id="{E891DD91-207E-CC4D-A54C-A507FB4FBDD3}"/>
              </a:ext>
            </a:extLst>
          </p:cNvPr>
          <p:cNvSpPr txBox="1">
            <a:spLocks/>
          </p:cNvSpPr>
          <p:nvPr userDrawn="1"/>
        </p:nvSpPr>
        <p:spPr>
          <a:xfrm>
            <a:off x="1524000" y="8881536"/>
            <a:ext cx="3657600" cy="486833"/>
          </a:xfrm>
          <a:prstGeom prst="rect">
            <a:avLst/>
          </a:prstGeom>
        </p:spPr>
        <p:txBody>
          <a:bodyPr/>
          <a:lstStyle>
            <a:defPPr>
              <a:defRPr lang="en-US"/>
            </a:defPPr>
            <a:lvl1pPr marL="0" algn="l"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668" dirty="0"/>
          </a:p>
        </p:txBody>
      </p:sp>
      <p:sp>
        <p:nvSpPr>
          <p:cNvPr id="21" name="Slide Number Placeholder 11">
            <a:extLst>
              <a:ext uri="{FF2B5EF4-FFF2-40B4-BE49-F238E27FC236}">
                <a16:creationId xmlns:a16="http://schemas.microsoft.com/office/drawing/2014/main" id="{4CFDC215-D833-8540-8BFB-0127BAA005AC}"/>
              </a:ext>
            </a:extLst>
          </p:cNvPr>
          <p:cNvSpPr txBox="1">
            <a:spLocks/>
          </p:cNvSpPr>
          <p:nvPr userDrawn="1"/>
        </p:nvSpPr>
        <p:spPr>
          <a:xfrm>
            <a:off x="11887200" y="8881536"/>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668" smtClean="0"/>
              <a:pPr/>
              <a:t>‹#›</a:t>
            </a:fld>
            <a:endParaRPr lang="en-US" sz="1668" dirty="0"/>
          </a:p>
        </p:txBody>
      </p:sp>
      <p:sp>
        <p:nvSpPr>
          <p:cNvPr id="23" name="Slide Number Placeholder 11">
            <a:extLst>
              <a:ext uri="{FF2B5EF4-FFF2-40B4-BE49-F238E27FC236}">
                <a16:creationId xmlns:a16="http://schemas.microsoft.com/office/drawing/2014/main" id="{832E31FA-E8D8-7C45-B8FD-B59CA11ECBD5}"/>
              </a:ext>
            </a:extLst>
          </p:cNvPr>
          <p:cNvSpPr txBox="1">
            <a:spLocks/>
          </p:cNvSpPr>
          <p:nvPr userDrawn="1"/>
        </p:nvSpPr>
        <p:spPr>
          <a:xfrm>
            <a:off x="12090400" y="90847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668" smtClean="0"/>
              <a:pPr/>
              <a:t>‹#›</a:t>
            </a:fld>
            <a:endParaRPr lang="en-US" sz="1668" dirty="0"/>
          </a:p>
        </p:txBody>
      </p:sp>
      <p:sp>
        <p:nvSpPr>
          <p:cNvPr id="25" name="Footer Placeholder 10">
            <a:extLst>
              <a:ext uri="{FF2B5EF4-FFF2-40B4-BE49-F238E27FC236}">
                <a16:creationId xmlns:a16="http://schemas.microsoft.com/office/drawing/2014/main" id="{14E83814-5EA9-C949-932B-64096ABC107C}"/>
              </a:ext>
            </a:extLst>
          </p:cNvPr>
          <p:cNvSpPr>
            <a:spLocks noGrp="1"/>
          </p:cNvSpPr>
          <p:nvPr/>
        </p:nvSpPr>
        <p:spPr>
          <a:xfrm>
            <a:off x="4777339" y="6025349"/>
            <a:ext cx="5486400" cy="486833"/>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sz="2224" dirty="0"/>
          </a:p>
        </p:txBody>
      </p:sp>
      <p:sp>
        <p:nvSpPr>
          <p:cNvPr id="27" name="Date Placeholder 3">
            <a:extLst>
              <a:ext uri="{FF2B5EF4-FFF2-40B4-BE49-F238E27FC236}">
                <a16:creationId xmlns:a16="http://schemas.microsoft.com/office/drawing/2014/main" id="{6154B9DD-26C6-7D40-9996-2C42CA136E00}"/>
              </a:ext>
            </a:extLst>
          </p:cNvPr>
          <p:cNvSpPr>
            <a:spLocks noGrp="1"/>
          </p:cNvSpPr>
          <p:nvPr>
            <p:ph type="dt" sz="half" idx="11"/>
          </p:nvPr>
        </p:nvSpPr>
        <p:spPr>
          <a:xfrm>
            <a:off x="249645" y="6512179"/>
            <a:ext cx="2853432" cy="365125"/>
          </a:xfrm>
          <a:prstGeom prst="rect">
            <a:avLst/>
          </a:prstGeom>
        </p:spPr>
        <p:txBody>
          <a:bodyPr/>
          <a:lstStyle>
            <a:lvl1pPr>
              <a:defRPr>
                <a:latin typeface="+mn-lt"/>
              </a:defRPr>
            </a:lvl1pPr>
          </a:lstStyle>
          <a:p>
            <a:r>
              <a:rPr lang="en-US" dirty="0"/>
              <a:t>August 2021 | Center for Medicare Draft Strategy</a:t>
            </a:r>
          </a:p>
        </p:txBody>
      </p:sp>
      <p:sp>
        <p:nvSpPr>
          <p:cNvPr id="16" name="Slide Number Placeholder 5">
            <a:extLst>
              <a:ext uri="{FF2B5EF4-FFF2-40B4-BE49-F238E27FC236}">
                <a16:creationId xmlns:a16="http://schemas.microsoft.com/office/drawing/2014/main" id="{1F38A660-4B4B-094A-A964-F0000BC79708}"/>
              </a:ext>
            </a:extLst>
          </p:cNvPr>
          <p:cNvSpPr>
            <a:spLocks noGrp="1"/>
          </p:cNvSpPr>
          <p:nvPr>
            <p:ph type="sldNum" sz="quarter" idx="4"/>
          </p:nvPr>
        </p:nvSpPr>
        <p:spPr>
          <a:xfrm>
            <a:off x="9411990" y="6009196"/>
            <a:ext cx="459015" cy="365125"/>
          </a:xfrm>
          <a:prstGeom prst="rect">
            <a:avLst/>
          </a:prstGeom>
        </p:spPr>
        <p:txBody>
          <a:bodyPr vert="horz" lIns="91440" tIns="45720" rIns="91440" bIns="45720" rtlCol="0" anchor="ctr"/>
          <a:lstStyle>
            <a:lvl1pPr algn="l">
              <a:defRPr sz="1112">
                <a:solidFill>
                  <a:schemeClr val="bg1"/>
                </a:solidFill>
                <a:latin typeface="+mn-lt"/>
              </a:defRPr>
            </a:lvl1pPr>
          </a:lstStyle>
          <a:p>
            <a:fld id="{48F63A3B-78C7-47BE-AE5E-E10140E04643}" type="slidenum">
              <a:rPr lang="en-US" smtClean="0"/>
              <a:pPr/>
              <a:t>‹#›</a:t>
            </a:fld>
            <a:endParaRPr lang="en-US" dirty="0"/>
          </a:p>
        </p:txBody>
      </p:sp>
      <p:sp>
        <p:nvSpPr>
          <p:cNvPr id="17" name="TextBox 16">
            <a:extLst>
              <a:ext uri="{FF2B5EF4-FFF2-40B4-BE49-F238E27FC236}">
                <a16:creationId xmlns:a16="http://schemas.microsoft.com/office/drawing/2014/main" id="{D5601E11-7E03-40B0-AED6-DFB7DEDC4EFB}"/>
              </a:ext>
            </a:extLst>
          </p:cNvPr>
          <p:cNvSpPr txBox="1"/>
          <p:nvPr userDrawn="1"/>
        </p:nvSpPr>
        <p:spPr>
          <a:xfrm>
            <a:off x="228068" y="5973509"/>
            <a:ext cx="9098541" cy="434606"/>
          </a:xfrm>
          <a:prstGeom prst="rect">
            <a:avLst/>
          </a:prstGeom>
          <a:noFill/>
        </p:spPr>
        <p:txBody>
          <a:bodyPr wrap="square" rtlCol="0">
            <a:spAutoFit/>
          </a:bodyPr>
          <a:lstStyle/>
          <a:p>
            <a:r>
              <a:rPr lang="en-US" sz="1112" b="1" dirty="0">
                <a:solidFill>
                  <a:schemeClr val="bg1"/>
                </a:solidFill>
              </a:rPr>
              <a:t>INFORMATION NOT RELEASABLE TO THE PUBLIC UNLESS AUTHORIZED BY LAW: This information has not been publicly disclosed and may be privileged and confidential. </a:t>
            </a:r>
            <a:endParaRPr lang="en-US" sz="1112" dirty="0">
              <a:solidFill>
                <a:schemeClr val="bg1"/>
              </a:solidFill>
            </a:endParaRPr>
          </a:p>
        </p:txBody>
      </p:sp>
    </p:spTree>
    <p:extLst>
      <p:ext uri="{BB962C8B-B14F-4D97-AF65-F5344CB8AC3E}">
        <p14:creationId xmlns:p14="http://schemas.microsoft.com/office/powerpoint/2010/main" val="31817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5650122"/>
            <a:ext cx="12192000" cy="1225485"/>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2" dirty="0"/>
          </a:p>
        </p:txBody>
      </p:sp>
      <p:sp>
        <p:nvSpPr>
          <p:cNvPr id="2" name="Title 1"/>
          <p:cNvSpPr>
            <a:spLocks noGrp="1"/>
          </p:cNvSpPr>
          <p:nvPr>
            <p:ph type="ctrTitle" hasCustomPrompt="1"/>
          </p:nvPr>
        </p:nvSpPr>
        <p:spPr>
          <a:xfrm>
            <a:off x="928256" y="441383"/>
            <a:ext cx="9877859" cy="745048"/>
          </a:xfrm>
        </p:spPr>
        <p:txBody>
          <a:bodyPr anchor="b"/>
          <a:lstStyle>
            <a:lvl1pPr algn="l">
              <a:defRPr sz="3521" b="1">
                <a:solidFill>
                  <a:srgbClr val="004986"/>
                </a:solidFill>
              </a:defRPr>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96502" y="5870975"/>
            <a:ext cx="1841500" cy="640843"/>
          </a:xfrm>
          <a:prstGeom prst="rect">
            <a:avLst/>
          </a:prstGeom>
        </p:spPr>
      </p:pic>
      <p:sp>
        <p:nvSpPr>
          <p:cNvPr id="4" name="Table Placeholder 3">
            <a:extLst>
              <a:ext uri="{FF2B5EF4-FFF2-40B4-BE49-F238E27FC236}">
                <a16:creationId xmlns:a16="http://schemas.microsoft.com/office/drawing/2014/main" id="{04E1EECE-B442-2B40-AE12-01C2243E511D}"/>
              </a:ext>
            </a:extLst>
          </p:cNvPr>
          <p:cNvSpPr>
            <a:spLocks noGrp="1"/>
          </p:cNvSpPr>
          <p:nvPr>
            <p:ph type="tbl" sz="quarter" idx="10"/>
          </p:nvPr>
        </p:nvSpPr>
        <p:spPr>
          <a:xfrm>
            <a:off x="928690" y="1339852"/>
            <a:ext cx="9877425" cy="3824288"/>
          </a:xfrm>
          <a:prstGeom prst="rect">
            <a:avLst/>
          </a:prstGeom>
        </p:spPr>
        <p:txBody>
          <a:bodyPr/>
          <a:lstStyle/>
          <a:p>
            <a:endParaRPr lang="en-US" dirty="0"/>
          </a:p>
        </p:txBody>
      </p:sp>
      <p:sp>
        <p:nvSpPr>
          <p:cNvPr id="8" name="Footer Placeholder 10">
            <a:extLst>
              <a:ext uri="{FF2B5EF4-FFF2-40B4-BE49-F238E27FC236}">
                <a16:creationId xmlns:a16="http://schemas.microsoft.com/office/drawing/2014/main" id="{11BDECC5-A2D2-AF4C-AAA5-A3BCBDD7686C}"/>
              </a:ext>
            </a:extLst>
          </p:cNvPr>
          <p:cNvSpPr>
            <a:spLocks noGrp="1"/>
          </p:cNvSpPr>
          <p:nvPr userDrawn="1"/>
        </p:nvSpPr>
        <p:spPr>
          <a:xfrm>
            <a:off x="4777339" y="6025349"/>
            <a:ext cx="5486400" cy="486833"/>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sz="2224" dirty="0"/>
          </a:p>
        </p:txBody>
      </p:sp>
      <p:sp>
        <p:nvSpPr>
          <p:cNvPr id="25" name="Slide Number Placeholder 5">
            <a:extLst>
              <a:ext uri="{FF2B5EF4-FFF2-40B4-BE49-F238E27FC236}">
                <a16:creationId xmlns:a16="http://schemas.microsoft.com/office/drawing/2014/main" id="{DF8A3EE2-3B45-4312-8532-B26A809C23FB}"/>
              </a:ext>
            </a:extLst>
          </p:cNvPr>
          <p:cNvSpPr>
            <a:spLocks noGrp="1"/>
          </p:cNvSpPr>
          <p:nvPr>
            <p:ph type="sldNum" sz="quarter" idx="4"/>
          </p:nvPr>
        </p:nvSpPr>
        <p:spPr>
          <a:xfrm>
            <a:off x="9411990" y="6009196"/>
            <a:ext cx="459015" cy="365125"/>
          </a:xfrm>
          <a:prstGeom prst="rect">
            <a:avLst/>
          </a:prstGeom>
        </p:spPr>
        <p:txBody>
          <a:bodyPr vert="horz" lIns="91440" tIns="45720" rIns="91440" bIns="45720" rtlCol="0" anchor="ctr"/>
          <a:lstStyle>
            <a:lvl1pPr algn="l">
              <a:defRPr sz="1112">
                <a:solidFill>
                  <a:schemeClr val="bg1"/>
                </a:solidFill>
                <a:latin typeface="+mn-lt"/>
              </a:defRPr>
            </a:lvl1pPr>
          </a:lstStyle>
          <a:p>
            <a:fld id="{48F63A3B-78C7-47BE-AE5E-E10140E04643}" type="slidenum">
              <a:rPr lang="en-US" smtClean="0"/>
              <a:pPr/>
              <a:t>‹#›</a:t>
            </a:fld>
            <a:endParaRPr lang="en-US" dirty="0"/>
          </a:p>
        </p:txBody>
      </p:sp>
      <p:sp>
        <p:nvSpPr>
          <p:cNvPr id="26" name="TextBox 25">
            <a:extLst>
              <a:ext uri="{FF2B5EF4-FFF2-40B4-BE49-F238E27FC236}">
                <a16:creationId xmlns:a16="http://schemas.microsoft.com/office/drawing/2014/main" id="{42D576C6-9009-4BC0-AF78-4835AE649F3C}"/>
              </a:ext>
            </a:extLst>
          </p:cNvPr>
          <p:cNvSpPr txBox="1"/>
          <p:nvPr userDrawn="1"/>
        </p:nvSpPr>
        <p:spPr>
          <a:xfrm>
            <a:off x="249646" y="5868593"/>
            <a:ext cx="9098541" cy="605743"/>
          </a:xfrm>
          <a:prstGeom prst="rect">
            <a:avLst/>
          </a:prstGeom>
          <a:noFill/>
        </p:spPr>
        <p:txBody>
          <a:bodyPr wrap="square" rtlCol="0">
            <a:spAutoFit/>
          </a:bodyPr>
          <a:lstStyle/>
          <a:p>
            <a:r>
              <a:rPr lang="en-US" sz="1112" b="1" dirty="0">
                <a:solidFill>
                  <a:schemeClr val="bg1"/>
                </a:solidFill>
              </a:rPr>
              <a:t>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endParaRPr lang="en-US" sz="1112" dirty="0">
              <a:solidFill>
                <a:schemeClr val="bg1"/>
              </a:solidFill>
            </a:endParaRPr>
          </a:p>
        </p:txBody>
      </p:sp>
      <p:sp>
        <p:nvSpPr>
          <p:cNvPr id="11" name="Date Placeholder 3">
            <a:extLst>
              <a:ext uri="{FF2B5EF4-FFF2-40B4-BE49-F238E27FC236}">
                <a16:creationId xmlns:a16="http://schemas.microsoft.com/office/drawing/2014/main" id="{B14B1F92-7B96-41A4-8FAF-66C6061D0070}"/>
              </a:ext>
            </a:extLst>
          </p:cNvPr>
          <p:cNvSpPr>
            <a:spLocks noGrp="1"/>
          </p:cNvSpPr>
          <p:nvPr>
            <p:ph type="dt" sz="half" idx="11"/>
          </p:nvPr>
        </p:nvSpPr>
        <p:spPr>
          <a:xfrm>
            <a:off x="249645" y="6512179"/>
            <a:ext cx="2853432" cy="365125"/>
          </a:xfrm>
          <a:prstGeom prst="rect">
            <a:avLst/>
          </a:prstGeom>
        </p:spPr>
        <p:txBody>
          <a:bodyPr/>
          <a:lstStyle>
            <a:lvl1pPr>
              <a:defRPr>
                <a:latin typeface="+mn-lt"/>
              </a:defRPr>
            </a:lvl1pPr>
          </a:lstStyle>
          <a:p>
            <a:r>
              <a:rPr lang="en-US" dirty="0"/>
              <a:t>August 2021 | Center for Medicare Draft Strategy</a:t>
            </a:r>
          </a:p>
        </p:txBody>
      </p:sp>
    </p:spTree>
    <p:extLst>
      <p:ext uri="{BB962C8B-B14F-4D97-AF65-F5344CB8AC3E}">
        <p14:creationId xmlns:p14="http://schemas.microsoft.com/office/powerpoint/2010/main" val="116834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9" name="Rectangle 8"/>
          <p:cNvSpPr/>
          <p:nvPr userDrawn="1"/>
        </p:nvSpPr>
        <p:spPr>
          <a:xfrm>
            <a:off x="0" y="5653668"/>
            <a:ext cx="12192000" cy="1221939"/>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2" dirty="0"/>
          </a:p>
        </p:txBody>
      </p:sp>
      <p:sp>
        <p:nvSpPr>
          <p:cNvPr id="2" name="Title 1"/>
          <p:cNvSpPr>
            <a:spLocks noGrp="1"/>
          </p:cNvSpPr>
          <p:nvPr>
            <p:ph type="ctrTitle" hasCustomPrompt="1"/>
          </p:nvPr>
        </p:nvSpPr>
        <p:spPr>
          <a:xfrm>
            <a:off x="928256" y="441383"/>
            <a:ext cx="9877859" cy="745048"/>
          </a:xfrm>
        </p:spPr>
        <p:txBody>
          <a:bodyPr anchor="b"/>
          <a:lstStyle>
            <a:lvl1pPr algn="l">
              <a:defRPr sz="3521" b="1">
                <a:solidFill>
                  <a:srgbClr val="004986"/>
                </a:solidFill>
              </a:defRPr>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96502" y="5871337"/>
            <a:ext cx="1841500" cy="640843"/>
          </a:xfrm>
          <a:prstGeom prst="rect">
            <a:avLst/>
          </a:prstGeom>
        </p:spPr>
      </p:pic>
      <p:sp>
        <p:nvSpPr>
          <p:cNvPr id="5" name="Picture Placeholder 4">
            <a:extLst>
              <a:ext uri="{FF2B5EF4-FFF2-40B4-BE49-F238E27FC236}">
                <a16:creationId xmlns:a16="http://schemas.microsoft.com/office/drawing/2014/main" id="{3D6ACE7E-5779-2749-A63F-69BA099D0957}"/>
              </a:ext>
            </a:extLst>
          </p:cNvPr>
          <p:cNvSpPr>
            <a:spLocks noGrp="1"/>
          </p:cNvSpPr>
          <p:nvPr>
            <p:ph type="pic" sz="quarter" idx="10"/>
          </p:nvPr>
        </p:nvSpPr>
        <p:spPr>
          <a:xfrm>
            <a:off x="929219" y="1309038"/>
            <a:ext cx="3369733" cy="4041897"/>
          </a:xfrm>
          <a:prstGeom prst="rect">
            <a:avLst/>
          </a:prstGeom>
        </p:spPr>
        <p:txBody>
          <a:bodyPr/>
          <a:lstStyle/>
          <a:p>
            <a:endParaRPr lang="en-US" dirty="0"/>
          </a:p>
        </p:txBody>
      </p:sp>
      <p:sp>
        <p:nvSpPr>
          <p:cNvPr id="8" name="Text Placeholder 7">
            <a:extLst>
              <a:ext uri="{FF2B5EF4-FFF2-40B4-BE49-F238E27FC236}">
                <a16:creationId xmlns:a16="http://schemas.microsoft.com/office/drawing/2014/main" id="{F2474F26-DC81-CE4A-9849-AD502DCD63CE}"/>
              </a:ext>
            </a:extLst>
          </p:cNvPr>
          <p:cNvSpPr>
            <a:spLocks noGrp="1"/>
          </p:cNvSpPr>
          <p:nvPr>
            <p:ph type="body" sz="quarter" idx="11"/>
          </p:nvPr>
        </p:nvSpPr>
        <p:spPr>
          <a:xfrm>
            <a:off x="4453468" y="1308103"/>
            <a:ext cx="6352117" cy="4042832"/>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10">
            <a:extLst>
              <a:ext uri="{FF2B5EF4-FFF2-40B4-BE49-F238E27FC236}">
                <a16:creationId xmlns:a16="http://schemas.microsoft.com/office/drawing/2014/main" id="{02DE0AC4-BCC0-7747-8E35-F754FCC287E2}"/>
              </a:ext>
            </a:extLst>
          </p:cNvPr>
          <p:cNvSpPr>
            <a:spLocks noGrp="1"/>
          </p:cNvSpPr>
          <p:nvPr userDrawn="1"/>
        </p:nvSpPr>
        <p:spPr>
          <a:xfrm>
            <a:off x="4777339" y="6025349"/>
            <a:ext cx="5486400" cy="486833"/>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sz="2224" dirty="0"/>
          </a:p>
        </p:txBody>
      </p:sp>
      <p:sp>
        <p:nvSpPr>
          <p:cNvPr id="20" name="Slide Number Placeholder 5">
            <a:extLst>
              <a:ext uri="{FF2B5EF4-FFF2-40B4-BE49-F238E27FC236}">
                <a16:creationId xmlns:a16="http://schemas.microsoft.com/office/drawing/2014/main" id="{E3D5D6B9-B31A-4288-8D62-8BDBB7A226EA}"/>
              </a:ext>
            </a:extLst>
          </p:cNvPr>
          <p:cNvSpPr>
            <a:spLocks noGrp="1"/>
          </p:cNvSpPr>
          <p:nvPr>
            <p:ph type="sldNum" sz="quarter" idx="4"/>
          </p:nvPr>
        </p:nvSpPr>
        <p:spPr>
          <a:xfrm>
            <a:off x="9411990" y="6009196"/>
            <a:ext cx="459015" cy="365125"/>
          </a:xfrm>
          <a:prstGeom prst="rect">
            <a:avLst/>
          </a:prstGeom>
        </p:spPr>
        <p:txBody>
          <a:bodyPr vert="horz" lIns="91440" tIns="45720" rIns="91440" bIns="45720" rtlCol="0" anchor="ctr"/>
          <a:lstStyle>
            <a:lvl1pPr algn="l">
              <a:defRPr sz="1112">
                <a:solidFill>
                  <a:schemeClr val="bg1"/>
                </a:solidFill>
                <a:latin typeface="+mn-lt"/>
              </a:defRPr>
            </a:lvl1pPr>
          </a:lstStyle>
          <a:p>
            <a:fld id="{48F63A3B-78C7-47BE-AE5E-E10140E04643}" type="slidenum">
              <a:rPr lang="en-US" smtClean="0"/>
              <a:pPr/>
              <a:t>‹#›</a:t>
            </a:fld>
            <a:endParaRPr lang="en-US" dirty="0"/>
          </a:p>
        </p:txBody>
      </p:sp>
      <p:sp>
        <p:nvSpPr>
          <p:cNvPr id="21" name="TextBox 20">
            <a:extLst>
              <a:ext uri="{FF2B5EF4-FFF2-40B4-BE49-F238E27FC236}">
                <a16:creationId xmlns:a16="http://schemas.microsoft.com/office/drawing/2014/main" id="{24D0E7D5-8CC8-4439-A939-5A13BE484937}"/>
              </a:ext>
            </a:extLst>
          </p:cNvPr>
          <p:cNvSpPr txBox="1"/>
          <p:nvPr userDrawn="1"/>
        </p:nvSpPr>
        <p:spPr>
          <a:xfrm>
            <a:off x="249646" y="5868593"/>
            <a:ext cx="9098541" cy="605743"/>
          </a:xfrm>
          <a:prstGeom prst="rect">
            <a:avLst/>
          </a:prstGeom>
          <a:noFill/>
        </p:spPr>
        <p:txBody>
          <a:bodyPr wrap="square" rtlCol="0">
            <a:spAutoFit/>
          </a:bodyPr>
          <a:lstStyle/>
          <a:p>
            <a:r>
              <a:rPr lang="en-US" sz="1112" b="1" dirty="0">
                <a:solidFill>
                  <a:schemeClr val="bg1"/>
                </a:solidFill>
              </a:rPr>
              <a:t>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endParaRPr lang="en-US" sz="1112" dirty="0">
              <a:solidFill>
                <a:schemeClr val="bg1"/>
              </a:solidFill>
            </a:endParaRPr>
          </a:p>
        </p:txBody>
      </p:sp>
      <p:sp>
        <p:nvSpPr>
          <p:cNvPr id="12" name="Date Placeholder 3">
            <a:extLst>
              <a:ext uri="{FF2B5EF4-FFF2-40B4-BE49-F238E27FC236}">
                <a16:creationId xmlns:a16="http://schemas.microsoft.com/office/drawing/2014/main" id="{A5032366-557E-4F2C-814F-E5BCA83F0080}"/>
              </a:ext>
            </a:extLst>
          </p:cNvPr>
          <p:cNvSpPr>
            <a:spLocks noGrp="1"/>
          </p:cNvSpPr>
          <p:nvPr>
            <p:ph type="dt" sz="half" idx="12"/>
          </p:nvPr>
        </p:nvSpPr>
        <p:spPr>
          <a:xfrm>
            <a:off x="249645" y="6512179"/>
            <a:ext cx="2853432" cy="365125"/>
          </a:xfrm>
          <a:prstGeom prst="rect">
            <a:avLst/>
          </a:prstGeom>
        </p:spPr>
        <p:txBody>
          <a:bodyPr/>
          <a:lstStyle>
            <a:lvl1pPr>
              <a:defRPr>
                <a:latin typeface="+mn-lt"/>
              </a:defRPr>
            </a:lvl1pPr>
          </a:lstStyle>
          <a:p>
            <a:r>
              <a:rPr lang="en-US" dirty="0"/>
              <a:t>August 2021 | Center for Medicare Draft Strategy</a:t>
            </a:r>
          </a:p>
        </p:txBody>
      </p:sp>
    </p:spTree>
    <p:extLst>
      <p:ext uri="{BB962C8B-B14F-4D97-AF65-F5344CB8AC3E}">
        <p14:creationId xmlns:p14="http://schemas.microsoft.com/office/powerpoint/2010/main" val="364974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Header">
    <p:spTree>
      <p:nvGrpSpPr>
        <p:cNvPr id="1" name=""/>
        <p:cNvGrpSpPr/>
        <p:nvPr/>
      </p:nvGrpSpPr>
      <p:grpSpPr>
        <a:xfrm>
          <a:off x="0" y="0"/>
          <a:ext cx="0" cy="0"/>
          <a:chOff x="0" y="0"/>
          <a:chExt cx="0" cy="0"/>
        </a:xfrm>
      </p:grpSpPr>
      <p:sp>
        <p:nvSpPr>
          <p:cNvPr id="2" name="Title 1"/>
          <p:cNvSpPr>
            <a:spLocks noGrp="1"/>
          </p:cNvSpPr>
          <p:nvPr>
            <p:ph type="title"/>
          </p:nvPr>
        </p:nvSpPr>
        <p:spPr>
          <a:xfrm>
            <a:off x="832873" y="3033945"/>
            <a:ext cx="8979343" cy="2250988"/>
          </a:xfrm>
        </p:spPr>
        <p:txBody>
          <a:bodyPr/>
          <a:lstStyle>
            <a:lvl1pPr>
              <a:defRPr>
                <a:latin typeface="Avenir Medium"/>
              </a:defRPr>
            </a:lvl1pPr>
          </a:lstStyle>
          <a:p>
            <a:r>
              <a:rPr lang="en-US"/>
              <a:t>Click to edit Master title style</a:t>
            </a:r>
          </a:p>
        </p:txBody>
      </p:sp>
      <p:sp>
        <p:nvSpPr>
          <p:cNvPr id="3" name="Slide Number Placeholder 2">
            <a:extLst>
              <a:ext uri="{FF2B5EF4-FFF2-40B4-BE49-F238E27FC236}">
                <a16:creationId xmlns:a16="http://schemas.microsoft.com/office/drawing/2014/main" id="{E8BDDFB9-C143-41FE-EA0D-3E79C0329A93}"/>
              </a:ext>
            </a:extLst>
          </p:cNvPr>
          <p:cNvSpPr>
            <a:spLocks noGrp="1"/>
          </p:cNvSpPr>
          <p:nvPr>
            <p:ph type="sldNum" sz="quarter" idx="11"/>
          </p:nvPr>
        </p:nvSpPr>
        <p:spPr>
          <a:xfrm>
            <a:off x="1" y="5959500"/>
            <a:ext cx="464127" cy="365125"/>
          </a:xfrm>
          <a:prstGeom prst="rect">
            <a:avLst/>
          </a:prstGeom>
        </p:spPr>
        <p:txBody>
          <a:bodyPr/>
          <a:lstStyle>
            <a:lvl1pPr>
              <a:defRPr sz="1297" b="1">
                <a:solidFill>
                  <a:schemeClr val="bg1"/>
                </a:solidFill>
                <a:latin typeface="Avenir Medium"/>
              </a:defRPr>
            </a:lvl1pPr>
          </a:lstStyle>
          <a:p>
            <a:fld id="{FC4ACFE8-D096-2541-B423-85B6908FFA9E}" type="slidenum">
              <a:rPr lang="en-US" smtClean="0"/>
              <a:pPr/>
              <a:t>‹#›</a:t>
            </a:fld>
            <a:endParaRPr lang="en-US" dirty="0"/>
          </a:p>
        </p:txBody>
      </p:sp>
      <p:sp>
        <p:nvSpPr>
          <p:cNvPr id="7" name="TextBox 6">
            <a:extLst>
              <a:ext uri="{FF2B5EF4-FFF2-40B4-BE49-F238E27FC236}">
                <a16:creationId xmlns:a16="http://schemas.microsoft.com/office/drawing/2014/main" id="{2DF37521-2CC9-C490-6C74-D9307F155CCE}"/>
              </a:ext>
            </a:extLst>
          </p:cNvPr>
          <p:cNvSpPr txBox="1"/>
          <p:nvPr userDrawn="1"/>
        </p:nvSpPr>
        <p:spPr>
          <a:xfrm>
            <a:off x="715316" y="6016849"/>
            <a:ext cx="9096899" cy="584968"/>
          </a:xfrm>
          <a:prstGeom prst="rect">
            <a:avLst/>
          </a:prstGeom>
          <a:noFill/>
        </p:spPr>
        <p:txBody>
          <a:bodyPr wrap="square">
            <a:spAutoFit/>
          </a:bodyPr>
          <a:lstStyle/>
          <a:p>
            <a:pPr marR="0" lvl="0" indent="0" algn="l" fontAlgn="auto">
              <a:lnSpc>
                <a:spcPct val="100000"/>
              </a:lnSpc>
              <a:spcBef>
                <a:spcPts val="0"/>
              </a:spcBef>
              <a:spcAft>
                <a:spcPts val="0"/>
              </a:spcAft>
              <a:buClrTx/>
              <a:buSzTx/>
              <a:buFontTx/>
              <a:buNone/>
              <a:tabLst/>
              <a:defRPr/>
            </a:pPr>
            <a:r>
              <a:rPr lang="en-US" sz="1067" b="1" dirty="0">
                <a:solidFill>
                  <a:schemeClr val="bg1"/>
                </a:solidFill>
              </a:rPr>
              <a:t>INFORMATION NOT RELEASABLE TO THE PUBLIC UNLESS AUTHORIZED BY LAW</a:t>
            </a:r>
            <a:r>
              <a:rPr lang="en-US" sz="1067" dirty="0">
                <a:solidFill>
                  <a:schemeClr val="bg1"/>
                </a:solidFill>
              </a:rPr>
              <a:t>: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law.</a:t>
            </a:r>
          </a:p>
        </p:txBody>
      </p:sp>
      <p:sp>
        <p:nvSpPr>
          <p:cNvPr id="5" name="TextBox 4">
            <a:extLst>
              <a:ext uri="{FF2B5EF4-FFF2-40B4-BE49-F238E27FC236}">
                <a16:creationId xmlns:a16="http://schemas.microsoft.com/office/drawing/2014/main" id="{5E9FB846-7CE1-838E-D30F-CB9D1F4F5495}"/>
              </a:ext>
            </a:extLst>
          </p:cNvPr>
          <p:cNvSpPr txBox="1"/>
          <p:nvPr userDrawn="1"/>
        </p:nvSpPr>
        <p:spPr>
          <a:xfrm>
            <a:off x="9396622" y="141027"/>
            <a:ext cx="2228495" cy="275588"/>
          </a:xfrm>
          <a:prstGeom prst="rect">
            <a:avLst/>
          </a:prstGeom>
          <a:noFill/>
        </p:spPr>
        <p:txBody>
          <a:bodyPr wrap="none" rtlCol="0">
            <a:spAutoFit/>
          </a:bodyPr>
          <a:lstStyle/>
          <a:p>
            <a:r>
              <a:rPr lang="en-US" sz="1191" dirty="0">
                <a:solidFill>
                  <a:srgbClr val="FF0000"/>
                </a:solidFill>
              </a:rPr>
              <a:t>SENSITIVE – DO NOT DISTRIBUTE</a:t>
            </a:r>
          </a:p>
        </p:txBody>
      </p:sp>
    </p:spTree>
    <p:extLst>
      <p:ext uri="{BB962C8B-B14F-4D97-AF65-F5344CB8AC3E}">
        <p14:creationId xmlns:p14="http://schemas.microsoft.com/office/powerpoint/2010/main" val="43861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9" y="0"/>
            <a:ext cx="416951" cy="6858000"/>
          </a:xfrm>
          <a:prstGeom prst="rect">
            <a:avLst/>
          </a:prstGeom>
        </p:spPr>
      </p:pic>
      <p:sp>
        <p:nvSpPr>
          <p:cNvPr id="13" name="Rectangle 12"/>
          <p:cNvSpPr/>
          <p:nvPr userDrawn="1"/>
        </p:nvSpPr>
        <p:spPr bwMode="white">
          <a:xfrm>
            <a:off x="2" y="0"/>
            <a:ext cx="717195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1"/>
            <a:ext cx="6256800"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29B"/>
                </a:solidFill>
                <a:latin typeface="+mj-lt"/>
                <a:sym typeface="+mj-lt"/>
              </a:defRPr>
            </a:lvl1pPr>
          </a:lstStyle>
          <a:p>
            <a:pPr lvl="0"/>
            <a:r>
              <a:rPr lang="en-US" dirty="0"/>
              <a:t>Click to add title</a:t>
            </a:r>
          </a:p>
        </p:txBody>
      </p:sp>
      <p:sp>
        <p:nvSpPr>
          <p:cNvPr id="11"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1 Strategy Planning Toolkit_vUpdated Nov 2019.pptx</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630000" y="6329701"/>
            <a:ext cx="625680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686187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2878" y="2083917"/>
            <a:ext cx="8979341" cy="2250988"/>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0AE29D08-DEE4-2440-96CD-2A553FD7EF7C}"/>
              </a:ext>
            </a:extLst>
          </p:cNvPr>
          <p:cNvSpPr>
            <a:spLocks noGrp="1"/>
          </p:cNvSpPr>
          <p:nvPr>
            <p:ph type="ftr" sz="quarter" idx="11"/>
          </p:nvPr>
        </p:nvSpPr>
        <p:spPr>
          <a:xfrm>
            <a:off x="832877" y="6025446"/>
            <a:ext cx="4114800" cy="365125"/>
          </a:xfrm>
        </p:spPr>
        <p:txBody>
          <a:bodyPr/>
          <a:lstStyle/>
          <a:p>
            <a:endParaRPr lang="en-US" dirty="0"/>
          </a:p>
        </p:txBody>
      </p:sp>
      <p:sp>
        <p:nvSpPr>
          <p:cNvPr id="9" name="Text Placeholder 8">
            <a:extLst>
              <a:ext uri="{FF2B5EF4-FFF2-40B4-BE49-F238E27FC236}">
                <a16:creationId xmlns:a16="http://schemas.microsoft.com/office/drawing/2014/main" id="{4C986063-5590-2540-AD01-371777DB5AE9}"/>
              </a:ext>
            </a:extLst>
          </p:cNvPr>
          <p:cNvSpPr>
            <a:spLocks noGrp="1"/>
          </p:cNvSpPr>
          <p:nvPr>
            <p:ph type="body" sz="quarter" idx="13" hasCustomPrompt="1"/>
          </p:nvPr>
        </p:nvSpPr>
        <p:spPr>
          <a:xfrm>
            <a:off x="832878" y="4563340"/>
            <a:ext cx="8979341" cy="838200"/>
          </a:xfrm>
          <a:prstGeom prst="rect">
            <a:avLst/>
          </a:prstGeom>
        </p:spPr>
        <p:txBody>
          <a:bodyPr/>
          <a:lstStyle>
            <a:lvl1pPr marL="0" indent="0">
              <a:buNone/>
              <a:defRPr>
                <a:solidFill>
                  <a:schemeClr val="bg1"/>
                </a:solidFill>
              </a:defRPr>
            </a:lvl1pPr>
            <a:lvl2pPr marL="423584" indent="0">
              <a:buNone/>
              <a:defRPr>
                <a:solidFill>
                  <a:schemeClr val="bg1"/>
                </a:solidFill>
              </a:defRPr>
            </a:lvl2pPr>
            <a:lvl3pPr marL="847168" indent="0">
              <a:buNone/>
              <a:defRPr>
                <a:solidFill>
                  <a:schemeClr val="bg1"/>
                </a:solidFill>
              </a:defRPr>
            </a:lvl3pPr>
            <a:lvl4pPr marL="1270752" indent="0">
              <a:buNone/>
              <a:defRPr>
                <a:solidFill>
                  <a:schemeClr val="bg1"/>
                </a:solidFill>
              </a:defRPr>
            </a:lvl4pPr>
            <a:lvl5pPr marL="1694335" indent="0">
              <a:buNone/>
              <a:defRPr>
                <a:solidFill>
                  <a:schemeClr val="bg1"/>
                </a:solidFill>
              </a:defRPr>
            </a:lvl5pPr>
          </a:lstStyle>
          <a:p>
            <a:pPr lvl="0"/>
            <a:r>
              <a:rPr lang="en-US"/>
              <a:t>Subtitle</a:t>
            </a:r>
          </a:p>
        </p:txBody>
      </p:sp>
      <p:sp>
        <p:nvSpPr>
          <p:cNvPr id="6" name="TextBox 5">
            <a:extLst>
              <a:ext uri="{FF2B5EF4-FFF2-40B4-BE49-F238E27FC236}">
                <a16:creationId xmlns:a16="http://schemas.microsoft.com/office/drawing/2014/main" id="{E99F9D8F-48A0-F0E5-F876-DFC25AECE696}"/>
              </a:ext>
            </a:extLst>
          </p:cNvPr>
          <p:cNvSpPr txBox="1"/>
          <p:nvPr userDrawn="1"/>
        </p:nvSpPr>
        <p:spPr>
          <a:xfrm>
            <a:off x="687506" y="6537786"/>
            <a:ext cx="3928127" cy="297454"/>
          </a:xfrm>
          <a:prstGeom prst="rect">
            <a:avLst/>
          </a:prstGeom>
          <a:noFill/>
        </p:spPr>
        <p:txBody>
          <a:bodyPr wrap="none" rtlCol="0">
            <a:spAutoFit/>
          </a:bodyPr>
          <a:lstStyle/>
          <a:p>
            <a:r>
              <a:rPr lang="en-US" sz="1333" dirty="0">
                <a:solidFill>
                  <a:srgbClr val="FF0000"/>
                </a:solidFill>
              </a:rPr>
              <a:t>PREDECISIONAL – DO NOT DISTRIBUTE – DO NOT CITE</a:t>
            </a:r>
          </a:p>
        </p:txBody>
      </p:sp>
    </p:spTree>
    <p:extLst>
      <p:ext uri="{BB962C8B-B14F-4D97-AF65-F5344CB8AC3E}">
        <p14:creationId xmlns:p14="http://schemas.microsoft.com/office/powerpoint/2010/main" val="311135661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6356351"/>
            <a:ext cx="12192000" cy="501648"/>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1" dirty="0"/>
          </a:p>
        </p:txBody>
      </p:sp>
      <p:sp>
        <p:nvSpPr>
          <p:cNvPr id="2" name="Title 1"/>
          <p:cNvSpPr>
            <a:spLocks noGrp="1"/>
          </p:cNvSpPr>
          <p:nvPr>
            <p:ph type="ctrTitle" hasCustomPrompt="1"/>
          </p:nvPr>
        </p:nvSpPr>
        <p:spPr>
          <a:xfrm>
            <a:off x="508000" y="651293"/>
            <a:ext cx="11176000" cy="745048"/>
          </a:xfrm>
        </p:spPr>
        <p:txBody>
          <a:bodyPr anchor="b"/>
          <a:lstStyle>
            <a:lvl1pPr algn="l">
              <a:defRPr sz="2824" b="1">
                <a:solidFill>
                  <a:srgbClr val="004986"/>
                </a:solidFill>
              </a:defRPr>
            </a:lvl1pPr>
          </a:lstStyle>
          <a:p>
            <a:r>
              <a:rPr lang="en-US"/>
              <a:t>Click to edit master title style</a:t>
            </a:r>
          </a:p>
        </p:txBody>
      </p:sp>
      <p:sp>
        <p:nvSpPr>
          <p:cNvPr id="8" name="Text Placeholder 10"/>
          <p:cNvSpPr>
            <a:spLocks noGrp="1"/>
          </p:cNvSpPr>
          <p:nvPr>
            <p:ph type="body" sz="quarter" idx="10" hasCustomPrompt="1"/>
          </p:nvPr>
        </p:nvSpPr>
        <p:spPr>
          <a:xfrm>
            <a:off x="508000" y="1523763"/>
            <a:ext cx="11176000" cy="3922296"/>
          </a:xfrm>
          <a:prstGeom prst="rect">
            <a:avLst/>
          </a:prstGeom>
        </p:spPr>
        <p:txBody>
          <a:bodyPr/>
          <a:lstStyle>
            <a:lvl1pPr>
              <a:defRPr sz="1765" b="0" i="0">
                <a:solidFill>
                  <a:schemeClr val="tx1"/>
                </a:solidFill>
                <a:latin typeface="+mn-lt"/>
                <a:ea typeface="Arial" panose="020B0604020202020204" pitchFamily="34" charset="0"/>
                <a:cs typeface="Arial" panose="020B0604020202020204" pitchFamily="34" charset="0"/>
              </a:defRPr>
            </a:lvl1pPr>
            <a:lvl2pPr>
              <a:defRPr sz="1588">
                <a:latin typeface="+mn-lt"/>
              </a:defRPr>
            </a:lvl2pPr>
            <a:lvl3pPr>
              <a:defRPr sz="1412">
                <a:latin typeface="+mn-lt"/>
              </a:defRPr>
            </a:lvl3pPr>
          </a:lstStyle>
          <a:p>
            <a:pPr lvl="0"/>
            <a:r>
              <a:rPr lang="en-US"/>
              <a:t>Click to edit Master text styles</a:t>
            </a:r>
          </a:p>
          <a:p>
            <a:pPr lvl="1"/>
            <a:r>
              <a:rPr lang="en-US"/>
              <a:t>Sub bullet</a:t>
            </a:r>
          </a:p>
          <a:p>
            <a:pPr lvl="2"/>
            <a:r>
              <a:rPr lang="en-US"/>
              <a:t>Sub </a:t>
            </a:r>
            <a:r>
              <a:rPr lang="en-US" err="1"/>
              <a:t>sub</a:t>
            </a:r>
            <a:r>
              <a:rPr lang="en-US"/>
              <a:t> bullet</a:t>
            </a:r>
          </a:p>
        </p:txBody>
      </p:sp>
      <p:sp>
        <p:nvSpPr>
          <p:cNvPr id="25" name="Footer Placeholder 10">
            <a:extLst>
              <a:ext uri="{FF2B5EF4-FFF2-40B4-BE49-F238E27FC236}">
                <a16:creationId xmlns:a16="http://schemas.microsoft.com/office/drawing/2014/main" id="{14E83814-5EA9-C949-932B-64096ABC107C}"/>
              </a:ext>
            </a:extLst>
          </p:cNvPr>
          <p:cNvSpPr>
            <a:spLocks noGrp="1"/>
          </p:cNvSpPr>
          <p:nvPr/>
        </p:nvSpPr>
        <p:spPr>
          <a:xfrm>
            <a:off x="4777339" y="6025348"/>
            <a:ext cx="5486400" cy="486833"/>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sz="1191" dirty="0"/>
          </a:p>
        </p:txBody>
      </p:sp>
      <p:sp>
        <p:nvSpPr>
          <p:cNvPr id="27" name="Date Placeholder 3">
            <a:extLst>
              <a:ext uri="{FF2B5EF4-FFF2-40B4-BE49-F238E27FC236}">
                <a16:creationId xmlns:a16="http://schemas.microsoft.com/office/drawing/2014/main" id="{6154B9DD-26C6-7D40-9996-2C42CA136E00}"/>
              </a:ext>
            </a:extLst>
          </p:cNvPr>
          <p:cNvSpPr>
            <a:spLocks noGrp="1"/>
          </p:cNvSpPr>
          <p:nvPr>
            <p:ph type="dt" sz="half" idx="11"/>
          </p:nvPr>
        </p:nvSpPr>
        <p:spPr>
          <a:xfrm>
            <a:off x="838200" y="6356356"/>
            <a:ext cx="2743200" cy="365125"/>
          </a:xfrm>
          <a:prstGeom prst="rect">
            <a:avLst/>
          </a:prstGeom>
        </p:spPr>
        <p:txBody>
          <a:bodyPr/>
          <a:lstStyle/>
          <a:p>
            <a:endParaRPr lang="en-US" dirty="0"/>
          </a:p>
        </p:txBody>
      </p:sp>
      <p:sp>
        <p:nvSpPr>
          <p:cNvPr id="28" name="Footer Placeholder 4">
            <a:extLst>
              <a:ext uri="{FF2B5EF4-FFF2-40B4-BE49-F238E27FC236}">
                <a16:creationId xmlns:a16="http://schemas.microsoft.com/office/drawing/2014/main" id="{F7A32B59-52F2-1D4E-8130-7FC2452037F0}"/>
              </a:ext>
            </a:extLst>
          </p:cNvPr>
          <p:cNvSpPr>
            <a:spLocks noGrp="1"/>
          </p:cNvSpPr>
          <p:nvPr>
            <p:ph type="ftr" sz="quarter" idx="12"/>
          </p:nvPr>
        </p:nvSpPr>
        <p:spPr>
          <a:xfrm>
            <a:off x="4038600" y="6356356"/>
            <a:ext cx="411480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1F38A660-4B4B-094A-A964-F0000BC79708}"/>
              </a:ext>
            </a:extLst>
          </p:cNvPr>
          <p:cNvSpPr>
            <a:spLocks noGrp="1"/>
          </p:cNvSpPr>
          <p:nvPr>
            <p:ph type="sldNum" sz="quarter" idx="4"/>
          </p:nvPr>
        </p:nvSpPr>
        <p:spPr>
          <a:xfrm>
            <a:off x="9637489" y="6356356"/>
            <a:ext cx="459015" cy="365125"/>
          </a:xfrm>
          <a:prstGeom prst="rect">
            <a:avLst/>
          </a:prstGeom>
        </p:spPr>
        <p:txBody>
          <a:bodyPr vert="horz" lIns="91440" tIns="45720" rIns="91440" bIns="45720" rtlCol="0" anchor="ctr"/>
          <a:lstStyle>
            <a:lvl1pPr algn="l">
              <a:defRPr sz="1112">
                <a:solidFill>
                  <a:schemeClr val="bg1"/>
                </a:solidFill>
              </a:defRPr>
            </a:lvl1pPr>
          </a:lstStyle>
          <a:p>
            <a:fld id="{48F63A3B-78C7-47BE-AE5E-E10140E04643}" type="slidenum">
              <a:rPr lang="en-US" smtClean="0"/>
              <a:pPr/>
              <a:t>‹#›</a:t>
            </a:fld>
            <a:endParaRPr lang="en-US" dirty="0"/>
          </a:p>
        </p:txBody>
      </p:sp>
      <p:pic>
        <p:nvPicPr>
          <p:cNvPr id="10" name="Picture 9">
            <a:extLst>
              <a:ext uri="{FF2B5EF4-FFF2-40B4-BE49-F238E27FC236}">
                <a16:creationId xmlns:a16="http://schemas.microsoft.com/office/drawing/2014/main" id="{0D7401C1-4413-47C7-97DD-1A155C97364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653810" y="6395131"/>
            <a:ext cx="1315357" cy="424087"/>
          </a:xfrm>
          <a:prstGeom prst="rect">
            <a:avLst/>
          </a:prstGeom>
        </p:spPr>
      </p:pic>
      <p:sp>
        <p:nvSpPr>
          <p:cNvPr id="3" name="TextBox 2">
            <a:extLst>
              <a:ext uri="{FF2B5EF4-FFF2-40B4-BE49-F238E27FC236}">
                <a16:creationId xmlns:a16="http://schemas.microsoft.com/office/drawing/2014/main" id="{AE650F75-DB68-0DCE-8546-B80C4721A683}"/>
              </a:ext>
            </a:extLst>
          </p:cNvPr>
          <p:cNvSpPr txBox="1"/>
          <p:nvPr userDrawn="1"/>
        </p:nvSpPr>
        <p:spPr>
          <a:xfrm>
            <a:off x="9396622" y="141027"/>
            <a:ext cx="2228495" cy="275588"/>
          </a:xfrm>
          <a:prstGeom prst="rect">
            <a:avLst/>
          </a:prstGeom>
          <a:noFill/>
        </p:spPr>
        <p:txBody>
          <a:bodyPr wrap="none" rtlCol="0">
            <a:spAutoFit/>
          </a:bodyPr>
          <a:lstStyle/>
          <a:p>
            <a:r>
              <a:rPr lang="en-US" sz="1191" dirty="0">
                <a:solidFill>
                  <a:srgbClr val="FF0000"/>
                </a:solidFill>
              </a:rPr>
              <a:t>SENSITIVE – DO NOT DISTRIBUTE</a:t>
            </a:r>
          </a:p>
        </p:txBody>
      </p:sp>
      <p:sp>
        <p:nvSpPr>
          <p:cNvPr id="4" name="TextBox 3">
            <a:extLst>
              <a:ext uri="{FF2B5EF4-FFF2-40B4-BE49-F238E27FC236}">
                <a16:creationId xmlns:a16="http://schemas.microsoft.com/office/drawing/2014/main" id="{9D644EDE-F9A2-DB4E-BEB5-5FF28C66E054}"/>
              </a:ext>
            </a:extLst>
          </p:cNvPr>
          <p:cNvSpPr txBox="1"/>
          <p:nvPr userDrawn="1"/>
        </p:nvSpPr>
        <p:spPr>
          <a:xfrm>
            <a:off x="422709" y="6391465"/>
            <a:ext cx="10059265" cy="379463"/>
          </a:xfrm>
          <a:prstGeom prst="rect">
            <a:avLst/>
          </a:prstGeom>
          <a:noFill/>
        </p:spPr>
        <p:txBody>
          <a:bodyPr wrap="square" rtlCol="0">
            <a:spAutoFit/>
          </a:bodyPr>
          <a:lstStyle/>
          <a:p>
            <a:r>
              <a:rPr lang="en-US" sz="933" b="1" dirty="0">
                <a:solidFill>
                  <a:schemeClr val="bg1"/>
                </a:solidFill>
              </a:rPr>
              <a:t>INFORMATION NOT RELEASABLE TO THE PUBLIC UNLESS AUTHORIZED BY LAW: </a:t>
            </a:r>
            <a:r>
              <a:rPr lang="en-US" sz="933" b="0" dirty="0">
                <a:solidFill>
                  <a:schemeClr val="bg1"/>
                </a:solidFill>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18811195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5507184"/>
            <a:ext cx="12192000" cy="1368425"/>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1" dirty="0"/>
          </a:p>
        </p:txBody>
      </p:sp>
      <p:sp>
        <p:nvSpPr>
          <p:cNvPr id="2" name="Title 1"/>
          <p:cNvSpPr>
            <a:spLocks noGrp="1"/>
          </p:cNvSpPr>
          <p:nvPr>
            <p:ph type="ctrTitle" hasCustomPrompt="1"/>
          </p:nvPr>
        </p:nvSpPr>
        <p:spPr>
          <a:xfrm>
            <a:off x="928255" y="441383"/>
            <a:ext cx="9877859" cy="745048"/>
          </a:xfrm>
        </p:spPr>
        <p:txBody>
          <a:bodyPr anchor="b"/>
          <a:lstStyle>
            <a:lvl1pPr algn="l">
              <a:defRPr sz="4632">
                <a:solidFill>
                  <a:srgbClr val="004986"/>
                </a:solidFill>
              </a:defRPr>
            </a:lvl1pPr>
          </a:lstStyle>
          <a:p>
            <a:r>
              <a:rPr lang="en-US"/>
              <a:t>Click to edit master title style</a:t>
            </a:r>
          </a:p>
        </p:txBody>
      </p:sp>
      <p:sp>
        <p:nvSpPr>
          <p:cNvPr id="4" name="Table Placeholder 3">
            <a:extLst>
              <a:ext uri="{FF2B5EF4-FFF2-40B4-BE49-F238E27FC236}">
                <a16:creationId xmlns:a16="http://schemas.microsoft.com/office/drawing/2014/main" id="{04E1EECE-B442-2B40-AE12-01C2243E511D}"/>
              </a:ext>
            </a:extLst>
          </p:cNvPr>
          <p:cNvSpPr>
            <a:spLocks noGrp="1"/>
          </p:cNvSpPr>
          <p:nvPr>
            <p:ph type="tbl" sz="quarter" idx="10"/>
          </p:nvPr>
        </p:nvSpPr>
        <p:spPr>
          <a:xfrm>
            <a:off x="928692" y="1339856"/>
            <a:ext cx="9877425" cy="3824288"/>
          </a:xfrm>
          <a:prstGeom prst="rect">
            <a:avLst/>
          </a:prstGeom>
        </p:spPr>
        <p:txBody>
          <a:bodyPr/>
          <a:lstStyle/>
          <a:p>
            <a:endParaRPr lang="en-US" dirty="0"/>
          </a:p>
        </p:txBody>
      </p:sp>
      <p:sp>
        <p:nvSpPr>
          <p:cNvPr id="8" name="Footer Placeholder 10">
            <a:extLst>
              <a:ext uri="{FF2B5EF4-FFF2-40B4-BE49-F238E27FC236}">
                <a16:creationId xmlns:a16="http://schemas.microsoft.com/office/drawing/2014/main" id="{11BDECC5-A2D2-AF4C-AAA5-A3BCBDD7686C}"/>
              </a:ext>
            </a:extLst>
          </p:cNvPr>
          <p:cNvSpPr>
            <a:spLocks noGrp="1"/>
          </p:cNvSpPr>
          <p:nvPr userDrawn="1"/>
        </p:nvSpPr>
        <p:spPr>
          <a:xfrm>
            <a:off x="4777339" y="6025348"/>
            <a:ext cx="5486400" cy="486833"/>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sz="1191" dirty="0"/>
          </a:p>
        </p:txBody>
      </p:sp>
      <p:sp>
        <p:nvSpPr>
          <p:cNvPr id="11" name="Date Placeholder 3">
            <a:extLst>
              <a:ext uri="{FF2B5EF4-FFF2-40B4-BE49-F238E27FC236}">
                <a16:creationId xmlns:a16="http://schemas.microsoft.com/office/drawing/2014/main" id="{176CEDFF-6B9B-A741-BA79-C3C971A1CC67}"/>
              </a:ext>
            </a:extLst>
          </p:cNvPr>
          <p:cNvSpPr>
            <a:spLocks noGrp="1"/>
          </p:cNvSpPr>
          <p:nvPr>
            <p:ph type="dt" sz="half" idx="11"/>
          </p:nvPr>
        </p:nvSpPr>
        <p:spPr>
          <a:xfrm>
            <a:off x="838200" y="6356356"/>
            <a:ext cx="2743200" cy="365125"/>
          </a:xfrm>
          <a:prstGeom prst="rect">
            <a:avLst/>
          </a:prstGeom>
        </p:spPr>
        <p:txBody>
          <a:bodyPr/>
          <a:lstStyle/>
          <a:p>
            <a:endParaRPr lang="en-US" dirty="0"/>
          </a:p>
        </p:txBody>
      </p:sp>
      <p:sp>
        <p:nvSpPr>
          <p:cNvPr id="12" name="Footer Placeholder 4">
            <a:extLst>
              <a:ext uri="{FF2B5EF4-FFF2-40B4-BE49-F238E27FC236}">
                <a16:creationId xmlns:a16="http://schemas.microsoft.com/office/drawing/2014/main" id="{CEE5D163-1CF3-154C-BF7D-0CA5A4F4F1C3}"/>
              </a:ext>
            </a:extLst>
          </p:cNvPr>
          <p:cNvSpPr>
            <a:spLocks noGrp="1"/>
          </p:cNvSpPr>
          <p:nvPr>
            <p:ph type="ftr" sz="quarter" idx="12"/>
          </p:nvPr>
        </p:nvSpPr>
        <p:spPr>
          <a:xfrm>
            <a:off x="4038600" y="6356356"/>
            <a:ext cx="4114800" cy="365125"/>
          </a:xfrm>
          <a:prstGeom prst="rect">
            <a:avLst/>
          </a:prstGeom>
        </p:spPr>
        <p:txBody>
          <a:bodyPr/>
          <a:lstStyle/>
          <a:p>
            <a:endParaRPr lang="en-US" dirty="0"/>
          </a:p>
        </p:txBody>
      </p:sp>
      <p:sp>
        <p:nvSpPr>
          <p:cNvPr id="10" name="Slide Number Placeholder 5">
            <a:extLst>
              <a:ext uri="{FF2B5EF4-FFF2-40B4-BE49-F238E27FC236}">
                <a16:creationId xmlns:a16="http://schemas.microsoft.com/office/drawing/2014/main" id="{FE044AB7-FD65-C94B-BEC6-5EBBD51832E5}"/>
              </a:ext>
            </a:extLst>
          </p:cNvPr>
          <p:cNvSpPr>
            <a:spLocks noGrp="1"/>
          </p:cNvSpPr>
          <p:nvPr>
            <p:ph type="sldNum" sz="quarter" idx="4"/>
          </p:nvPr>
        </p:nvSpPr>
        <p:spPr>
          <a:xfrm>
            <a:off x="9637489" y="6356356"/>
            <a:ext cx="459015" cy="365125"/>
          </a:xfrm>
          <a:prstGeom prst="rect">
            <a:avLst/>
          </a:prstGeom>
        </p:spPr>
        <p:txBody>
          <a:bodyPr vert="horz" lIns="91440" tIns="45720" rIns="91440" bIns="45720" rtlCol="0" anchor="ctr"/>
          <a:lstStyle>
            <a:lvl1pPr algn="l">
              <a:defRPr sz="1112">
                <a:solidFill>
                  <a:schemeClr val="bg1"/>
                </a:solidFill>
              </a:defRPr>
            </a:lvl1pPr>
          </a:lstStyle>
          <a:p>
            <a:fld id="{48F63A3B-78C7-47BE-AE5E-E10140E04643}" type="slidenum">
              <a:rPr lang="en-US" smtClean="0"/>
              <a:pPr/>
              <a:t>‹#›</a:t>
            </a:fld>
            <a:endParaRPr lang="en-US" dirty="0"/>
          </a:p>
        </p:txBody>
      </p:sp>
      <p:pic>
        <p:nvPicPr>
          <p:cNvPr id="13" name="Picture 12">
            <a:extLst>
              <a:ext uri="{FF2B5EF4-FFF2-40B4-BE49-F238E27FC236}">
                <a16:creationId xmlns:a16="http://schemas.microsoft.com/office/drawing/2014/main" id="{E001B65B-A57B-4C52-ADE0-274B03CCC64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653810" y="6395131"/>
            <a:ext cx="1315357" cy="424087"/>
          </a:xfrm>
          <a:prstGeom prst="rect">
            <a:avLst/>
          </a:prstGeom>
        </p:spPr>
      </p:pic>
    </p:spTree>
    <p:extLst>
      <p:ext uri="{BB962C8B-B14F-4D97-AF65-F5344CB8AC3E}">
        <p14:creationId xmlns:p14="http://schemas.microsoft.com/office/powerpoint/2010/main" val="410625375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9" name="Rectangle 8"/>
          <p:cNvSpPr/>
          <p:nvPr userDrawn="1"/>
        </p:nvSpPr>
        <p:spPr>
          <a:xfrm>
            <a:off x="0" y="5507184"/>
            <a:ext cx="12192000" cy="1368425"/>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1" dirty="0"/>
          </a:p>
        </p:txBody>
      </p:sp>
      <p:sp>
        <p:nvSpPr>
          <p:cNvPr id="2" name="Title 1"/>
          <p:cNvSpPr>
            <a:spLocks noGrp="1"/>
          </p:cNvSpPr>
          <p:nvPr>
            <p:ph type="ctrTitle" hasCustomPrompt="1"/>
          </p:nvPr>
        </p:nvSpPr>
        <p:spPr>
          <a:xfrm>
            <a:off x="928255" y="441383"/>
            <a:ext cx="9877859" cy="745048"/>
          </a:xfrm>
        </p:spPr>
        <p:txBody>
          <a:bodyPr anchor="b"/>
          <a:lstStyle>
            <a:lvl1pPr algn="l">
              <a:defRPr sz="4632">
                <a:solidFill>
                  <a:srgbClr val="004986"/>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3D6ACE7E-5779-2749-A63F-69BA099D0957}"/>
              </a:ext>
            </a:extLst>
          </p:cNvPr>
          <p:cNvSpPr>
            <a:spLocks noGrp="1"/>
          </p:cNvSpPr>
          <p:nvPr>
            <p:ph type="pic" sz="quarter" idx="10"/>
          </p:nvPr>
        </p:nvSpPr>
        <p:spPr>
          <a:xfrm>
            <a:off x="929219" y="1309042"/>
            <a:ext cx="3369733" cy="4041897"/>
          </a:xfrm>
          <a:prstGeom prst="rect">
            <a:avLst/>
          </a:prstGeom>
        </p:spPr>
        <p:txBody>
          <a:bodyPr/>
          <a:lstStyle/>
          <a:p>
            <a:endParaRPr lang="en-US" dirty="0"/>
          </a:p>
        </p:txBody>
      </p:sp>
      <p:sp>
        <p:nvSpPr>
          <p:cNvPr id="8" name="Text Placeholder 7">
            <a:extLst>
              <a:ext uri="{FF2B5EF4-FFF2-40B4-BE49-F238E27FC236}">
                <a16:creationId xmlns:a16="http://schemas.microsoft.com/office/drawing/2014/main" id="{F2474F26-DC81-CE4A-9849-AD502DCD63CE}"/>
              </a:ext>
            </a:extLst>
          </p:cNvPr>
          <p:cNvSpPr>
            <a:spLocks noGrp="1"/>
          </p:cNvSpPr>
          <p:nvPr>
            <p:ph type="body" sz="quarter" idx="11"/>
          </p:nvPr>
        </p:nvSpPr>
        <p:spPr>
          <a:xfrm>
            <a:off x="4453467" y="1308102"/>
            <a:ext cx="6352119" cy="404283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10">
            <a:extLst>
              <a:ext uri="{FF2B5EF4-FFF2-40B4-BE49-F238E27FC236}">
                <a16:creationId xmlns:a16="http://schemas.microsoft.com/office/drawing/2014/main" id="{02DE0AC4-BCC0-7747-8E35-F754FCC287E2}"/>
              </a:ext>
            </a:extLst>
          </p:cNvPr>
          <p:cNvSpPr>
            <a:spLocks noGrp="1"/>
          </p:cNvSpPr>
          <p:nvPr userDrawn="1"/>
        </p:nvSpPr>
        <p:spPr>
          <a:xfrm>
            <a:off x="4777339" y="6025348"/>
            <a:ext cx="5486400" cy="486833"/>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sz="1191" dirty="0"/>
          </a:p>
        </p:txBody>
      </p:sp>
      <p:sp>
        <p:nvSpPr>
          <p:cNvPr id="12" name="Date Placeholder 3">
            <a:extLst>
              <a:ext uri="{FF2B5EF4-FFF2-40B4-BE49-F238E27FC236}">
                <a16:creationId xmlns:a16="http://schemas.microsoft.com/office/drawing/2014/main" id="{96209D1D-CF5F-FA43-BB59-F1E677BAD40D}"/>
              </a:ext>
            </a:extLst>
          </p:cNvPr>
          <p:cNvSpPr>
            <a:spLocks noGrp="1"/>
          </p:cNvSpPr>
          <p:nvPr>
            <p:ph type="dt" sz="half" idx="12"/>
          </p:nvPr>
        </p:nvSpPr>
        <p:spPr>
          <a:xfrm>
            <a:off x="838200" y="6356356"/>
            <a:ext cx="2743200" cy="365125"/>
          </a:xfrm>
          <a:prstGeom prst="rect">
            <a:avLst/>
          </a:prstGeom>
        </p:spPr>
        <p:txBody>
          <a:bodyPr/>
          <a:lstStyle/>
          <a:p>
            <a:endParaRPr lang="en-US" dirty="0"/>
          </a:p>
        </p:txBody>
      </p:sp>
      <p:sp>
        <p:nvSpPr>
          <p:cNvPr id="13" name="Footer Placeholder 4">
            <a:extLst>
              <a:ext uri="{FF2B5EF4-FFF2-40B4-BE49-F238E27FC236}">
                <a16:creationId xmlns:a16="http://schemas.microsoft.com/office/drawing/2014/main" id="{CBBCAD72-2B27-1E4B-B3DB-432D006729DE}"/>
              </a:ext>
            </a:extLst>
          </p:cNvPr>
          <p:cNvSpPr>
            <a:spLocks noGrp="1"/>
          </p:cNvSpPr>
          <p:nvPr>
            <p:ph type="ftr" sz="quarter" idx="13"/>
          </p:nvPr>
        </p:nvSpPr>
        <p:spPr>
          <a:xfrm>
            <a:off x="4038600" y="6356356"/>
            <a:ext cx="4114800" cy="365125"/>
          </a:xfrm>
          <a:prstGeom prst="rect">
            <a:avLst/>
          </a:prstGeom>
        </p:spPr>
        <p:txBody>
          <a:bodyPr/>
          <a:lstStyle/>
          <a:p>
            <a:endParaRPr lang="en-US" dirty="0"/>
          </a:p>
        </p:txBody>
      </p:sp>
      <p:sp>
        <p:nvSpPr>
          <p:cNvPr id="11" name="Slide Number Placeholder 5">
            <a:extLst>
              <a:ext uri="{FF2B5EF4-FFF2-40B4-BE49-F238E27FC236}">
                <a16:creationId xmlns:a16="http://schemas.microsoft.com/office/drawing/2014/main" id="{9FCF8D2C-F720-E04C-8BAA-8E3D608222C5}"/>
              </a:ext>
            </a:extLst>
          </p:cNvPr>
          <p:cNvSpPr>
            <a:spLocks noGrp="1"/>
          </p:cNvSpPr>
          <p:nvPr>
            <p:ph type="sldNum" sz="quarter" idx="4"/>
          </p:nvPr>
        </p:nvSpPr>
        <p:spPr>
          <a:xfrm>
            <a:off x="9637489" y="6356356"/>
            <a:ext cx="459015" cy="365125"/>
          </a:xfrm>
          <a:prstGeom prst="rect">
            <a:avLst/>
          </a:prstGeom>
        </p:spPr>
        <p:txBody>
          <a:bodyPr vert="horz" lIns="91440" tIns="45720" rIns="91440" bIns="45720" rtlCol="0" anchor="ctr"/>
          <a:lstStyle>
            <a:lvl1pPr algn="l">
              <a:defRPr sz="1112">
                <a:solidFill>
                  <a:schemeClr val="bg1"/>
                </a:solidFill>
              </a:defRPr>
            </a:lvl1pPr>
          </a:lstStyle>
          <a:p>
            <a:fld id="{48F63A3B-78C7-47BE-AE5E-E10140E04643}" type="slidenum">
              <a:rPr lang="en-US" smtClean="0"/>
              <a:pPr/>
              <a:t>‹#›</a:t>
            </a:fld>
            <a:endParaRPr lang="en-US" dirty="0"/>
          </a:p>
        </p:txBody>
      </p:sp>
      <p:pic>
        <p:nvPicPr>
          <p:cNvPr id="14" name="Picture 13">
            <a:extLst>
              <a:ext uri="{FF2B5EF4-FFF2-40B4-BE49-F238E27FC236}">
                <a16:creationId xmlns:a16="http://schemas.microsoft.com/office/drawing/2014/main" id="{DB557A7D-0B28-4D71-88C1-CC287C7EC25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86574" y="6015522"/>
            <a:ext cx="1315357" cy="424087"/>
          </a:xfrm>
          <a:prstGeom prst="rect">
            <a:avLst/>
          </a:prstGeom>
        </p:spPr>
      </p:pic>
    </p:spTree>
    <p:extLst>
      <p:ext uri="{BB962C8B-B14F-4D97-AF65-F5344CB8AC3E}">
        <p14:creationId xmlns:p14="http://schemas.microsoft.com/office/powerpoint/2010/main" val="400779278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Title and Content Slide">
    <p:spTree>
      <p:nvGrpSpPr>
        <p:cNvPr id="1" name=""/>
        <p:cNvGrpSpPr/>
        <p:nvPr/>
      </p:nvGrpSpPr>
      <p:grpSpPr>
        <a:xfrm>
          <a:off x="0" y="0"/>
          <a:ext cx="0" cy="0"/>
          <a:chOff x="0" y="0"/>
          <a:chExt cx="0" cy="0"/>
        </a:xfrm>
      </p:grpSpPr>
      <p:sp>
        <p:nvSpPr>
          <p:cNvPr id="8" name="Text Placeholder 10"/>
          <p:cNvSpPr>
            <a:spLocks noGrp="1"/>
          </p:cNvSpPr>
          <p:nvPr>
            <p:ph type="body" sz="quarter" idx="10"/>
          </p:nvPr>
        </p:nvSpPr>
        <p:spPr>
          <a:xfrm>
            <a:off x="915924" y="1371601"/>
            <a:ext cx="10357104" cy="3468321"/>
          </a:xfrm>
          <a:prstGeom prst="rect">
            <a:avLst/>
          </a:prstGeom>
        </p:spPr>
        <p:txBody>
          <a:bodyPr/>
          <a:lstStyle>
            <a:lvl1pPr>
              <a:spcBef>
                <a:spcPts val="2039"/>
              </a:spcBef>
              <a:defRPr sz="1853" b="0" i="0">
                <a:solidFill>
                  <a:schemeClr val="tx1"/>
                </a:solidFill>
                <a:latin typeface="+mn-lt"/>
                <a:ea typeface="Calibri" panose="020F0502020204030204" pitchFamily="34" charset="0"/>
                <a:cs typeface="Calibri" panose="020F0502020204030204" pitchFamily="34" charset="0"/>
              </a:defRPr>
            </a:lvl1pPr>
            <a:lvl2pPr marL="532435" indent="-211797">
              <a:buFont typeface="System Font Regular"/>
              <a:buChar char="-"/>
              <a:tabLst/>
              <a:defRPr sz="1668"/>
            </a:lvl2pPr>
          </a:lstStyle>
          <a:p>
            <a:pPr lvl="0"/>
            <a:r>
              <a:rPr lang="en-US"/>
              <a:t>Click to edit Master text styles</a:t>
            </a:r>
          </a:p>
          <a:p>
            <a:pPr lvl="1"/>
            <a:r>
              <a:rPr lang="en-US"/>
              <a:t>Click to edit</a:t>
            </a:r>
          </a:p>
        </p:txBody>
      </p:sp>
      <p:sp>
        <p:nvSpPr>
          <p:cNvPr id="3" name="Title 2">
            <a:extLst>
              <a:ext uri="{FF2B5EF4-FFF2-40B4-BE49-F238E27FC236}">
                <a16:creationId xmlns:a16="http://schemas.microsoft.com/office/drawing/2014/main" id="{635AF3C7-F89E-9B4D-B8B8-15B5FD5A8CE0}"/>
              </a:ext>
            </a:extLst>
          </p:cNvPr>
          <p:cNvSpPr>
            <a:spLocks noGrp="1"/>
          </p:cNvSpPr>
          <p:nvPr>
            <p:ph type="title"/>
          </p:nvPr>
        </p:nvSpPr>
        <p:spPr>
          <a:xfrm>
            <a:off x="915924" y="274320"/>
            <a:ext cx="10360152" cy="731520"/>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71693980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Chapter: navy">
    <p:bg>
      <p:bgPr>
        <a:solidFill>
          <a:srgbClr val="112E51"/>
        </a:solidFill>
        <a:effectLst/>
      </p:bgPr>
    </p:bg>
    <p:spTree>
      <p:nvGrpSpPr>
        <p:cNvPr id="1" name=""/>
        <p:cNvGrpSpPr/>
        <p:nvPr/>
      </p:nvGrpSpPr>
      <p:grpSpPr>
        <a:xfrm>
          <a:off x="0" y="0"/>
          <a:ext cx="0" cy="0"/>
          <a:chOff x="0" y="0"/>
          <a:chExt cx="0" cy="0"/>
        </a:xfrm>
      </p:grpSpPr>
      <p:cxnSp>
        <p:nvCxnSpPr>
          <p:cNvPr id="7" name="Title border line"/>
          <p:cNvCxnSpPr/>
          <p:nvPr userDrawn="1"/>
        </p:nvCxnSpPr>
        <p:spPr>
          <a:xfrm>
            <a:off x="0" y="2514600"/>
            <a:ext cx="7010400" cy="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 name="Title of chapter"/>
          <p:cNvSpPr>
            <a:spLocks noGrp="1"/>
          </p:cNvSpPr>
          <p:nvPr>
            <p:ph type="title"/>
          </p:nvPr>
        </p:nvSpPr>
        <p:spPr bwMode="black">
          <a:xfrm>
            <a:off x="603957" y="2057402"/>
            <a:ext cx="6383867" cy="380999"/>
          </a:xfrm>
        </p:spPr>
        <p:txBody>
          <a:bodyPr>
            <a:noAutofit/>
          </a:bodyPr>
          <a:lstStyle>
            <a:lvl1pPr algn="l">
              <a:defRPr sz="3200" b="1">
                <a:solidFill>
                  <a:schemeClr val="bg1"/>
                </a:solidFill>
                <a:latin typeface="+mn-lt"/>
                <a:ea typeface="Segoe UI Light" panose="020B0502040204020203" pitchFamily="34" charset="0"/>
                <a:cs typeface="Segoe UI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74991774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11" name="Title 4"/>
          <p:cNvSpPr>
            <a:spLocks noGrp="1"/>
          </p:cNvSpPr>
          <p:nvPr>
            <p:ph type="title" hasCustomPrompt="1"/>
          </p:nvPr>
        </p:nvSpPr>
        <p:spPr>
          <a:xfrm>
            <a:off x="630002" y="2681104"/>
            <a:ext cx="3127881" cy="1495795"/>
          </a:xfrm>
          <a:prstGeom prst="rect">
            <a:avLst/>
          </a:prstGeom>
        </p:spPr>
        <p:txBody>
          <a:bodyPr anchor="ctr">
            <a:noAutofit/>
          </a:bodyPr>
          <a:lstStyle>
            <a:lvl1pPr>
              <a:defRPr sz="3200">
                <a:solidFill>
                  <a:schemeClr val="bg1"/>
                </a:solidFill>
                <a:latin typeface="+mj-lt"/>
                <a:sym typeface="+mj-lt"/>
              </a:defRPr>
            </a:lvl1pPr>
          </a:lstStyle>
          <a:p>
            <a:r>
              <a:rPr lang="en-US" dirty="0"/>
              <a:t>Click to add title</a:t>
            </a:r>
          </a:p>
        </p:txBody>
      </p:sp>
      <p:sp>
        <p:nvSpPr>
          <p:cNvPr id="13" name="Rectangle 12"/>
          <p:cNvSpPr/>
          <p:nvPr userDrawn="1"/>
        </p:nvSpPr>
        <p:spPr bwMode="white">
          <a:xfrm>
            <a:off x="4080764"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2" name="Date Placeholder 1"/>
          <p:cNvSpPr>
            <a:spLocks noGrp="1"/>
          </p:cNvSpPr>
          <p:nvPr>
            <p:ph type="dt" sz="half" idx="29"/>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sp>
        <p:nvSpPr>
          <p:cNvPr id="19" name="TextBox 18"/>
          <p:cNvSpPr txBox="1"/>
          <p:nvPr userDrawn="1"/>
        </p:nvSpPr>
        <p:spPr>
          <a:xfrm>
            <a:off x="5303245" y="6329699"/>
            <a:ext cx="5650507"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613689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5" y="0"/>
            <a:ext cx="416951" cy="6858000"/>
          </a:xfrm>
          <a:prstGeom prst="rect">
            <a:avLst/>
          </a:prstGeom>
        </p:spPr>
      </p:pic>
      <p:sp>
        <p:nvSpPr>
          <p:cNvPr id="12" name="Rectangle 11"/>
          <p:cNvSpPr/>
          <p:nvPr userDrawn="1"/>
        </p:nvSpPr>
        <p:spPr>
          <a:xfrm>
            <a:off x="6096000" y="0"/>
            <a:ext cx="6096000"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4"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mj-lt"/>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7"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sp>
        <p:nvSpPr>
          <p:cNvPr id="18" name="TextBox 17"/>
          <p:cNvSpPr txBox="1"/>
          <p:nvPr userDrawn="1"/>
        </p:nvSpPr>
        <p:spPr>
          <a:xfrm>
            <a:off x="628245" y="6206585"/>
            <a:ext cx="5128187"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404545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51" y="0"/>
            <a:ext cx="416951" cy="6858000"/>
          </a:xfrm>
          <a:prstGeom prst="rect">
            <a:avLst/>
          </a:prstGeom>
        </p:spPr>
      </p:pic>
      <p:sp>
        <p:nvSpPr>
          <p:cNvPr id="10" name="Rectangle 9"/>
          <p:cNvSpPr/>
          <p:nvPr userDrawn="1"/>
        </p:nvSpPr>
        <p:spPr bwMode="gray">
          <a:xfrm>
            <a:off x="7819546" y="0"/>
            <a:ext cx="4372457"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7"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Copyright" hidden="1"/>
          <p:cNvSpPr txBox="1"/>
          <p:nvPr userDrawn="1"/>
        </p:nvSpPr>
        <p:spPr>
          <a:xfrm rot="16200000">
            <a:off x="9486903" y="3917291"/>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4" name="Title 1"/>
          <p:cNvSpPr>
            <a:spLocks noGrp="1"/>
          </p:cNvSpPr>
          <p:nvPr>
            <p:ph type="title" hasCustomPrompt="1"/>
          </p:nvPr>
        </p:nvSpPr>
        <p:spPr bwMode="blackWhite">
          <a:xfrm>
            <a:off x="630000" y="1804651"/>
            <a:ext cx="6247552" cy="3286800"/>
          </a:xfrm>
          <a:prstGeom prst="rect">
            <a:avLst/>
          </a:prstGeom>
        </p:spPr>
        <p:txBody>
          <a:bodyPr anchor="ctr">
            <a:noAutofit/>
          </a:bodyPr>
          <a:lstStyle>
            <a:lvl1pPr>
              <a:defRPr sz="4400">
                <a:solidFill>
                  <a:schemeClr val="bg1"/>
                </a:solidFill>
                <a:latin typeface="+mj-lt"/>
                <a:sym typeface="+mj-lt"/>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sp>
        <p:nvSpPr>
          <p:cNvPr id="17" name="TextBox 16"/>
          <p:cNvSpPr txBox="1"/>
          <p:nvPr userDrawn="1"/>
        </p:nvSpPr>
        <p:spPr>
          <a:xfrm>
            <a:off x="630000" y="6329701"/>
            <a:ext cx="6247552"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866509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6"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2" y="2764206"/>
            <a:ext cx="2478639" cy="1314311"/>
          </a:xfrm>
          <a:prstGeom prst="rect">
            <a:avLst/>
          </a:prstGeom>
        </p:spPr>
        <p:txBody>
          <a:bodyPr anchor="ctr">
            <a:noAutofit/>
          </a:bodyPr>
          <a:lstStyle>
            <a:lvl1pPr>
              <a:defRPr sz="3200" baseline="0">
                <a:solidFill>
                  <a:srgbClr val="00529B"/>
                </a:solidFill>
                <a:latin typeface="+mj-lt"/>
                <a:sym typeface="+mj-lt"/>
              </a:defRPr>
            </a:lvl1pPr>
          </a:lstStyle>
          <a:p>
            <a:r>
              <a:rPr lang="en-US" dirty="0">
                <a:solidFill>
                  <a:schemeClr val="tx2"/>
                </a:solidFill>
              </a:rPr>
              <a:t>Click to add title</a:t>
            </a:r>
          </a:p>
        </p:txBody>
      </p:sp>
      <p:sp>
        <p:nvSpPr>
          <p:cNvPr id="10"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1 Strategy Planning Toolkit_vUpdated Nov 2019.pptx</a:t>
            </a:r>
            <a:endParaRPr lang="en-US" sz="700" dirty="0">
              <a:solidFill>
                <a:schemeClr val="bg1"/>
              </a:solidFill>
              <a:latin typeface="+mn-lt"/>
              <a:sym typeface="Trebuchet MS" panose="020B0603020202020204" pitchFamily="34"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1" y="3590400"/>
            <a:ext cx="1365251"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4756559" y="6329701"/>
            <a:ext cx="6273392"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778733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529B"/>
              </a:gs>
              <a:gs pos="100000">
                <a:srgbClr val="00488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2" y="2764206"/>
            <a:ext cx="2478639" cy="1314311"/>
          </a:xfrm>
        </p:spPr>
        <p:txBody>
          <a:bodyPr anchor="ctr" anchorCtr="0">
            <a:noAutofit/>
          </a:bodyPr>
          <a:lstStyle>
            <a:lvl1pPr>
              <a:defRPr sz="3200" baseline="0">
                <a:solidFill>
                  <a:srgbClr val="FFFFFF"/>
                </a:solidFill>
                <a:latin typeface="+mj-lt"/>
                <a:sym typeface="+mj-lt"/>
              </a:defRPr>
            </a:lvl1pPr>
          </a:lstStyle>
          <a:p>
            <a:r>
              <a:rPr lang="en-US" dirty="0"/>
              <a:t>Click to add title</a:t>
            </a:r>
          </a:p>
        </p:txBody>
      </p:sp>
      <p:sp>
        <p:nvSpPr>
          <p:cNvPr id="13"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7"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1" y="3402830"/>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TextBox 10"/>
          <p:cNvSpPr txBox="1"/>
          <p:nvPr userDrawn="1"/>
        </p:nvSpPr>
        <p:spPr>
          <a:xfrm>
            <a:off x="4756559" y="6329701"/>
            <a:ext cx="6273392"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0267565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1" y="1785600"/>
            <a:ext cx="4062235" cy="3286800"/>
          </a:xfrm>
          <a:prstGeom prst="rect">
            <a:avLst/>
          </a:prstGeom>
        </p:spPr>
        <p:txBody>
          <a:bodyPr anchor="ctr">
            <a:noAutofit/>
          </a:bodyPr>
          <a:lstStyle>
            <a:lvl1pPr>
              <a:defRPr sz="4400" b="0">
                <a:solidFill>
                  <a:srgbClr val="00529B"/>
                </a:solidFill>
                <a:latin typeface="+mj-lt"/>
                <a:sym typeface="+mj-lt"/>
              </a:defRPr>
            </a:lvl1pPr>
          </a:lstStyle>
          <a:p>
            <a:r>
              <a:rPr lang="en-US" dirty="0"/>
              <a:t>Click to add title</a:t>
            </a:r>
          </a:p>
        </p:txBody>
      </p:sp>
      <p:sp>
        <p:nvSpPr>
          <p:cNvPr id="10"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1 Strategy Planning Toolkit_vUpdated Nov 2019.pptx</a:t>
            </a:r>
            <a:endParaRPr lang="en-US" sz="700" dirty="0">
              <a:solidFill>
                <a:schemeClr val="bg1"/>
              </a:solidFill>
              <a:latin typeface="+mn-lt"/>
              <a:sym typeface="Trebuchet MS" panose="020B0603020202020204" pitchFamily="34" charset="0"/>
            </a:endParaRP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7" y="3394393"/>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5360245" y="6329701"/>
            <a:ext cx="5931451"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8860743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00529B"/>
              </a:gs>
              <a:gs pos="100000">
                <a:srgbClr val="00488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1" y="1785600"/>
            <a:ext cx="4062235" cy="3286800"/>
          </a:xfrm>
          <a:prstGeom prst="rect">
            <a:avLst/>
          </a:prstGeom>
        </p:spPr>
        <p:txBody>
          <a:bodyPr anchor="ctr">
            <a:noAutofit/>
          </a:bodyPr>
          <a:lstStyle>
            <a:lvl1pPr>
              <a:defRPr sz="4400" b="0">
                <a:solidFill>
                  <a:srgbClr val="FFFFFF"/>
                </a:solidFill>
                <a:latin typeface="+mj-lt"/>
                <a:sym typeface="+mj-lt"/>
              </a:defRPr>
            </a:lvl1pPr>
          </a:lstStyle>
          <a:p>
            <a:r>
              <a:rPr lang="en-US" dirty="0"/>
              <a:t>Click to add title</a:t>
            </a:r>
          </a:p>
        </p:txBody>
      </p:sp>
      <p:sp>
        <p:nvSpPr>
          <p:cNvPr id="11"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8"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60" y="3416302"/>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2" name="TextBox 11"/>
          <p:cNvSpPr txBox="1"/>
          <p:nvPr userDrawn="1"/>
        </p:nvSpPr>
        <p:spPr>
          <a:xfrm>
            <a:off x="5360245" y="6329701"/>
            <a:ext cx="5931451"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727195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8"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1" y="0"/>
            <a:ext cx="6363547"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2" y="622801"/>
            <a:ext cx="4673647"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29B"/>
                </a:solidFill>
                <a:latin typeface="+mj-lt"/>
                <a:sym typeface="+mj-lt"/>
              </a:defRPr>
            </a:lvl1pPr>
          </a:lstStyle>
          <a:p>
            <a:pPr lvl="0"/>
            <a:r>
              <a:rPr lang="en-US" dirty="0"/>
              <a:t>Click to add title</a:t>
            </a:r>
          </a:p>
        </p:txBody>
      </p:sp>
      <p:sp>
        <p:nvSpPr>
          <p:cNvPr id="10"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1 Strategy Planning Toolkit_vUpdated Nov 2019.pptx</a:t>
            </a:r>
            <a:endParaRPr lang="en-US" sz="700" dirty="0">
              <a:solidFill>
                <a:schemeClr val="bg1"/>
              </a:solidFill>
              <a:latin typeface="+mn-lt"/>
              <a:sym typeface="Trebuchet MS" panose="020B0603020202020204" pitchFamily="34"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5" y="3589605"/>
            <a:ext cx="1365251"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630003" y="6206584"/>
            <a:ext cx="4767807"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74790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8" name="Text Placeholder 10"/>
          <p:cNvSpPr>
            <a:spLocks noGrp="1"/>
          </p:cNvSpPr>
          <p:nvPr>
            <p:ph type="body" sz="quarter" idx="10"/>
          </p:nvPr>
        </p:nvSpPr>
        <p:spPr>
          <a:xfrm>
            <a:off x="915924" y="1371600"/>
            <a:ext cx="10357104" cy="3468321"/>
          </a:xfrm>
          <a:prstGeom prst="rect">
            <a:avLst/>
          </a:prstGeom>
        </p:spPr>
        <p:txBody>
          <a:bodyPr/>
          <a:lstStyle>
            <a:lvl1pPr>
              <a:spcBef>
                <a:spcPts val="2200"/>
              </a:spcBef>
              <a:defRPr sz="2000" b="0" i="0">
                <a:solidFill>
                  <a:schemeClr val="tx1"/>
                </a:solidFill>
                <a:latin typeface="+mn-lt"/>
                <a:ea typeface="Calibri" panose="020F0502020204030204" pitchFamily="34" charset="0"/>
                <a:cs typeface="Calibri" panose="020F0502020204030204" pitchFamily="34" charset="0"/>
              </a:defRPr>
            </a:lvl1pPr>
            <a:lvl2pPr marL="574675" indent="-228600">
              <a:buFont typeface="System Font Regular"/>
              <a:buChar char="-"/>
              <a:tabLst/>
              <a:defRPr sz="1800"/>
            </a:lvl2pPr>
          </a:lstStyle>
          <a:p>
            <a:pPr lvl="0"/>
            <a:r>
              <a:rPr lang="en-US" dirty="0"/>
              <a:t>Click to edit Master text styles</a:t>
            </a:r>
          </a:p>
          <a:p>
            <a:pPr lvl="1"/>
            <a:r>
              <a:rPr lang="en-US" dirty="0"/>
              <a:t>Click to edit</a:t>
            </a:r>
          </a:p>
        </p:txBody>
      </p:sp>
      <p:sp>
        <p:nvSpPr>
          <p:cNvPr id="3" name="Title 2">
            <a:extLst>
              <a:ext uri="{FF2B5EF4-FFF2-40B4-BE49-F238E27FC236}">
                <a16:creationId xmlns:a16="http://schemas.microsoft.com/office/drawing/2014/main" id="{635AF3C7-F89E-9B4D-B8B8-15B5FD5A8CE0}"/>
              </a:ext>
            </a:extLst>
          </p:cNvPr>
          <p:cNvSpPr>
            <a:spLocks noGrp="1"/>
          </p:cNvSpPr>
          <p:nvPr>
            <p:ph type="title"/>
          </p:nvPr>
        </p:nvSpPr>
        <p:spPr>
          <a:xfrm>
            <a:off x="915924" y="274320"/>
            <a:ext cx="10360152" cy="731520"/>
          </a:xfrm>
        </p:spPr>
        <p:txBody>
          <a:bodyPr/>
          <a:lstStyle/>
          <a:p>
            <a:r>
              <a:rPr lang="en-US" dirty="0"/>
              <a:t>Click to edit Master title style</a:t>
            </a:r>
          </a:p>
        </p:txBody>
      </p:sp>
      <p:sp>
        <p:nvSpPr>
          <p:cNvPr id="10" name="Content Placeholder 9">
            <a:extLst>
              <a:ext uri="{FF2B5EF4-FFF2-40B4-BE49-F238E27FC236}">
                <a16:creationId xmlns:a16="http://schemas.microsoft.com/office/drawing/2014/main" id="{54B890C1-0660-3E4E-9F66-73C257A41F11}"/>
              </a:ext>
            </a:extLst>
          </p:cNvPr>
          <p:cNvSpPr>
            <a:spLocks noGrp="1"/>
          </p:cNvSpPr>
          <p:nvPr>
            <p:ph sz="quarter" idx="11" hasCustomPrompt="1"/>
          </p:nvPr>
        </p:nvSpPr>
        <p:spPr>
          <a:xfrm>
            <a:off x="915923" y="6273801"/>
            <a:ext cx="4934543" cy="515938"/>
          </a:xfrm>
          <a:prstGeom prst="rect">
            <a:avLst/>
          </a:prstGeom>
        </p:spPr>
        <p:txBody>
          <a:bodyPr anchor="ctr"/>
          <a:lstStyle>
            <a:lvl1pPr marL="0" indent="0">
              <a:buFontTx/>
              <a:buNone/>
              <a:defRPr sz="10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Notes, if needed</a:t>
            </a:r>
          </a:p>
        </p:txBody>
      </p:sp>
    </p:spTree>
    <p:extLst>
      <p:ext uri="{BB962C8B-B14F-4D97-AF65-F5344CB8AC3E}">
        <p14:creationId xmlns:p14="http://schemas.microsoft.com/office/powerpoint/2010/main" val="316634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4" name="Pentagon 8"/>
          <p:cNvSpPr/>
          <p:nvPr userDrawn="1"/>
        </p:nvSpPr>
        <p:spPr bwMode="white">
          <a:xfrm>
            <a:off x="1" y="0"/>
            <a:ext cx="6363547" cy="6858000"/>
          </a:xfrm>
          <a:prstGeom prst="homePlate">
            <a:avLst>
              <a:gd name="adj" fmla="val 12939"/>
            </a:avLst>
          </a:prstGeom>
          <a:gradFill flip="none" rotWithShape="1">
            <a:gsLst>
              <a:gs pos="0">
                <a:srgbClr val="00529B"/>
              </a:gs>
              <a:gs pos="100000">
                <a:srgbClr val="00488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2" y="622801"/>
            <a:ext cx="4673647"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mj-lt"/>
              </a:defRPr>
            </a:lvl1pPr>
          </a:lstStyle>
          <a:p>
            <a:pPr lvl="0"/>
            <a:r>
              <a:rPr lang="en-US" dirty="0"/>
              <a:t>Click to add title</a:t>
            </a:r>
          </a:p>
        </p:txBody>
      </p:sp>
      <p:sp>
        <p:nvSpPr>
          <p:cNvPr id="12"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20"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3" y="3407806"/>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5" name="TextBox 14"/>
          <p:cNvSpPr txBox="1"/>
          <p:nvPr userDrawn="1"/>
        </p:nvSpPr>
        <p:spPr>
          <a:xfrm>
            <a:off x="630003" y="6206584"/>
            <a:ext cx="4767807"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4194508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1"/>
            <a:ext cx="6256800"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29B"/>
                </a:solidFill>
                <a:latin typeface="+mj-lt"/>
                <a:sym typeface="+mj-lt"/>
              </a:defRPr>
            </a:lvl1pPr>
          </a:lstStyle>
          <a:p>
            <a:pPr lvl="0"/>
            <a:r>
              <a:rPr lang="en-US" dirty="0"/>
              <a:t>Click to add title</a:t>
            </a:r>
          </a:p>
        </p:txBody>
      </p:sp>
      <p:sp>
        <p:nvSpPr>
          <p:cNvPr id="14"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1 Strategy Planning Toolkit_vUpdated Nov 2019.pptx</a:t>
            </a:r>
            <a:endParaRPr lang="en-US" sz="700" dirty="0">
              <a:solidFill>
                <a:schemeClr val="bg1"/>
              </a:solidFill>
              <a:latin typeface="+mn-lt"/>
              <a:sym typeface="Trebuchet MS" panose="020B0603020202020204" pitchFamily="34" charset="0"/>
            </a:endParaRP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40"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630000" y="6329701"/>
            <a:ext cx="625680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445588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529B"/>
              </a:gs>
              <a:gs pos="100000">
                <a:srgbClr val="00488A"/>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1"/>
            <a:ext cx="6256800"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mj-lt"/>
              </a:defRPr>
            </a:lvl1pPr>
          </a:lstStyle>
          <a:p>
            <a:pPr lvl="0"/>
            <a:r>
              <a:rPr lang="en-US" dirty="0"/>
              <a:t>Click to add title</a:t>
            </a:r>
          </a:p>
        </p:txBody>
      </p:sp>
      <p:sp>
        <p:nvSpPr>
          <p:cNvPr id="17"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20"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9" y="3407806"/>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3" name="TextBox 12"/>
          <p:cNvSpPr txBox="1"/>
          <p:nvPr userDrawn="1"/>
        </p:nvSpPr>
        <p:spPr>
          <a:xfrm>
            <a:off x="630000" y="6329701"/>
            <a:ext cx="625680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7323634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8" name="Title 1"/>
          <p:cNvSpPr>
            <a:spLocks noGrp="1"/>
          </p:cNvSpPr>
          <p:nvPr>
            <p:ph type="title" hasCustomPrompt="1"/>
          </p:nvPr>
        </p:nvSpPr>
        <p:spPr>
          <a:xfrm>
            <a:off x="630000" y="3826335"/>
            <a:ext cx="10933200" cy="1606551"/>
          </a:xfrm>
        </p:spPr>
        <p:txBody>
          <a:bodyPr anchor="b">
            <a:noAutofit/>
          </a:bodyPr>
          <a:lstStyle>
            <a:lvl1pPr marL="0" algn="l" defTabSz="914354"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10"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1 Strategy Planning Toolkit_vUpdated Nov 2019.pptx</a:t>
            </a:r>
            <a:endParaRPr lang="en-US" sz="700" dirty="0">
              <a:solidFill>
                <a:schemeClr val="bg1"/>
              </a:solidFill>
              <a:latin typeface="+mn-lt"/>
              <a:sym typeface="Trebuchet MS" panose="020B0603020202020204" pitchFamily="34" charset="0"/>
            </a:endParaRPr>
          </a:p>
        </p:txBody>
      </p:sp>
      <p:sp>
        <p:nvSpPr>
          <p:cNvPr id="11" name="TextBox 10"/>
          <p:cNvSpPr txBox="1"/>
          <p:nvPr userDrawn="1"/>
        </p:nvSpPr>
        <p:spPr>
          <a:xfrm>
            <a:off x="58945" y="6575920"/>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855593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3" name="Date Placeholder 2"/>
          <p:cNvSpPr>
            <a:spLocks noGrp="1"/>
          </p:cNvSpPr>
          <p:nvPr>
            <p:ph type="dt" sz="half" idx="10"/>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rgbClr val="0074D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5"/>
            <a:ext cx="10933200" cy="1606551"/>
          </a:xfrm>
          <a:prstGeom prst="rect">
            <a:avLst/>
          </a:prstGeom>
        </p:spPr>
        <p:txBody>
          <a:bodyPr anchor="b">
            <a:noAutofit/>
          </a:bodyPr>
          <a:lstStyle>
            <a:lvl1pPr marL="0" algn="l" defTabSz="914354" rtl="0" eaLnBrk="1" fontAlgn="auto" latinLnBrk="0" hangingPunct="1">
              <a:lnSpc>
                <a:spcPts val="6000"/>
              </a:lnSpc>
              <a:spcBef>
                <a:spcPts val="0"/>
              </a:spcBef>
              <a:spcAft>
                <a:spcPts val="0"/>
              </a:spcAft>
              <a:defRPr lang="en-US" sz="5400" kern="1200" baseline="0" dirty="0">
                <a:solidFill>
                  <a:srgbClr val="0074DE"/>
                </a:solidFill>
                <a:latin typeface="+mj-lt"/>
                <a:ea typeface="+mj-ea"/>
                <a:cs typeface="+mj-cs"/>
                <a:sym typeface="+mj-lt"/>
              </a:defRPr>
            </a:lvl1pPr>
          </a:lstStyle>
          <a:p>
            <a:r>
              <a:rPr lang="en-US" dirty="0"/>
              <a:t>Click to add big statement text</a:t>
            </a:r>
          </a:p>
        </p:txBody>
      </p:sp>
      <p:sp>
        <p:nvSpPr>
          <p:cNvPr id="10"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sp>
        <p:nvSpPr>
          <p:cNvPr id="12" name="TextBox 11"/>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206849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White one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7" y="0"/>
            <a:ext cx="416951" cy="6858000"/>
          </a:xfrm>
          <a:prstGeom prst="rect">
            <a:avLst/>
          </a:prstGeom>
        </p:spPr>
      </p:pic>
      <p:sp>
        <p:nvSpPr>
          <p:cNvPr id="17" name="Date Placeholder 1"/>
          <p:cNvSpPr>
            <a:spLocks noGrp="1"/>
          </p:cNvSpPr>
          <p:nvPr>
            <p:ph type="dt" sz="half" idx="31"/>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2" y="0"/>
            <a:ext cx="4079508"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2" y="2681104"/>
            <a:ext cx="3127881" cy="1495795"/>
          </a:xfrm>
          <a:prstGeom prst="rect">
            <a:avLst/>
          </a:prstGeom>
        </p:spPr>
        <p:txBody>
          <a:bodyPr anchor="ctr">
            <a:noAutofit/>
          </a:bodyPr>
          <a:lstStyle>
            <a:lvl1pPr>
              <a:defRPr sz="3200">
                <a:solidFill>
                  <a:srgbClr val="00529B"/>
                </a:solidFill>
                <a:latin typeface="+mj-lt"/>
                <a:sym typeface="+mj-lt"/>
              </a:defRPr>
            </a:lvl1pPr>
          </a:lstStyle>
          <a:p>
            <a:r>
              <a:rPr lang="en-US" dirty="0"/>
              <a:t>Click to add title</a:t>
            </a:r>
          </a:p>
        </p:txBody>
      </p:sp>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20190904 Modernizing CMS 2020 Pre-work_v7.pptx</a:t>
            </a:r>
          </a:p>
        </p:txBody>
      </p:sp>
      <p:sp>
        <p:nvSpPr>
          <p:cNvPr id="12" name="TextBox 11"/>
          <p:cNvSpPr txBox="1"/>
          <p:nvPr userDrawn="1"/>
        </p:nvSpPr>
        <p:spPr>
          <a:xfrm>
            <a:off x="5310321" y="6329699"/>
            <a:ext cx="5636355"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294700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Green highlight">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9" y="0"/>
            <a:ext cx="416951" cy="6858000"/>
          </a:xfrm>
          <a:prstGeom prst="rect">
            <a:avLst/>
          </a:prstGeom>
        </p:spPr>
      </p:pic>
      <p:sp>
        <p:nvSpPr>
          <p:cNvPr id="13" name="Rectangle 12"/>
          <p:cNvSpPr/>
          <p:nvPr userDrawn="1"/>
        </p:nvSpPr>
        <p:spPr bwMode="white">
          <a:xfrm>
            <a:off x="2" y="0"/>
            <a:ext cx="717195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1"/>
            <a:ext cx="6256800"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29B"/>
                </a:solidFill>
                <a:latin typeface="+mj-lt"/>
                <a:sym typeface="+mj-lt"/>
              </a:defRPr>
            </a:lvl1pPr>
          </a:lstStyle>
          <a:p>
            <a:pPr lvl="0"/>
            <a:r>
              <a:rPr lang="en-US" dirty="0"/>
              <a:t>Click to add title</a:t>
            </a:r>
          </a:p>
        </p:txBody>
      </p:sp>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20190904 Modernizing CMS 2020 Pre-work_v7.pptx</a:t>
            </a:r>
          </a:p>
        </p:txBody>
      </p:sp>
      <p:sp>
        <p:nvSpPr>
          <p:cNvPr id="15" name="TextBox 14"/>
          <p:cNvSpPr txBox="1"/>
          <p:nvPr userDrawn="1"/>
        </p:nvSpPr>
        <p:spPr>
          <a:xfrm>
            <a:off x="630000" y="6329701"/>
            <a:ext cx="625680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532378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Green one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11" name="Title 4"/>
          <p:cNvSpPr>
            <a:spLocks noGrp="1"/>
          </p:cNvSpPr>
          <p:nvPr>
            <p:ph type="title" hasCustomPrompt="1"/>
          </p:nvPr>
        </p:nvSpPr>
        <p:spPr>
          <a:xfrm>
            <a:off x="630002" y="2681104"/>
            <a:ext cx="3127881" cy="1495795"/>
          </a:xfrm>
          <a:prstGeom prst="rect">
            <a:avLst/>
          </a:prstGeom>
        </p:spPr>
        <p:txBody>
          <a:bodyPr anchor="ctr">
            <a:noAutofit/>
          </a:bodyPr>
          <a:lstStyle>
            <a:lvl1pPr>
              <a:defRPr sz="3200">
                <a:solidFill>
                  <a:schemeClr val="bg1"/>
                </a:solidFill>
                <a:latin typeface="+mj-lt"/>
                <a:sym typeface="+mj-lt"/>
              </a:defRPr>
            </a:lvl1pPr>
          </a:lstStyle>
          <a:p>
            <a:r>
              <a:rPr lang="en-US" dirty="0"/>
              <a:t>Click to add title</a:t>
            </a:r>
          </a:p>
        </p:txBody>
      </p:sp>
      <p:sp>
        <p:nvSpPr>
          <p:cNvPr id="13" name="Rectangle 12"/>
          <p:cNvSpPr/>
          <p:nvPr userDrawn="1"/>
        </p:nvSpPr>
        <p:spPr bwMode="white">
          <a:xfrm>
            <a:off x="4080764"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2" name="Date Placeholder 1"/>
          <p:cNvSpPr>
            <a:spLocks noGrp="1"/>
          </p:cNvSpPr>
          <p:nvPr>
            <p:ph type="dt" sz="half" idx="29"/>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sp>
        <p:nvSpPr>
          <p:cNvPr id="19" name="TextBox 18"/>
          <p:cNvSpPr txBox="1"/>
          <p:nvPr userDrawn="1"/>
        </p:nvSpPr>
        <p:spPr>
          <a:xfrm>
            <a:off x="5303245" y="6329699"/>
            <a:ext cx="5650507"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401518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Green half">
    <p:bg bwMode="grayWhite">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5" y="0"/>
            <a:ext cx="416951" cy="6858000"/>
          </a:xfrm>
          <a:prstGeom prst="rect">
            <a:avLst/>
          </a:prstGeom>
        </p:spPr>
      </p:pic>
      <p:sp>
        <p:nvSpPr>
          <p:cNvPr id="12" name="Rectangle 11"/>
          <p:cNvSpPr/>
          <p:nvPr userDrawn="1"/>
        </p:nvSpPr>
        <p:spPr>
          <a:xfrm>
            <a:off x="6096000" y="0"/>
            <a:ext cx="6096000"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4"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mj-lt"/>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7"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sp>
        <p:nvSpPr>
          <p:cNvPr id="18" name="TextBox 17"/>
          <p:cNvSpPr txBox="1"/>
          <p:nvPr userDrawn="1"/>
        </p:nvSpPr>
        <p:spPr>
          <a:xfrm>
            <a:off x="628245" y="6206585"/>
            <a:ext cx="5128187"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4233434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Green two third">
    <p:bg bwMode="grayWhite">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51" y="0"/>
            <a:ext cx="416951" cy="6858000"/>
          </a:xfrm>
          <a:prstGeom prst="rect">
            <a:avLst/>
          </a:prstGeom>
        </p:spPr>
      </p:pic>
      <p:sp>
        <p:nvSpPr>
          <p:cNvPr id="10" name="Rectangle 9"/>
          <p:cNvSpPr/>
          <p:nvPr userDrawn="1"/>
        </p:nvSpPr>
        <p:spPr bwMode="gray">
          <a:xfrm>
            <a:off x="7819546" y="0"/>
            <a:ext cx="4372457"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7"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Copyright" hidden="1"/>
          <p:cNvSpPr txBox="1"/>
          <p:nvPr userDrawn="1"/>
        </p:nvSpPr>
        <p:spPr>
          <a:xfrm rot="16200000">
            <a:off x="9486903" y="3917291"/>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4" name="Title 1"/>
          <p:cNvSpPr>
            <a:spLocks noGrp="1"/>
          </p:cNvSpPr>
          <p:nvPr>
            <p:ph type="title" hasCustomPrompt="1"/>
          </p:nvPr>
        </p:nvSpPr>
        <p:spPr bwMode="blackWhite">
          <a:xfrm>
            <a:off x="630000" y="1804651"/>
            <a:ext cx="6247552" cy="3286800"/>
          </a:xfrm>
          <a:prstGeom prst="rect">
            <a:avLst/>
          </a:prstGeom>
        </p:spPr>
        <p:txBody>
          <a:bodyPr anchor="ctr">
            <a:noAutofit/>
          </a:bodyPr>
          <a:lstStyle>
            <a:lvl1pPr>
              <a:defRPr sz="4400">
                <a:solidFill>
                  <a:schemeClr val="bg1"/>
                </a:solidFill>
                <a:latin typeface="+mj-lt"/>
                <a:sym typeface="+mj-lt"/>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sp>
        <p:nvSpPr>
          <p:cNvPr id="17" name="TextBox 16"/>
          <p:cNvSpPr txBox="1"/>
          <p:nvPr userDrawn="1"/>
        </p:nvSpPr>
        <p:spPr>
          <a:xfrm>
            <a:off x="630000" y="6329701"/>
            <a:ext cx="6247552"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4205049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4pt text">
    <p:spTree>
      <p:nvGrpSpPr>
        <p:cNvPr id="1" name=""/>
        <p:cNvGrpSpPr/>
        <p:nvPr/>
      </p:nvGrpSpPr>
      <p:grpSpPr>
        <a:xfrm>
          <a:off x="0" y="0"/>
          <a:ext cx="0" cy="0"/>
          <a:chOff x="0" y="0"/>
          <a:chExt cx="0" cy="0"/>
        </a:xfrm>
      </p:grpSpPr>
      <p:sp>
        <p:nvSpPr>
          <p:cNvPr id="8" name="Text Placeholder 10"/>
          <p:cNvSpPr>
            <a:spLocks noGrp="1"/>
          </p:cNvSpPr>
          <p:nvPr>
            <p:ph type="body" sz="quarter" idx="10"/>
          </p:nvPr>
        </p:nvSpPr>
        <p:spPr>
          <a:xfrm>
            <a:off x="915924" y="1371600"/>
            <a:ext cx="10357104" cy="3468321"/>
          </a:xfrm>
          <a:prstGeom prst="rect">
            <a:avLst/>
          </a:prstGeom>
        </p:spPr>
        <p:txBody>
          <a:bodyPr/>
          <a:lstStyle>
            <a:lvl1pPr>
              <a:defRPr sz="1400" b="0" i="0">
                <a:solidFill>
                  <a:schemeClr val="tx1"/>
                </a:solidFill>
                <a:latin typeface="+mn-lt"/>
                <a:ea typeface="Calibri" panose="020F0502020204030204" pitchFamily="34" charset="0"/>
                <a:cs typeface="Calibri" panose="020F0502020204030204" pitchFamily="34" charset="0"/>
              </a:defRPr>
            </a:lvl1pPr>
            <a:lvl2pPr marL="574675" indent="-228600">
              <a:buFont typeface="System Font Regular"/>
              <a:buChar char="-"/>
              <a:tabLst/>
              <a:defRPr sz="1400"/>
            </a:lvl2pPr>
          </a:lstStyle>
          <a:p>
            <a:pPr lvl="0"/>
            <a:r>
              <a:rPr lang="en-US" dirty="0"/>
              <a:t>Click to edit Master text styles</a:t>
            </a:r>
          </a:p>
          <a:p>
            <a:pPr lvl="1"/>
            <a:r>
              <a:rPr lang="en-US" dirty="0"/>
              <a:t>Click to edit</a:t>
            </a:r>
          </a:p>
        </p:txBody>
      </p:sp>
      <p:sp>
        <p:nvSpPr>
          <p:cNvPr id="3" name="Title 2">
            <a:extLst>
              <a:ext uri="{FF2B5EF4-FFF2-40B4-BE49-F238E27FC236}">
                <a16:creationId xmlns:a16="http://schemas.microsoft.com/office/drawing/2014/main" id="{635AF3C7-F89E-9B4D-B8B8-15B5FD5A8CE0}"/>
              </a:ext>
            </a:extLst>
          </p:cNvPr>
          <p:cNvSpPr>
            <a:spLocks noGrp="1"/>
          </p:cNvSpPr>
          <p:nvPr>
            <p:ph type="title"/>
          </p:nvPr>
        </p:nvSpPr>
        <p:spPr>
          <a:xfrm>
            <a:off x="915924" y="274320"/>
            <a:ext cx="10360152" cy="731520"/>
          </a:xfrm>
        </p:spPr>
        <p:txBody>
          <a:bodyPr/>
          <a:lstStyle/>
          <a:p>
            <a:r>
              <a:rPr lang="en-US" dirty="0"/>
              <a:t>Click to edit Master title style</a:t>
            </a:r>
          </a:p>
        </p:txBody>
      </p:sp>
      <p:sp>
        <p:nvSpPr>
          <p:cNvPr id="10" name="Content Placeholder 9">
            <a:extLst>
              <a:ext uri="{FF2B5EF4-FFF2-40B4-BE49-F238E27FC236}">
                <a16:creationId xmlns:a16="http://schemas.microsoft.com/office/drawing/2014/main" id="{54B890C1-0660-3E4E-9F66-73C257A41F11}"/>
              </a:ext>
            </a:extLst>
          </p:cNvPr>
          <p:cNvSpPr>
            <a:spLocks noGrp="1"/>
          </p:cNvSpPr>
          <p:nvPr>
            <p:ph sz="quarter" idx="11" hasCustomPrompt="1"/>
          </p:nvPr>
        </p:nvSpPr>
        <p:spPr>
          <a:xfrm>
            <a:off x="915923" y="6273801"/>
            <a:ext cx="4934543" cy="515938"/>
          </a:xfrm>
          <a:prstGeom prst="rect">
            <a:avLst/>
          </a:prstGeom>
        </p:spPr>
        <p:txBody>
          <a:bodyPr anchor="ctr"/>
          <a:lstStyle>
            <a:lvl1pPr marL="0" indent="0">
              <a:buFontTx/>
              <a:buNone/>
              <a:defRPr sz="10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Notes, if needed</a:t>
            </a:r>
          </a:p>
        </p:txBody>
      </p:sp>
    </p:spTree>
    <p:extLst>
      <p:ext uri="{BB962C8B-B14F-4D97-AF65-F5344CB8AC3E}">
        <p14:creationId xmlns:p14="http://schemas.microsoft.com/office/powerpoint/2010/main" val="29540982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Left arrow">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6"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2" y="2764206"/>
            <a:ext cx="2478639" cy="1314311"/>
          </a:xfrm>
          <a:prstGeom prst="rect">
            <a:avLst/>
          </a:prstGeom>
        </p:spPr>
        <p:txBody>
          <a:bodyPr anchor="ctr">
            <a:noAutofit/>
          </a:bodyPr>
          <a:lstStyle>
            <a:lvl1pPr>
              <a:defRPr sz="3200" baseline="0">
                <a:solidFill>
                  <a:srgbClr val="00529B"/>
                </a:solidFill>
                <a:latin typeface="+mj-lt"/>
                <a:sym typeface="+mj-lt"/>
              </a:defRPr>
            </a:lvl1pPr>
          </a:lstStyle>
          <a:p>
            <a:r>
              <a:rPr lang="en-US" dirty="0">
                <a:solidFill>
                  <a:schemeClr val="tx2"/>
                </a:solidFill>
              </a:rPr>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20190904 Modernizing CMS 2020 Pre-work_v7.pptx</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1" y="3590400"/>
            <a:ext cx="1365251"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4756559" y="6329701"/>
            <a:ext cx="6273392"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244295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Green left arrow">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529B"/>
              </a:gs>
              <a:gs pos="100000">
                <a:srgbClr val="00488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2" y="2764206"/>
            <a:ext cx="2478639" cy="1314311"/>
          </a:xfrm>
        </p:spPr>
        <p:txBody>
          <a:bodyPr anchor="ctr" anchorCtr="0">
            <a:noAutofit/>
          </a:bodyPr>
          <a:lstStyle>
            <a:lvl1pPr>
              <a:defRPr sz="3200" baseline="0">
                <a:solidFill>
                  <a:srgbClr val="FFFFFF"/>
                </a:solidFill>
                <a:latin typeface="+mj-lt"/>
                <a:sym typeface="+mj-lt"/>
              </a:defRPr>
            </a:lvl1pPr>
          </a:lstStyle>
          <a:p>
            <a:r>
              <a:rPr lang="en-US" dirty="0"/>
              <a:t>Click to add title</a:t>
            </a:r>
          </a:p>
        </p:txBody>
      </p:sp>
      <p:sp>
        <p:nvSpPr>
          <p:cNvPr id="13"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7"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1" y="3402830"/>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TextBox 10"/>
          <p:cNvSpPr txBox="1"/>
          <p:nvPr userDrawn="1"/>
        </p:nvSpPr>
        <p:spPr>
          <a:xfrm>
            <a:off x="4756559" y="6329701"/>
            <a:ext cx="6273392"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446355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Arrow one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3" name="Pentagon 3"/>
          <p:cNvSpPr/>
          <p:nvPr userDrawn="1"/>
        </p:nvSpPr>
        <p:spPr bwMode="white">
          <a:xfrm>
            <a:off x="1" y="0"/>
            <a:ext cx="5426920"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1" y="1785600"/>
            <a:ext cx="4062235" cy="3286800"/>
          </a:xfrm>
          <a:prstGeom prst="rect">
            <a:avLst/>
          </a:prstGeom>
        </p:spPr>
        <p:txBody>
          <a:bodyPr anchor="ctr">
            <a:noAutofit/>
          </a:bodyPr>
          <a:lstStyle>
            <a:lvl1pPr>
              <a:defRPr sz="4400" b="0">
                <a:solidFill>
                  <a:srgbClr val="00529B"/>
                </a:solidFill>
                <a:latin typeface="+mj-lt"/>
                <a:sym typeface="+mj-lt"/>
              </a:defRPr>
            </a:lvl1pPr>
          </a:lstStyle>
          <a:p>
            <a:r>
              <a:rPr lang="en-US" dirty="0"/>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20190904 Modernizing CMS 2020 Pre-work_v7.pptx</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7" y="3394393"/>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5360245" y="6329701"/>
            <a:ext cx="5931451"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523114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00529B"/>
              </a:gs>
              <a:gs pos="100000">
                <a:srgbClr val="00488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1" y="1785600"/>
            <a:ext cx="4062235" cy="3286800"/>
          </a:xfrm>
          <a:prstGeom prst="rect">
            <a:avLst/>
          </a:prstGeom>
        </p:spPr>
        <p:txBody>
          <a:bodyPr anchor="ctr">
            <a:noAutofit/>
          </a:bodyPr>
          <a:lstStyle>
            <a:lvl1pPr>
              <a:defRPr sz="4400" b="0">
                <a:solidFill>
                  <a:srgbClr val="FFFFFF"/>
                </a:solidFill>
                <a:latin typeface="+mj-lt"/>
                <a:sym typeface="+mj-lt"/>
              </a:defRPr>
            </a:lvl1pPr>
          </a:lstStyle>
          <a:p>
            <a:r>
              <a:rPr lang="en-US" dirty="0"/>
              <a:t>Click to add title</a:t>
            </a:r>
          </a:p>
        </p:txBody>
      </p:sp>
      <p:sp>
        <p:nvSpPr>
          <p:cNvPr id="11"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60" y="3416302"/>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2" name="TextBox 11"/>
          <p:cNvSpPr txBox="1"/>
          <p:nvPr userDrawn="1"/>
        </p:nvSpPr>
        <p:spPr>
          <a:xfrm>
            <a:off x="5360245" y="6329701"/>
            <a:ext cx="5931451"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692542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Arrow half">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8"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1" y="0"/>
            <a:ext cx="6363547"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2" y="622801"/>
            <a:ext cx="4673647"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29B"/>
                </a:solidFill>
                <a:latin typeface="+mj-lt"/>
                <a:sym typeface="+mj-lt"/>
              </a:defRPr>
            </a:lvl1pPr>
          </a:lstStyle>
          <a:p>
            <a:pPr lvl="0"/>
            <a:r>
              <a:rPr lang="en-US" dirty="0"/>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20190904 Modernizing CMS 2020 Pre-work_v7.pptx</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5" y="3589605"/>
            <a:ext cx="1365251"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630003" y="6206584"/>
            <a:ext cx="4767807"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902964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Green arrow half">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4" name="Pentagon 8"/>
          <p:cNvSpPr/>
          <p:nvPr userDrawn="1"/>
        </p:nvSpPr>
        <p:spPr bwMode="white">
          <a:xfrm>
            <a:off x="1" y="0"/>
            <a:ext cx="6363547" cy="6858000"/>
          </a:xfrm>
          <a:prstGeom prst="homePlate">
            <a:avLst>
              <a:gd name="adj" fmla="val 12939"/>
            </a:avLst>
          </a:prstGeom>
          <a:gradFill flip="none" rotWithShape="1">
            <a:gsLst>
              <a:gs pos="0">
                <a:srgbClr val="00529B"/>
              </a:gs>
              <a:gs pos="100000">
                <a:srgbClr val="00488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2" y="622801"/>
            <a:ext cx="4673647"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mj-lt"/>
              </a:defRPr>
            </a:lvl1pPr>
          </a:lstStyle>
          <a:p>
            <a:pPr lvl="0"/>
            <a:r>
              <a:rPr lang="en-US" dirty="0"/>
              <a:t>Click to add title</a:t>
            </a:r>
          </a:p>
        </p:txBody>
      </p:sp>
      <p:sp>
        <p:nvSpPr>
          <p:cNvPr id="12"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2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3" y="3407806"/>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5" name="TextBox 14"/>
          <p:cNvSpPr txBox="1"/>
          <p:nvPr userDrawn="1"/>
        </p:nvSpPr>
        <p:spPr>
          <a:xfrm>
            <a:off x="630003" y="6206584"/>
            <a:ext cx="4767807"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946535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Arrow two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1"/>
            <a:ext cx="6256800"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29B"/>
                </a:solidFill>
                <a:latin typeface="+mj-lt"/>
                <a:sym typeface="+mj-lt"/>
              </a:defRPr>
            </a:lvl1pPr>
          </a:lstStyle>
          <a:p>
            <a:pPr lvl="0"/>
            <a:r>
              <a:rPr lang="en-US" dirty="0"/>
              <a:t>Click to add title</a:t>
            </a: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20190904 Modernizing CMS 2020 Pre-work_v7.pptx</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40"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630000" y="6329701"/>
            <a:ext cx="625680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073120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529B"/>
              </a:gs>
              <a:gs pos="100000">
                <a:srgbClr val="00488A"/>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1"/>
            <a:ext cx="6256800"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mj-lt"/>
              </a:defRPr>
            </a:lvl1pPr>
          </a:lstStyle>
          <a:p>
            <a:pPr lvl="0"/>
            <a:r>
              <a:rPr lang="en-US" dirty="0"/>
              <a:t>Click to add title</a:t>
            </a:r>
          </a:p>
        </p:txBody>
      </p:sp>
      <p:sp>
        <p:nvSpPr>
          <p:cNvPr id="17"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2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9" y="3407806"/>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3" name="TextBox 12"/>
          <p:cNvSpPr txBox="1"/>
          <p:nvPr userDrawn="1"/>
        </p:nvSpPr>
        <p:spPr>
          <a:xfrm>
            <a:off x="630000" y="6329701"/>
            <a:ext cx="625680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317935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Big statement green">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8" name="Title 1"/>
          <p:cNvSpPr>
            <a:spLocks noGrp="1"/>
          </p:cNvSpPr>
          <p:nvPr>
            <p:ph type="title" hasCustomPrompt="1"/>
          </p:nvPr>
        </p:nvSpPr>
        <p:spPr>
          <a:xfrm>
            <a:off x="630000" y="3826335"/>
            <a:ext cx="10933200" cy="1606551"/>
          </a:xfrm>
        </p:spPr>
        <p:txBody>
          <a:bodyPr anchor="b">
            <a:noAutofit/>
          </a:bodyPr>
          <a:lstStyle>
            <a:lvl1pPr marL="0" algn="l" defTabSz="914354"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20190904 Modernizing CMS 2020 Pre-work_v7.pptx</a:t>
            </a:r>
          </a:p>
        </p:txBody>
      </p:sp>
      <p:sp>
        <p:nvSpPr>
          <p:cNvPr id="11" name="TextBox 10"/>
          <p:cNvSpPr txBox="1"/>
          <p:nvPr userDrawn="1"/>
        </p:nvSpPr>
        <p:spPr>
          <a:xfrm>
            <a:off x="58945" y="6575920"/>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1916341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ig statement icon">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3" name="Date Placeholder 2"/>
          <p:cNvSpPr>
            <a:spLocks noGrp="1"/>
          </p:cNvSpPr>
          <p:nvPr>
            <p:ph type="dt" sz="half" idx="10"/>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6" name="Rectangle 5"/>
          <p:cNvSpPr/>
          <p:nvPr userDrawn="1"/>
        </p:nvSpPr>
        <p:spPr bwMode="white">
          <a:xfrm>
            <a:off x="630000" y="625475"/>
            <a:ext cx="932688" cy="932688"/>
          </a:xfrm>
          <a:prstGeom prst="rect">
            <a:avLst/>
          </a:prstGeom>
          <a:noFill/>
          <a:ln>
            <a:solidFill>
              <a:srgbClr val="0074D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5"/>
            <a:ext cx="10933200" cy="1606551"/>
          </a:xfrm>
          <a:prstGeom prst="rect">
            <a:avLst/>
          </a:prstGeom>
        </p:spPr>
        <p:txBody>
          <a:bodyPr anchor="b">
            <a:noAutofit/>
          </a:bodyPr>
          <a:lstStyle>
            <a:lvl1pPr marL="0" algn="l" defTabSz="914354" rtl="0" eaLnBrk="1" fontAlgn="auto" latinLnBrk="0" hangingPunct="1">
              <a:lnSpc>
                <a:spcPts val="6000"/>
              </a:lnSpc>
              <a:spcBef>
                <a:spcPts val="0"/>
              </a:spcBef>
              <a:spcAft>
                <a:spcPts val="0"/>
              </a:spcAft>
              <a:defRPr lang="en-US" sz="5400" kern="1200" baseline="0" dirty="0">
                <a:solidFill>
                  <a:srgbClr val="0074DE"/>
                </a:solidFill>
                <a:latin typeface="+mj-lt"/>
                <a:ea typeface="+mj-ea"/>
                <a:cs typeface="+mj-cs"/>
                <a:sym typeface="+mj-lt"/>
              </a:defRPr>
            </a:lvl1pPr>
          </a:lstStyle>
          <a:p>
            <a:r>
              <a:rPr lang="en-US" dirty="0"/>
              <a:t>Click to add big statement text</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sp>
        <p:nvSpPr>
          <p:cNvPr id="12" name="TextBox 11"/>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789597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BB38B93B-4B89-8B4D-AC62-143A23BAFE05}"/>
              </a:ext>
            </a:extLst>
          </p:cNvPr>
          <p:cNvSpPr>
            <a:spLocks noGrp="1"/>
          </p:cNvSpPr>
          <p:nvPr>
            <p:ph type="pic" sz="quarter" idx="10"/>
          </p:nvPr>
        </p:nvSpPr>
        <p:spPr>
          <a:xfrm>
            <a:off x="928256" y="1399309"/>
            <a:ext cx="4322618" cy="3463636"/>
          </a:xfrm>
          <a:prstGeom prst="rect">
            <a:avLst/>
          </a:prstGeom>
          <a:solidFill>
            <a:schemeClr val="bg1">
              <a:lumMod val="95000"/>
            </a:schemeClr>
          </a:solidFill>
        </p:spPr>
        <p:txBody>
          <a:bodyPr/>
          <a:lstStyle>
            <a:lvl1pPr>
              <a:defRPr>
                <a:latin typeface="Calibri" panose="020F0502020204030204" pitchFamily="34" charset="0"/>
              </a:defRPr>
            </a:lvl1pPr>
          </a:lstStyle>
          <a:p>
            <a:endParaRPr lang="en-US" dirty="0"/>
          </a:p>
        </p:txBody>
      </p:sp>
      <p:sp>
        <p:nvSpPr>
          <p:cNvPr id="3" name="Title 2">
            <a:extLst>
              <a:ext uri="{FF2B5EF4-FFF2-40B4-BE49-F238E27FC236}">
                <a16:creationId xmlns:a16="http://schemas.microsoft.com/office/drawing/2014/main" id="{9C9A5F9B-A8CF-1541-BA08-C617F2E3D79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4512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03668"/>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4" y="101444"/>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3"/>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529B"/>
          </a:solidFill>
          <a:ln>
            <a:noFill/>
          </a:ln>
          <a:effectLst/>
        </p:spPr>
        <p:txBody>
          <a:bodyPr vert="horz" wrap="square" lIns="91440" tIns="45720" rIns="91440" bIns="45720" numCol="1" anchor="t" anchorCtr="0" compatLnSpc="1">
            <a:prstTxWarp prst="textNoShape">
              <a:avLst/>
            </a:prstTxWarp>
            <a:noAutofit/>
          </a:bodyPr>
          <a:lstStyle/>
          <a:p>
            <a:endParaRPr lang="en-US" sz="1351" dirty="0">
              <a:latin typeface="+mn-lt"/>
              <a:sym typeface="Trebuchet MS" panose="020B0603020202020204" pitchFamily="34" charset="0"/>
            </a:endParaRPr>
          </a:p>
        </p:txBody>
      </p:sp>
      <p:sp>
        <p:nvSpPr>
          <p:cNvPr id="8" name="TextBox 7"/>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7885614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2C2C2C"/>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4" name="Title 3"/>
          <p:cNvSpPr>
            <a:spLocks noGrp="1"/>
          </p:cNvSpPr>
          <p:nvPr>
            <p:ph type="title" hasCustomPrompt="1"/>
          </p:nvPr>
        </p:nvSpPr>
        <p:spPr>
          <a:xfrm>
            <a:off x="630000" y="622801"/>
            <a:ext cx="10933200" cy="470899"/>
          </a:xfrm>
        </p:spPr>
        <p:txBody>
          <a:bodyPr/>
          <a:lstStyle>
            <a:lvl1pPr>
              <a:defRPr sz="3400">
                <a:solidFill>
                  <a:schemeClr val="bg1"/>
                </a:solidFill>
                <a:latin typeface="+mj-lt"/>
                <a:sym typeface="+mj-lt"/>
              </a:defRPr>
            </a:lvl1pPr>
          </a:lstStyle>
          <a:p>
            <a:r>
              <a:rPr lang="en-US" dirty="0"/>
              <a:t>Click to add title</a:t>
            </a:r>
          </a:p>
        </p:txBody>
      </p:sp>
      <p:sp>
        <p:nvSpPr>
          <p:cNvPr id="8"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1 Strategy Planning Toolkit_vUpdated Nov 2019.pptx</a:t>
            </a:r>
            <a:endParaRPr lang="en-US" sz="700" dirty="0">
              <a:solidFill>
                <a:schemeClr val="bg1"/>
              </a:solidFill>
              <a:latin typeface="+mn-lt"/>
              <a:sym typeface="Trebuchet MS" panose="020B0603020202020204" pitchFamily="34" charset="0"/>
            </a:endParaRPr>
          </a:p>
        </p:txBody>
      </p:sp>
      <p:sp>
        <p:nvSpPr>
          <p:cNvPr id="9" name="TextBox 8"/>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366978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Date Placeholder 4"/>
          <p:cNvSpPr>
            <a:spLocks noGrp="1"/>
          </p:cNvSpPr>
          <p:nvPr>
            <p:ph type="dt" sz="half" idx="12"/>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6"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sp>
        <p:nvSpPr>
          <p:cNvPr id="8" name="TextBox 7"/>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064901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8"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1 Strategy Planning Toolkit_vUpdated Nov 2019.pptx</a:t>
            </a:r>
            <a:endParaRPr lang="en-US" sz="700" dirty="0">
              <a:solidFill>
                <a:schemeClr val="bg1"/>
              </a:solidFill>
              <a:latin typeface="+mn-lt"/>
              <a:sym typeface="Trebuchet MS" panose="020B0603020202020204" pitchFamily="34" charset="0"/>
            </a:endParaRPr>
          </a:p>
        </p:txBody>
      </p:sp>
      <p:sp>
        <p:nvSpPr>
          <p:cNvPr id="10" name="TextBox 9"/>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720548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Date Placeholder 1"/>
          <p:cNvSpPr>
            <a:spLocks noGrp="1"/>
          </p:cNvSpPr>
          <p:nvPr>
            <p:ph type="dt" sz="half" idx="10"/>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1"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sp>
        <p:nvSpPr>
          <p:cNvPr id="8" name="TextBox 7"/>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775414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Special gray">
    <p:bg>
      <p:bgPr>
        <a:solidFill>
          <a:srgbClr val="2C2C2C"/>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4" name="Title 3"/>
          <p:cNvSpPr>
            <a:spLocks noGrp="1"/>
          </p:cNvSpPr>
          <p:nvPr>
            <p:ph type="title" hasCustomPrompt="1"/>
          </p:nvPr>
        </p:nvSpPr>
        <p:spPr>
          <a:xfrm>
            <a:off x="630000" y="622801"/>
            <a:ext cx="10933200" cy="470899"/>
          </a:xfrm>
        </p:spPr>
        <p:txBody>
          <a:bodyPr/>
          <a:lstStyle>
            <a:lvl1pPr>
              <a:defRPr sz="3400">
                <a:solidFill>
                  <a:schemeClr val="bg1"/>
                </a:solidFill>
                <a:latin typeface="+mj-lt"/>
                <a:sym typeface="+mj-lt"/>
              </a:defRPr>
            </a:lvl1pPr>
          </a:lstStyle>
          <a:p>
            <a:r>
              <a:rPr lang="en-US" dirty="0"/>
              <a:t>Click to add title</a:t>
            </a:r>
          </a:p>
        </p:txBody>
      </p:sp>
      <p:sp>
        <p:nvSpPr>
          <p:cNvPr id="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20190904 Modernizing CMS 2020 Pre-work_v7.pptx</a:t>
            </a:r>
          </a:p>
        </p:txBody>
      </p:sp>
      <p:sp>
        <p:nvSpPr>
          <p:cNvPr id="9" name="TextBox 8"/>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36707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Date Placeholder 4"/>
          <p:cNvSpPr>
            <a:spLocks noGrp="1"/>
          </p:cNvSpPr>
          <p:nvPr>
            <p:ph type="dt" sz="half" idx="12"/>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sp>
        <p:nvSpPr>
          <p:cNvPr id="8" name="TextBox 7"/>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201468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Blank green">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20190904 Modernizing CMS 2020 Pre-work_v7.pptx</a:t>
            </a:r>
          </a:p>
        </p:txBody>
      </p:sp>
      <p:sp>
        <p:nvSpPr>
          <p:cNvPr id="10" name="TextBox 9"/>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377910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Disclaimer">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Date Placeholder 1"/>
          <p:cNvSpPr>
            <a:spLocks noGrp="1"/>
          </p:cNvSpPr>
          <p:nvPr>
            <p:ph type="dt" sz="half" idx="10"/>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sp>
        <p:nvSpPr>
          <p:cNvPr id="8" name="TextBox 7"/>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383427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8" name="Picture 7" descr="The Centers for Medicare and Medicaid logo."/>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697711" y="2257427"/>
            <a:ext cx="6796583" cy="2343151"/>
          </a:xfrm>
          <a:prstGeom prst="rect">
            <a:avLst/>
          </a:prstGeom>
        </p:spPr>
      </p:pic>
      <p:sp>
        <p:nvSpPr>
          <p:cNvPr id="5" name="TextBox 4"/>
          <p:cNvSpPr txBox="1"/>
          <p:nvPr userDrawn="1"/>
        </p:nvSpPr>
        <p:spPr>
          <a:xfrm>
            <a:off x="792549" y="6466591"/>
            <a:ext cx="10608251"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0" kern="1200" dirty="0">
                <a:solidFill>
                  <a:srgbClr val="FFFFFF"/>
                </a:solidFill>
                <a:latin typeface="+mn-lt"/>
                <a:ea typeface="+mn-ea"/>
                <a:cs typeface="+mn-cs"/>
              </a:rPr>
              <a:t>CMS confidential information—for official use only—not to be disseminated.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352639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Sidebar 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76F74B-C11A-C84A-A6AB-193977FA0131}"/>
              </a:ext>
            </a:extLst>
          </p:cNvPr>
          <p:cNvSpPr/>
          <p:nvPr userDrawn="1"/>
        </p:nvSpPr>
        <p:spPr>
          <a:xfrm>
            <a:off x="0" y="0"/>
            <a:ext cx="3526971" cy="6183086"/>
          </a:xfrm>
          <a:prstGeom prst="rect">
            <a:avLst/>
          </a:prstGeom>
          <a:solidFill>
            <a:srgbClr val="709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02772" y="2408238"/>
            <a:ext cx="2971800" cy="2387600"/>
          </a:xfrm>
        </p:spPr>
        <p:txBody>
          <a:bodyPr anchor="b"/>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799114" y="30366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272576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144442"/>
              <a:ext cx="9030915" cy="415498"/>
            </a:xfrm>
            <a:prstGeom prst="rect">
              <a:avLst/>
            </a:prstGeom>
            <a:noFill/>
          </p:spPr>
          <p:txBody>
            <a:bodyPr wrap="square" lIns="0" tIns="0" rIns="0" bIns="0" rtlCol="0" anchor="b">
              <a:spAutoFit/>
            </a:bodyPr>
            <a:lstStyle/>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xxxx</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List footnotes in numerical order. Footnote numbers are not bracketed. Use 10pt font. Do not put a period at the end of the note or the source</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55"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sp>
        <p:nvSpPr>
          <p:cNvPr id="93" name="TextBox 92"/>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730077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1" name="Text Placeholder 2"/>
          <p:cNvSpPr>
            <a:spLocks noGrp="1"/>
          </p:cNvSpPr>
          <p:nvPr>
            <p:ph type="body" sz="quarter" idx="10" hasCustomPrompt="1"/>
          </p:nvPr>
        </p:nvSpPr>
        <p:spPr>
          <a:xfrm>
            <a:off x="5972177" y="3019425"/>
            <a:ext cx="5508625"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2" name="Text Placeholder 2"/>
          <p:cNvSpPr>
            <a:spLocks noGrp="1"/>
          </p:cNvSpPr>
          <p:nvPr>
            <p:ph type="body" sz="quarter" idx="11" hasCustomPrompt="1"/>
          </p:nvPr>
        </p:nvSpPr>
        <p:spPr>
          <a:xfrm>
            <a:off x="5972177" y="4238625"/>
            <a:ext cx="5508625"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4" name="Picture 13" descr="The Centers for Medicare and Medicaid logo."/>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0976" y="200025"/>
            <a:ext cx="2652325" cy="914400"/>
          </a:xfrm>
          <a:prstGeom prst="rect">
            <a:avLst/>
          </a:prstGeom>
        </p:spPr>
      </p:pic>
      <p:sp>
        <p:nvSpPr>
          <p:cNvPr id="15" name="Rectangle 14"/>
          <p:cNvSpPr/>
          <p:nvPr userDrawn="1"/>
        </p:nvSpPr>
        <p:spPr bwMode="auto">
          <a:xfrm>
            <a:off x="0" y="1275291"/>
            <a:ext cx="12192000" cy="12107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351" b="1" dirty="0">
              <a:solidFill>
                <a:prstClr val="black"/>
              </a:solidFill>
              <a:latin typeface="+mn-lt"/>
              <a:sym typeface="+mn-lt"/>
            </a:endParaRPr>
          </a:p>
        </p:txBody>
      </p:sp>
      <p:sp>
        <p:nvSpPr>
          <p:cNvPr id="18" name="Rectangle 17"/>
          <p:cNvSpPr/>
          <p:nvPr userDrawn="1"/>
        </p:nvSpPr>
        <p:spPr bwMode="auto">
          <a:xfrm>
            <a:off x="0" y="2486028"/>
            <a:ext cx="12192000" cy="1100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351" b="1" dirty="0">
              <a:solidFill>
                <a:prstClr val="black"/>
              </a:solidFill>
              <a:latin typeface="+mn-lt"/>
              <a:sym typeface="+mn-lt"/>
            </a:endParaRPr>
          </a:p>
        </p:txBody>
      </p:sp>
      <p:sp>
        <p:nvSpPr>
          <p:cNvPr id="20" name="Title 9"/>
          <p:cNvSpPr>
            <a:spLocks noGrp="1"/>
          </p:cNvSpPr>
          <p:nvPr>
            <p:ph type="title"/>
          </p:nvPr>
        </p:nvSpPr>
        <p:spPr>
          <a:xfrm>
            <a:off x="378356" y="1575959"/>
            <a:ext cx="11435291" cy="609399"/>
          </a:xfrm>
          <a:noFill/>
          <a:ln>
            <a:noFill/>
          </a:ln>
          <a:effectLst/>
        </p:spPr>
        <p:txBody>
          <a:bodyPr/>
          <a:lstStyle>
            <a:lvl1pPr algn="ctr">
              <a:defRPr sz="4400">
                <a:solidFill>
                  <a:schemeClr val="tx1"/>
                </a:solidFill>
                <a:latin typeface="+mj-lt"/>
                <a:sym typeface="+mj-lt"/>
              </a:defRPr>
            </a:lvl1pPr>
          </a:lstStyle>
          <a:p>
            <a:r>
              <a:rPr lang="en-US" dirty="0"/>
              <a:t>Click to edit Master title style</a:t>
            </a:r>
          </a:p>
        </p:txBody>
      </p:sp>
      <p:sp>
        <p:nvSpPr>
          <p:cNvPr id="16" name="TextBox 15"/>
          <p:cNvSpPr txBox="1"/>
          <p:nvPr userDrawn="1"/>
        </p:nvSpPr>
        <p:spPr>
          <a:xfrm>
            <a:off x="5369757" y="6265403"/>
            <a:ext cx="6696528"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pic>
        <p:nvPicPr>
          <p:cNvPr id="3" name="Picture 2"/>
          <p:cNvPicPr>
            <a:picLocks noChangeAspect="1"/>
          </p:cNvPicPr>
          <p:nvPr userDrawn="1"/>
        </p:nvPicPr>
        <p:blipFill rotWithShape="1">
          <a:blip r:embed="rId6" cstate="print">
            <a:extLst>
              <a:ext uri="{28A0092B-C50C-407E-A947-70E740481C1C}">
                <a14:useLocalDpi xmlns:a14="http://schemas.microsoft.com/office/drawing/2010/main" val="0"/>
              </a:ext>
            </a:extLst>
          </a:blip>
          <a:srcRect r="15001"/>
          <a:stretch/>
        </p:blipFill>
        <p:spPr>
          <a:xfrm>
            <a:off x="2" y="2596091"/>
            <a:ext cx="5311801" cy="4261911"/>
          </a:xfrm>
          <a:prstGeom prst="rect">
            <a:avLst/>
          </a:prstGeom>
        </p:spPr>
      </p:pic>
    </p:spTree>
    <p:extLst>
      <p:ext uri="{BB962C8B-B14F-4D97-AF65-F5344CB8AC3E}">
        <p14:creationId xmlns:p14="http://schemas.microsoft.com/office/powerpoint/2010/main" val="2959756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7"/>
          <p:cNvSpPr>
            <a:spLocks noGrp="1"/>
          </p:cNvSpPr>
          <p:nvPr>
            <p:ph type="title" hasCustomPrompt="1"/>
          </p:nvPr>
        </p:nvSpPr>
        <p:spPr>
          <a:xfrm>
            <a:off x="630002" y="622803"/>
            <a:ext cx="10933351" cy="332399"/>
          </a:xfrm>
        </p:spPr>
        <p:txBody>
          <a:bodyPr/>
          <a:lstStyle>
            <a:lvl1pPr>
              <a:defRPr>
                <a:latin typeface="+mj-lt"/>
                <a:sym typeface="+mj-lt"/>
              </a:defRPr>
            </a:lvl1pPr>
          </a:lstStyle>
          <a:p>
            <a:r>
              <a:rPr lang="en-US" dirty="0"/>
              <a:t>Click to add title</a:t>
            </a:r>
          </a:p>
        </p:txBody>
      </p:sp>
      <p:sp>
        <p:nvSpPr>
          <p:cNvPr id="10"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sp>
        <p:nvSpPr>
          <p:cNvPr id="9" name="TextBox 8"/>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042407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90"/>
            <a:ext cx="3744000" cy="541687"/>
          </a:xfrm>
          <a:prstGeom prst="rect">
            <a:avLst/>
          </a:prstGeom>
        </p:spPr>
        <p:txBody>
          <a:bodyPr>
            <a:noAutofit/>
          </a:bodyPr>
          <a:lstStyle>
            <a:lvl1pPr marL="0" indent="0" algn="l">
              <a:buNone/>
              <a:defRPr sz="1600">
                <a:solidFill>
                  <a:srgbClr val="00529B"/>
                </a:solidFill>
                <a:latin typeface="+mn-lt"/>
                <a:sym typeface="Trebuchet MS" panose="020B0603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00529B"/>
                </a:solidFill>
                <a:latin typeface="+mj-lt"/>
                <a:sym typeface="+mj-lt"/>
              </a:defRPr>
            </a:lvl1pPr>
          </a:lstStyle>
          <a:p>
            <a:r>
              <a:rPr lang="en-US" dirty="0"/>
              <a:t>Click to add title</a:t>
            </a:r>
          </a:p>
        </p:txBody>
      </p:sp>
      <p:sp>
        <p:nvSpPr>
          <p:cNvPr id="10"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sp>
        <p:nvSpPr>
          <p:cNvPr id="12" name="TextBox 11"/>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937087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1"/>
          <p:cNvSpPr>
            <a:spLocks noGrp="1"/>
          </p:cNvSpPr>
          <p:nvPr>
            <p:ph type="title" hasCustomPrompt="1"/>
          </p:nvPr>
        </p:nvSpPr>
        <p:spPr bwMode="blackWhite">
          <a:xfrm>
            <a:off x="1284744" y="2668041"/>
            <a:ext cx="9620491" cy="3201027"/>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354" rtl="0" eaLnBrk="1" fontAlgn="auto" latinLnBrk="0" hangingPunct="1">
              <a:lnSpc>
                <a:spcPts val="6000"/>
              </a:lnSpc>
              <a:spcBef>
                <a:spcPts val="0"/>
              </a:spcBef>
              <a:spcAft>
                <a:spcPts val="0"/>
              </a:spcAft>
              <a:defRPr lang="en-US" sz="5400" kern="1200" baseline="0" dirty="0">
                <a:solidFill>
                  <a:srgbClr val="00529B"/>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1280696" y="1424084"/>
            <a:ext cx="951721" cy="951721"/>
          </a:xfrm>
          <a:prstGeom prst="rect">
            <a:avLst/>
          </a:prstGeom>
          <a:noFill/>
          <a:ln>
            <a:solidFill>
              <a:srgbClr val="0074D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10"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sp>
        <p:nvSpPr>
          <p:cNvPr id="13" name="TextBox 12"/>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1423804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144442"/>
              <a:ext cx="9030915" cy="415498"/>
            </a:xfrm>
            <a:prstGeom prst="rect">
              <a:avLst/>
            </a:prstGeom>
            <a:noFill/>
          </p:spPr>
          <p:txBody>
            <a:bodyPr wrap="square" lIns="0" tIns="0" rIns="0" bIns="0" rtlCol="0" anchor="b">
              <a:spAutoFit/>
            </a:bodyPr>
            <a:lstStyle/>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xxxx</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List footnotes in numerical order. Footnote numbers are not bracketed. Use 10pt font. Do not put a period at the end of the note or the source</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55"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sp>
        <p:nvSpPr>
          <p:cNvPr id="93" name="TextBox 92"/>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606914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D. 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10" name="Picture 3" descr="An African American business woman standing with her arms crossed and a team of professionals behind her." title="Picture"/>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11643" y="2409825"/>
            <a:ext cx="5257800" cy="4435856"/>
          </a:xfrm>
          <a:prstGeom prst="rect">
            <a:avLst/>
          </a:prstGeom>
          <a:noFill/>
          <a:ln w="9525">
            <a:noFill/>
            <a:miter lim="800000"/>
            <a:headEnd/>
            <a:tailEnd/>
          </a:ln>
          <a:effectLst/>
        </p:spPr>
      </p:pic>
      <p:sp>
        <p:nvSpPr>
          <p:cNvPr id="11" name="Text Placeholder 2"/>
          <p:cNvSpPr>
            <a:spLocks noGrp="1"/>
          </p:cNvSpPr>
          <p:nvPr>
            <p:ph type="body" sz="quarter" idx="10" hasCustomPrompt="1"/>
          </p:nvPr>
        </p:nvSpPr>
        <p:spPr>
          <a:xfrm>
            <a:off x="5972177" y="3019425"/>
            <a:ext cx="5508625"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2" name="Text Placeholder 2"/>
          <p:cNvSpPr>
            <a:spLocks noGrp="1"/>
          </p:cNvSpPr>
          <p:nvPr>
            <p:ph type="body" sz="quarter" idx="11" hasCustomPrompt="1"/>
          </p:nvPr>
        </p:nvSpPr>
        <p:spPr>
          <a:xfrm>
            <a:off x="5972177" y="4238625"/>
            <a:ext cx="5508625"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4" name="Picture 13" descr="The Centers for Medicare and Medicaid logo."/>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80976" y="200025"/>
            <a:ext cx="2652325" cy="914400"/>
          </a:xfrm>
          <a:prstGeom prst="rect">
            <a:avLst/>
          </a:prstGeom>
        </p:spPr>
      </p:pic>
      <p:sp>
        <p:nvSpPr>
          <p:cNvPr id="15" name="Rectangle 14"/>
          <p:cNvSpPr/>
          <p:nvPr userDrawn="1"/>
        </p:nvSpPr>
        <p:spPr bwMode="auto">
          <a:xfrm>
            <a:off x="0" y="1275291"/>
            <a:ext cx="12192000" cy="12107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351" b="1" dirty="0">
              <a:solidFill>
                <a:prstClr val="black"/>
              </a:solidFill>
              <a:latin typeface="+mn-lt"/>
              <a:sym typeface="+mn-lt"/>
            </a:endParaRPr>
          </a:p>
        </p:txBody>
      </p:sp>
      <p:sp>
        <p:nvSpPr>
          <p:cNvPr id="18" name="Rectangle 17"/>
          <p:cNvSpPr/>
          <p:nvPr userDrawn="1"/>
        </p:nvSpPr>
        <p:spPr bwMode="auto">
          <a:xfrm>
            <a:off x="0" y="2486028"/>
            <a:ext cx="12192000" cy="1100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351" b="1" dirty="0">
              <a:solidFill>
                <a:prstClr val="black"/>
              </a:solidFill>
              <a:latin typeface="+mn-lt"/>
              <a:sym typeface="+mn-lt"/>
            </a:endParaRPr>
          </a:p>
        </p:txBody>
      </p:sp>
      <p:sp>
        <p:nvSpPr>
          <p:cNvPr id="20" name="Title 9"/>
          <p:cNvSpPr>
            <a:spLocks noGrp="1"/>
          </p:cNvSpPr>
          <p:nvPr>
            <p:ph type="title"/>
          </p:nvPr>
        </p:nvSpPr>
        <p:spPr>
          <a:xfrm>
            <a:off x="378356" y="1575959"/>
            <a:ext cx="11435291" cy="609399"/>
          </a:xfrm>
          <a:noFill/>
          <a:ln>
            <a:noFill/>
          </a:ln>
          <a:effectLst/>
        </p:spPr>
        <p:txBody>
          <a:bodyPr/>
          <a:lstStyle>
            <a:lvl1pPr algn="ctr">
              <a:defRPr sz="4400">
                <a:solidFill>
                  <a:schemeClr val="tx1"/>
                </a:solidFill>
                <a:latin typeface="+mj-lt"/>
                <a:sym typeface="+mj-lt"/>
              </a:defRPr>
            </a:lvl1pPr>
          </a:lstStyle>
          <a:p>
            <a:r>
              <a:rPr lang="en-US" dirty="0"/>
              <a:t>Click to edit Master title style</a:t>
            </a:r>
          </a:p>
        </p:txBody>
      </p:sp>
      <p:sp>
        <p:nvSpPr>
          <p:cNvPr id="16" name="TextBox 15"/>
          <p:cNvSpPr txBox="1"/>
          <p:nvPr userDrawn="1"/>
        </p:nvSpPr>
        <p:spPr>
          <a:xfrm>
            <a:off x="5369757" y="6265403"/>
            <a:ext cx="6696528"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755869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D. 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8" name="Title 7"/>
          <p:cNvSpPr>
            <a:spLocks noGrp="1"/>
          </p:cNvSpPr>
          <p:nvPr>
            <p:ph type="title" hasCustomPrompt="1"/>
          </p:nvPr>
        </p:nvSpPr>
        <p:spPr>
          <a:xfrm>
            <a:off x="630002" y="622803"/>
            <a:ext cx="10933351" cy="332399"/>
          </a:xfrm>
        </p:spPr>
        <p:txBody>
          <a:bodyPr/>
          <a:lstStyle>
            <a:lvl1pPr>
              <a:defRPr>
                <a:latin typeface="+mj-lt"/>
                <a:sym typeface="+mj-lt"/>
              </a:defRPr>
            </a:lvl1pPr>
          </a:lstStyle>
          <a:p>
            <a:r>
              <a:rPr lang="en-US" dirty="0"/>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sp>
        <p:nvSpPr>
          <p:cNvPr id="9" name="TextBox 8"/>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953020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90"/>
            <a:ext cx="3744000" cy="541687"/>
          </a:xfrm>
          <a:prstGeom prst="rect">
            <a:avLst/>
          </a:prstGeom>
        </p:spPr>
        <p:txBody>
          <a:bodyPr>
            <a:noAutofit/>
          </a:bodyPr>
          <a:lstStyle>
            <a:lvl1pPr marL="0" indent="0" algn="l">
              <a:buNone/>
              <a:defRPr sz="1600">
                <a:solidFill>
                  <a:srgbClr val="00529B"/>
                </a:solidFill>
                <a:latin typeface="+mn-lt"/>
                <a:sym typeface="Trebuchet MS" panose="020B0603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00529B"/>
                </a:solidFill>
                <a:latin typeface="+mj-lt"/>
                <a:sym typeface="+mj-lt"/>
              </a:defRPr>
            </a:lvl1pPr>
          </a:lstStyle>
          <a:p>
            <a:r>
              <a:rPr lang="en-US" dirty="0"/>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sp>
        <p:nvSpPr>
          <p:cNvPr id="12" name="TextBox 11"/>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928695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D. Section header box">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8" name="Title 1"/>
          <p:cNvSpPr>
            <a:spLocks noGrp="1"/>
          </p:cNvSpPr>
          <p:nvPr>
            <p:ph type="title" hasCustomPrompt="1"/>
          </p:nvPr>
        </p:nvSpPr>
        <p:spPr bwMode="blackWhite">
          <a:xfrm>
            <a:off x="1284744" y="2668041"/>
            <a:ext cx="9620491" cy="3201027"/>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354" rtl="0" eaLnBrk="1" fontAlgn="auto" latinLnBrk="0" hangingPunct="1">
              <a:lnSpc>
                <a:spcPts val="6000"/>
              </a:lnSpc>
              <a:spcBef>
                <a:spcPts val="0"/>
              </a:spcBef>
              <a:spcAft>
                <a:spcPts val="0"/>
              </a:spcAft>
              <a:defRPr lang="en-US" sz="5400" kern="1200" baseline="0" dirty="0">
                <a:solidFill>
                  <a:srgbClr val="00529B"/>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1280696" y="1424084"/>
            <a:ext cx="951721" cy="951721"/>
          </a:xfrm>
          <a:prstGeom prst="rect">
            <a:avLst/>
          </a:prstGeom>
          <a:noFill/>
          <a:ln>
            <a:solidFill>
              <a:srgbClr val="0074D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sp>
        <p:nvSpPr>
          <p:cNvPr id="13" name="TextBox 12"/>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546432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Sidebar plus 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5" name="Text Placeholder 4"/>
          <p:cNvSpPr>
            <a:spLocks noGrp="1"/>
          </p:cNvSpPr>
          <p:nvPr>
            <p:ph type="body" sz="quarter" idx="10"/>
          </p:nvPr>
        </p:nvSpPr>
        <p:spPr>
          <a:xfrm>
            <a:off x="915924" y="1188720"/>
            <a:ext cx="3449247" cy="4876802"/>
          </a:xfrm>
        </p:spPr>
        <p:txBody>
          <a:bodyPr/>
          <a:lstStyle>
            <a:lvl1pPr>
              <a:defRPr sz="1800"/>
            </a:lvl1pPr>
            <a:lvl2pPr marL="742950" indent="-285750">
              <a:buFont typeface="Arial"/>
              <a:buChar char="•"/>
              <a:defRPr sz="1800"/>
            </a:lvl2pPr>
            <a:lvl3pPr marL="1143000" indent="-228600">
              <a:buFont typeface="Arial"/>
              <a:buChar char="•"/>
              <a:defRPr/>
            </a:lvl3pPr>
            <a:lvl4pPr marL="1601788" indent="-230188">
              <a:buFont typeface="Arial" pitchFamily="34" charset="0"/>
              <a:buChar cha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
        <p:nvSpPr>
          <p:cNvPr id="7" name="Text Placeholder 4">
            <a:extLst>
              <a:ext uri="{FF2B5EF4-FFF2-40B4-BE49-F238E27FC236}">
                <a16:creationId xmlns:a16="http://schemas.microsoft.com/office/drawing/2014/main" id="{EAE9A17A-F901-0E4B-9328-C9069D0AD989}"/>
              </a:ext>
            </a:extLst>
          </p:cNvPr>
          <p:cNvSpPr>
            <a:spLocks noGrp="1"/>
          </p:cNvSpPr>
          <p:nvPr>
            <p:ph type="body" sz="quarter" idx="11"/>
          </p:nvPr>
        </p:nvSpPr>
        <p:spPr>
          <a:xfrm>
            <a:off x="4539344" y="1188720"/>
            <a:ext cx="6562560" cy="4876802"/>
          </a:xfrm>
        </p:spPr>
        <p:txBody>
          <a:bodyPr/>
          <a:lstStyle>
            <a:lvl1pPr marL="0" indent="0" algn="ctr">
              <a:buNone/>
              <a:defRPr sz="1800" b="1">
                <a:solidFill>
                  <a:schemeClr val="accent1">
                    <a:lumMod val="75000"/>
                  </a:schemeClr>
                </a:solidFill>
              </a:defRPr>
            </a:lvl1pPr>
            <a:lvl2pPr marL="742950" indent="-285750">
              <a:buFont typeface="Arial"/>
              <a:buChar char="•"/>
              <a:defRPr sz="1800">
                <a:solidFill>
                  <a:schemeClr val="accent1">
                    <a:lumMod val="75000"/>
                  </a:schemeClr>
                </a:solidFill>
              </a:defRPr>
            </a:lvl2pPr>
            <a:lvl3pPr marL="1143000" indent="-228600">
              <a:buFont typeface="Arial"/>
              <a:buChar char="•"/>
              <a:defRPr>
                <a:solidFill>
                  <a:schemeClr val="accent1">
                    <a:lumMod val="75000"/>
                  </a:schemeClr>
                </a:solidFill>
              </a:defRPr>
            </a:lvl3pPr>
            <a:lvl4pPr marL="1601788" indent="-230188">
              <a:buFont typeface="Arial" pitchFamily="34" charset="0"/>
              <a:buChar char="•"/>
              <a:defRPr sz="1600">
                <a:solidFill>
                  <a:schemeClr val="accent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
        <p:nvSpPr>
          <p:cNvPr id="6" name="Content Placeholder 9">
            <a:extLst>
              <a:ext uri="{FF2B5EF4-FFF2-40B4-BE49-F238E27FC236}">
                <a16:creationId xmlns:a16="http://schemas.microsoft.com/office/drawing/2014/main" id="{A8D97723-6185-F040-A7EA-AAFE58D9875A}"/>
              </a:ext>
            </a:extLst>
          </p:cNvPr>
          <p:cNvSpPr>
            <a:spLocks noGrp="1"/>
          </p:cNvSpPr>
          <p:nvPr>
            <p:ph sz="quarter" idx="12" hasCustomPrompt="1"/>
          </p:nvPr>
        </p:nvSpPr>
        <p:spPr>
          <a:xfrm>
            <a:off x="915923" y="6273801"/>
            <a:ext cx="4934543" cy="515938"/>
          </a:xfrm>
          <a:prstGeom prst="rect">
            <a:avLst/>
          </a:prstGeom>
        </p:spPr>
        <p:txBody>
          <a:bodyPr anchor="ctr"/>
          <a:lstStyle>
            <a:lvl1pPr marL="0" indent="0">
              <a:buFontTx/>
              <a:buNone/>
              <a:defRPr sz="10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Notes, if needed</a:t>
            </a:r>
          </a:p>
        </p:txBody>
      </p:sp>
    </p:spTree>
    <p:extLst>
      <p:ext uri="{BB962C8B-B14F-4D97-AF65-F5344CB8AC3E}">
        <p14:creationId xmlns:p14="http://schemas.microsoft.com/office/powerpoint/2010/main" val="40056349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rgbClr val="00529B"/>
                </a:solidFill>
                <a:latin typeface="+mj-lt"/>
                <a:sym typeface="+mj-lt"/>
              </a:defRPr>
            </a:lvl1pPr>
          </a:lstStyle>
          <a:p>
            <a:r>
              <a:rPr lang="en-US" dirty="0"/>
              <a:t>Click to add section title</a:t>
            </a:r>
          </a:p>
        </p:txBody>
      </p:sp>
      <p:cxnSp>
        <p:nvCxnSpPr>
          <p:cNvPr id="10" name="Straight Connector 9"/>
          <p:cNvCxnSpPr/>
          <p:nvPr userDrawn="1"/>
        </p:nvCxnSpPr>
        <p:spPr bwMode="white">
          <a:xfrm>
            <a:off x="630001" y="3680016"/>
            <a:ext cx="11558587" cy="0"/>
          </a:xfrm>
          <a:prstGeom prst="line">
            <a:avLst/>
          </a:prstGeom>
          <a:ln w="19050" cmpd="sng">
            <a:solidFill>
              <a:srgbClr val="0074DE"/>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510421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7" y="0"/>
            <a:ext cx="416951" cy="6858000"/>
          </a:xfrm>
          <a:prstGeom prst="rect">
            <a:avLst/>
          </a:prstGeom>
        </p:spPr>
      </p:pic>
      <p:sp>
        <p:nvSpPr>
          <p:cNvPr id="18" name="Date Placeholder 1"/>
          <p:cNvSpPr>
            <a:spLocks noGrp="1"/>
          </p:cNvSpPr>
          <p:nvPr>
            <p:ph type="dt" sz="half" idx="31"/>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24" name="Rectangle 23"/>
          <p:cNvSpPr/>
          <p:nvPr userDrawn="1"/>
        </p:nvSpPr>
        <p:spPr bwMode="white">
          <a:xfrm>
            <a:off x="2"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2" y="2681104"/>
            <a:ext cx="3127881" cy="1495795"/>
          </a:xfrm>
          <a:prstGeom prst="rect">
            <a:avLst/>
          </a:prstGeom>
        </p:spPr>
        <p:txBody>
          <a:bodyPr anchor="ctr">
            <a:noAutofit/>
          </a:bodyPr>
          <a:lstStyle>
            <a:lvl1pPr>
              <a:defRPr sz="2400">
                <a:solidFill>
                  <a:srgbClr val="00529B"/>
                </a:solidFill>
                <a:latin typeface="+mj-lt"/>
                <a:sym typeface="+mj-lt"/>
              </a:defRPr>
            </a:lvl1pPr>
          </a:lstStyle>
          <a:p>
            <a:r>
              <a:rPr lang="en-US" dirty="0"/>
              <a:t>Click to add title</a:t>
            </a:r>
          </a:p>
        </p:txBody>
      </p:sp>
      <p:sp>
        <p:nvSpPr>
          <p:cNvPr id="12"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1 Strategy Planning Toolkit_vUpdated Nov 2019.pptx</a:t>
            </a:r>
            <a:endParaRPr lang="en-US" sz="700" dirty="0">
              <a:solidFill>
                <a:schemeClr val="bg1"/>
              </a:solidFill>
              <a:latin typeface="+mn-lt"/>
              <a:sym typeface="Trebuchet MS" panose="020B0603020202020204" pitchFamily="34" charset="0"/>
            </a:endParaRPr>
          </a:p>
        </p:txBody>
      </p:sp>
      <p:sp>
        <p:nvSpPr>
          <p:cNvPr id="13" name="TextBox 12"/>
          <p:cNvSpPr txBox="1"/>
          <p:nvPr userDrawn="1"/>
        </p:nvSpPr>
        <p:spPr>
          <a:xfrm>
            <a:off x="5275487" y="6329699"/>
            <a:ext cx="5706024"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622719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9" y="0"/>
            <a:ext cx="416951" cy="6858000"/>
          </a:xfrm>
          <a:prstGeom prst="rect">
            <a:avLst/>
          </a:prstGeom>
        </p:spPr>
      </p:pic>
      <p:sp>
        <p:nvSpPr>
          <p:cNvPr id="14" name="Rectangle 13"/>
          <p:cNvSpPr/>
          <p:nvPr userDrawn="1"/>
        </p:nvSpPr>
        <p:spPr bwMode="white">
          <a:xfrm>
            <a:off x="2"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2" y="622803"/>
            <a:ext cx="6276529" cy="332399"/>
          </a:xfrm>
          <a:prstGeom prst="rect">
            <a:avLst/>
          </a:prstGeom>
        </p:spPr>
        <p:txBody>
          <a:bodyPr/>
          <a:lstStyle>
            <a:lvl1pPr>
              <a:defRPr>
                <a:latin typeface="+mj-lt"/>
                <a:sym typeface="+mj-lt"/>
              </a:defRPr>
            </a:lvl1pPr>
          </a:lstStyle>
          <a:p>
            <a:r>
              <a:rPr lang="en-US" dirty="0"/>
              <a:t>Click to add title</a:t>
            </a:r>
          </a:p>
        </p:txBody>
      </p:sp>
      <p:sp>
        <p:nvSpPr>
          <p:cNvPr id="12"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1 Strategy Planning Toolkit_vUpdated Nov 2019.pptx</a:t>
            </a:r>
            <a:endParaRPr lang="en-US" sz="700" dirty="0">
              <a:solidFill>
                <a:schemeClr val="bg1"/>
              </a:solidFill>
              <a:latin typeface="+mn-lt"/>
              <a:sym typeface="Trebuchet MS" panose="020B0603020202020204" pitchFamily="34" charset="0"/>
            </a:endParaRPr>
          </a:p>
        </p:txBody>
      </p:sp>
      <p:sp>
        <p:nvSpPr>
          <p:cNvPr id="11" name="TextBox 10"/>
          <p:cNvSpPr txBox="1"/>
          <p:nvPr userDrawn="1"/>
        </p:nvSpPr>
        <p:spPr>
          <a:xfrm>
            <a:off x="630000" y="6329701"/>
            <a:ext cx="625680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4031046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9" y="1589"/>
                        <a:ext cx="1587" cy="158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9029249"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1"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3"/>
            <a:ext cx="8101584" cy="332399"/>
          </a:xfrm>
          <a:prstGeom prst="rect">
            <a:avLst/>
          </a:prstGeom>
        </p:spPr>
        <p:txBody>
          <a:bodyPr/>
          <a:lstStyle>
            <a:lvl1pPr>
              <a:defRPr>
                <a:latin typeface="+mj-lt"/>
                <a:sym typeface="+mj-lt"/>
              </a:defRPr>
            </a:lvl1pPr>
          </a:lstStyle>
          <a:p>
            <a:r>
              <a:rPr lang="en-US" dirty="0"/>
              <a:t>Click to add title</a:t>
            </a:r>
          </a:p>
        </p:txBody>
      </p:sp>
      <p:sp>
        <p:nvSpPr>
          <p:cNvPr id="12"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1 Strategy Planning Toolkit_vUpdated Nov 2019.pptx</a:t>
            </a:r>
            <a:endParaRPr lang="en-US" sz="700" dirty="0">
              <a:solidFill>
                <a:schemeClr val="bg1"/>
              </a:solidFill>
              <a:latin typeface="+mn-lt"/>
              <a:sym typeface="Trebuchet MS" panose="020B0603020202020204" pitchFamily="34" charset="0"/>
            </a:endParaRPr>
          </a:p>
        </p:txBody>
      </p:sp>
      <p:sp>
        <p:nvSpPr>
          <p:cNvPr id="11" name="TextBox 10"/>
          <p:cNvSpPr txBox="1"/>
          <p:nvPr userDrawn="1"/>
        </p:nvSpPr>
        <p:spPr>
          <a:xfrm>
            <a:off x="630000" y="6452807"/>
            <a:ext cx="8101584"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
        <p:nvSpPr>
          <p:cNvPr id="4" name="Rectangle 3" hidden="1"/>
          <p:cNvSpPr/>
          <p:nvPr userDrawn="1">
            <p:custDataLst>
              <p:tags r:id="rId3"/>
            </p:custDataLst>
          </p:nvPr>
        </p:nvSpPr>
        <p:spPr>
          <a:xfrm>
            <a:off x="2" y="2"/>
            <a:ext cx="158751" cy="158751"/>
          </a:xfrm>
          <a:prstGeom prst="rect">
            <a:avLst/>
          </a:prstGeom>
          <a:solidFill>
            <a:srgbClr val="00529B"/>
          </a:solidFill>
          <a:ln w="9525" cap="rnd" cmpd="sng" algn="ctr">
            <a:solidFill>
              <a:srgbClr val="0052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2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Tree>
    <p:extLst>
      <p:ext uri="{BB962C8B-B14F-4D97-AF65-F5344CB8AC3E}">
        <p14:creationId xmlns:p14="http://schemas.microsoft.com/office/powerpoint/2010/main" val="1098674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24" name="Title 4"/>
          <p:cNvSpPr>
            <a:spLocks noGrp="1"/>
          </p:cNvSpPr>
          <p:nvPr>
            <p:ph type="title" hasCustomPrompt="1"/>
          </p:nvPr>
        </p:nvSpPr>
        <p:spPr>
          <a:xfrm>
            <a:off x="630002" y="2681104"/>
            <a:ext cx="3127881" cy="1495795"/>
          </a:xfrm>
          <a:prstGeom prst="rect">
            <a:avLst/>
          </a:prstGeom>
        </p:spPr>
        <p:txBody>
          <a:bodyPr anchor="ctr">
            <a:noAutofit/>
          </a:bodyPr>
          <a:lstStyle>
            <a:lvl1pPr>
              <a:defRPr sz="2400">
                <a:solidFill>
                  <a:schemeClr val="bg1"/>
                </a:solidFill>
                <a:latin typeface="+mj-lt"/>
                <a:sym typeface="+mj-lt"/>
              </a:defRPr>
            </a:lvl1pPr>
          </a:lstStyle>
          <a:p>
            <a:r>
              <a:rPr lang="en-US" dirty="0"/>
              <a:t>Click to add title</a:t>
            </a:r>
          </a:p>
        </p:txBody>
      </p:sp>
      <p:sp>
        <p:nvSpPr>
          <p:cNvPr id="26" name="Rectangle 25"/>
          <p:cNvSpPr/>
          <p:nvPr userDrawn="1"/>
        </p:nvSpPr>
        <p:spPr bwMode="ltGray">
          <a:xfrm>
            <a:off x="4080764"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sp>
        <p:nvSpPr>
          <p:cNvPr id="12" name="TextBox 11"/>
          <p:cNvSpPr txBox="1"/>
          <p:nvPr userDrawn="1"/>
        </p:nvSpPr>
        <p:spPr>
          <a:xfrm>
            <a:off x="5294814" y="6329699"/>
            <a:ext cx="5667372"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556322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5"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4"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8"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sp>
        <p:nvSpPr>
          <p:cNvPr id="16" name="TextBox 15"/>
          <p:cNvSpPr txBox="1"/>
          <p:nvPr userDrawn="1"/>
        </p:nvSpPr>
        <p:spPr>
          <a:xfrm>
            <a:off x="628245" y="6206585"/>
            <a:ext cx="5128187"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176235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51" y="0"/>
            <a:ext cx="416951" cy="6858000"/>
          </a:xfrm>
          <a:prstGeom prst="rect">
            <a:avLst/>
          </a:prstGeom>
        </p:spPr>
      </p:pic>
      <p:sp>
        <p:nvSpPr>
          <p:cNvPr id="11" name="Rectangle 10"/>
          <p:cNvSpPr/>
          <p:nvPr userDrawn="1"/>
        </p:nvSpPr>
        <p:spPr bwMode="gray">
          <a:xfrm>
            <a:off x="7819546"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7"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sp>
        <p:nvSpPr>
          <p:cNvPr id="18" name="TextBox 17"/>
          <p:cNvSpPr txBox="1"/>
          <p:nvPr userDrawn="1"/>
        </p:nvSpPr>
        <p:spPr>
          <a:xfrm>
            <a:off x="630000" y="6329701"/>
            <a:ext cx="6247552"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786910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0"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2" y="2764206"/>
            <a:ext cx="2478639" cy="1314311"/>
          </a:xfrm>
          <a:prstGeom prst="rect">
            <a:avLst/>
          </a:prstGeom>
        </p:spPr>
        <p:txBody>
          <a:bodyPr anchor="ctr">
            <a:noAutofit/>
          </a:bodyPr>
          <a:lstStyle>
            <a:lvl1pPr>
              <a:defRPr sz="2400">
                <a:solidFill>
                  <a:srgbClr val="00529B"/>
                </a:solidFill>
                <a:latin typeface="+mj-lt"/>
                <a:sym typeface="+mj-lt"/>
              </a:defRPr>
            </a:lvl1pPr>
          </a:lstStyle>
          <a:p>
            <a:r>
              <a:rPr lang="en-US" dirty="0">
                <a:solidFill>
                  <a:schemeClr val="tx2"/>
                </a:solidFill>
              </a:rPr>
              <a:t>Click to add title</a:t>
            </a:r>
          </a:p>
        </p:txBody>
      </p:sp>
      <p:sp>
        <p:nvSpPr>
          <p:cNvPr id="14"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1 Strategy Planning Toolkit_vUpdated Nov 2019.pptx</a:t>
            </a:r>
            <a:endParaRPr lang="en-US" sz="700" dirty="0">
              <a:solidFill>
                <a:schemeClr val="bg1"/>
              </a:solidFill>
              <a:latin typeface="+mn-lt"/>
              <a:sym typeface="Trebuchet MS" panose="020B0603020202020204" pitchFamily="34" charset="0"/>
            </a:endParaRP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1" y="3590400"/>
            <a:ext cx="1365251"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4756559" y="6329701"/>
            <a:ext cx="6273392"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430131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0"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529B"/>
              </a:gs>
              <a:gs pos="100000">
                <a:srgbClr val="00488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2" y="2764206"/>
            <a:ext cx="2478639" cy="1314311"/>
          </a:xfrm>
        </p:spPr>
        <p:txBody>
          <a:bodyPr anchor="ctr" anchorCtr="0">
            <a:noAutofit/>
          </a:bodyPr>
          <a:lstStyle>
            <a:lvl1pPr>
              <a:defRPr>
                <a:solidFill>
                  <a:srgbClr val="FFFFFF"/>
                </a:solidFill>
                <a:latin typeface="+mj-lt"/>
                <a:sym typeface="+mj-lt"/>
              </a:defRPr>
            </a:lvl1pPr>
          </a:lstStyle>
          <a:p>
            <a:r>
              <a:rPr lang="en-US" dirty="0"/>
              <a:t>Click to add title</a:t>
            </a:r>
          </a:p>
        </p:txBody>
      </p:sp>
      <p:sp>
        <p:nvSpPr>
          <p:cNvPr id="15"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9"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1" y="3402830"/>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2" name="TextBox 11"/>
          <p:cNvSpPr txBox="1"/>
          <p:nvPr userDrawn="1"/>
        </p:nvSpPr>
        <p:spPr>
          <a:xfrm>
            <a:off x="4756559" y="6329701"/>
            <a:ext cx="6273392"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697528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1" y="1785600"/>
            <a:ext cx="4062235" cy="3286800"/>
          </a:xfrm>
          <a:prstGeom prst="rect">
            <a:avLst/>
          </a:prstGeom>
        </p:spPr>
        <p:txBody>
          <a:bodyPr anchor="ctr">
            <a:noAutofit/>
          </a:bodyPr>
          <a:lstStyle>
            <a:lvl1pPr>
              <a:defRPr sz="4400" b="0">
                <a:solidFill>
                  <a:srgbClr val="00529B"/>
                </a:solidFill>
                <a:latin typeface="+mj-lt"/>
                <a:sym typeface="+mj-lt"/>
              </a:defRPr>
            </a:lvl1pPr>
          </a:lstStyle>
          <a:p>
            <a:r>
              <a:rPr lang="en-US" dirty="0"/>
              <a:t>Click to add title</a:t>
            </a:r>
          </a:p>
        </p:txBody>
      </p:sp>
      <p:sp>
        <p:nvSpPr>
          <p:cNvPr id="12"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1 Strategy Planning Toolkit_vUpdated Nov 2019.pptx</a:t>
            </a:r>
            <a:endParaRPr lang="en-US" sz="700" dirty="0">
              <a:solidFill>
                <a:schemeClr val="bg1"/>
              </a:solidFill>
              <a:latin typeface="+mn-lt"/>
              <a:sym typeface="Trebuchet MS" panose="020B0603020202020204" pitchFamily="34" charset="0"/>
            </a:endParaRP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7" y="3394393"/>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5360245" y="6329701"/>
            <a:ext cx="5931451"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0910447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5" name="Text Placeholder 4"/>
          <p:cNvSpPr>
            <a:spLocks noGrp="1"/>
          </p:cNvSpPr>
          <p:nvPr>
            <p:ph type="body" sz="quarter" idx="10"/>
          </p:nvPr>
        </p:nvSpPr>
        <p:spPr>
          <a:xfrm>
            <a:off x="304800" y="961065"/>
            <a:ext cx="11582400" cy="5211137"/>
          </a:xfrm>
        </p:spPr>
        <p:txBody>
          <a:bodyPr/>
          <a:lstStyle>
            <a:lvl1pPr>
              <a:defRPr sz="2400"/>
            </a:lvl1pPr>
            <a:lvl2pPr marL="742950" indent="-285750">
              <a:buFont typeface="Arial"/>
              <a:buChar char="•"/>
              <a:defRPr/>
            </a:lvl2pPr>
            <a:lvl3pPr marL="1143000" indent="-228600">
              <a:buFont typeface="Arial"/>
              <a:buChar char="•"/>
              <a:defRPr/>
            </a:lvl3pPr>
            <a:lvl4pPr marL="1601788" indent="-230188">
              <a:buFont typeface="Arial" pitchFamily="34" charset="0"/>
              <a:buChar cha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Tree>
    <p:extLst>
      <p:ext uri="{BB962C8B-B14F-4D97-AF65-F5344CB8AC3E}">
        <p14:creationId xmlns:p14="http://schemas.microsoft.com/office/powerpoint/2010/main" val="5420627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00529B"/>
              </a:gs>
              <a:gs pos="100000">
                <a:srgbClr val="00488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1" y="1785600"/>
            <a:ext cx="4062235" cy="3286800"/>
          </a:xfrm>
          <a:prstGeom prst="rect">
            <a:avLst/>
          </a:prstGeom>
        </p:spPr>
        <p:txBody>
          <a:bodyPr anchor="ctr">
            <a:noAutofit/>
          </a:bodyPr>
          <a:lstStyle>
            <a:lvl1pPr>
              <a:defRPr sz="4400" b="0">
                <a:solidFill>
                  <a:srgbClr val="FFFFFF"/>
                </a:solidFill>
                <a:latin typeface="+mj-lt"/>
                <a:sym typeface="+mj-lt"/>
              </a:defRPr>
            </a:lvl1pPr>
          </a:lstStyle>
          <a:p>
            <a:r>
              <a:rPr lang="en-US" dirty="0"/>
              <a:t>Click to add title</a:t>
            </a:r>
          </a:p>
        </p:txBody>
      </p:sp>
      <p:sp>
        <p:nvSpPr>
          <p:cNvPr id="13"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6"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60" y="3416302"/>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1" name="TextBox 10"/>
          <p:cNvSpPr txBox="1"/>
          <p:nvPr userDrawn="1"/>
        </p:nvSpPr>
        <p:spPr>
          <a:xfrm>
            <a:off x="5360245" y="6329701"/>
            <a:ext cx="5931451"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119606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9" name="Pentagon 8"/>
          <p:cNvSpPr/>
          <p:nvPr/>
        </p:nvSpPr>
        <p:spPr bwMode="white">
          <a:xfrm>
            <a:off x="1" y="0"/>
            <a:ext cx="6363547"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2" y="622803"/>
            <a:ext cx="4747823" cy="332399"/>
          </a:xfrm>
          <a:prstGeom prst="rect">
            <a:avLst/>
          </a:prstGeom>
        </p:spPr>
        <p:txBody>
          <a:bodyPr/>
          <a:lstStyle>
            <a:lvl1pPr>
              <a:defRPr>
                <a:latin typeface="+mj-lt"/>
                <a:sym typeface="+mj-lt"/>
              </a:defRPr>
            </a:lvl1pPr>
          </a:lstStyle>
          <a:p>
            <a:r>
              <a:rPr lang="en-US" dirty="0"/>
              <a:t>Click to add title</a:t>
            </a:r>
          </a:p>
        </p:txBody>
      </p:sp>
      <p:sp>
        <p:nvSpPr>
          <p:cNvPr id="13" name="Date Placeholder 4"/>
          <p:cNvSpPr>
            <a:spLocks noGrp="1"/>
          </p:cNvSpPr>
          <p:nvPr>
            <p:ph type="dt" sz="half" idx="10"/>
          </p:nvPr>
        </p:nvSpPr>
        <p:spPr>
          <a:xfrm>
            <a:off x="9677401"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2"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1 Strategy Planning Toolkit_vUpdated Nov 2019.pptx</a:t>
            </a:r>
            <a:endParaRPr lang="en-US" sz="700" dirty="0">
              <a:solidFill>
                <a:schemeClr val="bg1"/>
              </a:solidFill>
              <a:latin typeface="+mn-lt"/>
              <a:sym typeface="Trebuchet MS" panose="020B0603020202020204" pitchFamily="34" charset="0"/>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5" y="3589605"/>
            <a:ext cx="1365251"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630003" y="6206584"/>
            <a:ext cx="4767807"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830399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9" name="Pentagon 8"/>
          <p:cNvSpPr/>
          <p:nvPr/>
        </p:nvSpPr>
        <p:spPr bwMode="white">
          <a:xfrm>
            <a:off x="1" y="0"/>
            <a:ext cx="6363547" cy="6858000"/>
          </a:xfrm>
          <a:prstGeom prst="homePlate">
            <a:avLst>
              <a:gd name="adj" fmla="val 12939"/>
            </a:avLst>
          </a:prstGeom>
          <a:gradFill flip="none" rotWithShape="1">
            <a:gsLst>
              <a:gs pos="0">
                <a:srgbClr val="00529B"/>
              </a:gs>
              <a:gs pos="100000">
                <a:srgbClr val="00488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2" y="622803"/>
            <a:ext cx="4747823" cy="332399"/>
          </a:xfrm>
          <a:prstGeom prst="rect">
            <a:avLst/>
          </a:prstGeom>
        </p:spPr>
        <p:txBody>
          <a:bodyPr/>
          <a:lstStyle>
            <a:lvl1pPr>
              <a:defRPr>
                <a:solidFill>
                  <a:srgbClr val="FFFFFF"/>
                </a:solidFill>
                <a:latin typeface="+mj-lt"/>
                <a:sym typeface="+mj-lt"/>
              </a:defRPr>
            </a:lvl1pPr>
          </a:lstStyle>
          <a:p>
            <a:r>
              <a:rPr lang="en-US" dirty="0"/>
              <a:t>Click to add title</a:t>
            </a:r>
          </a:p>
        </p:txBody>
      </p:sp>
      <p:sp>
        <p:nvSpPr>
          <p:cNvPr id="11"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7"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3" y="3407806"/>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3" name="TextBox 12"/>
          <p:cNvSpPr txBox="1"/>
          <p:nvPr userDrawn="1"/>
        </p:nvSpPr>
        <p:spPr>
          <a:xfrm>
            <a:off x="630003" y="6206584"/>
            <a:ext cx="4767807"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3896995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1"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3"/>
            <a:ext cx="6254496" cy="332399"/>
          </a:xfrm>
          <a:prstGeom prst="rect">
            <a:avLst/>
          </a:prstGeom>
        </p:spPr>
        <p:txBody>
          <a:bodyPr/>
          <a:lstStyle>
            <a:lvl1pPr>
              <a:defRPr>
                <a:latin typeface="+mj-lt"/>
                <a:sym typeface="+mj-lt"/>
              </a:defRPr>
            </a:lvl1pPr>
          </a:lstStyle>
          <a:p>
            <a:r>
              <a:rPr lang="en-US" dirty="0"/>
              <a:t>Click to add title</a:t>
            </a:r>
          </a:p>
        </p:txBody>
      </p:sp>
      <p:sp>
        <p:nvSpPr>
          <p:cNvPr id="14"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1 Strategy Planning Toolkit_vUpdated Nov 2019.pptx</a:t>
            </a:r>
            <a:endParaRPr lang="en-US" sz="700" dirty="0">
              <a:solidFill>
                <a:schemeClr val="bg1"/>
              </a:solidFill>
              <a:latin typeface="+mn-lt"/>
              <a:sym typeface="Trebuchet MS" panose="020B0603020202020204" pitchFamily="34" charset="0"/>
            </a:endParaRP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40"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630000" y="6329701"/>
            <a:ext cx="625680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762280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529B"/>
              </a:gs>
              <a:gs pos="100000">
                <a:srgbClr val="00488A"/>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3"/>
            <a:ext cx="6254496" cy="332399"/>
          </a:xfrm>
          <a:prstGeom prst="rect">
            <a:avLst/>
          </a:prstGeom>
        </p:spPr>
        <p:txBody>
          <a:bodyPr/>
          <a:lstStyle>
            <a:lvl1pPr>
              <a:defRPr>
                <a:solidFill>
                  <a:srgbClr val="FFFFFF"/>
                </a:solidFill>
                <a:latin typeface="+mj-lt"/>
                <a:sym typeface="+mj-lt"/>
              </a:defRPr>
            </a:lvl1pPr>
          </a:lstStyle>
          <a:p>
            <a:r>
              <a:rPr lang="en-US" dirty="0"/>
              <a:t>Click to add title</a:t>
            </a:r>
          </a:p>
        </p:txBody>
      </p:sp>
      <p:sp>
        <p:nvSpPr>
          <p:cNvPr id="17"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20"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9" y="3407806"/>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1" name="TextBox 10"/>
          <p:cNvSpPr txBox="1"/>
          <p:nvPr userDrawn="1"/>
        </p:nvSpPr>
        <p:spPr>
          <a:xfrm>
            <a:off x="630000" y="6329701"/>
            <a:ext cx="625680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3097173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7" name="Date Placeholder 4"/>
          <p:cNvSpPr>
            <a:spLocks noGrp="1"/>
          </p:cNvSpPr>
          <p:nvPr>
            <p:ph type="dt" sz="half" idx="10"/>
          </p:nvPr>
        </p:nvSpPr>
        <p:spPr>
          <a:xfrm>
            <a:off x="9677401"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5"/>
            <a:ext cx="10933200" cy="1606551"/>
          </a:xfrm>
        </p:spPr>
        <p:txBody>
          <a:bodyPr anchor="b">
            <a:noAutofit/>
          </a:bodyPr>
          <a:lstStyle>
            <a:lvl1pPr marL="0" algn="l" defTabSz="914354"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8"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1 Strategy Planning Toolkit_vUpdated Nov 2019.pptx</a:t>
            </a:r>
            <a:endParaRPr lang="en-US" sz="700" dirty="0">
              <a:solidFill>
                <a:schemeClr val="bg1"/>
              </a:solidFill>
              <a:latin typeface="+mn-lt"/>
              <a:sym typeface="Trebuchet MS" panose="020B0603020202020204" pitchFamily="34" charset="0"/>
            </a:endParaRPr>
          </a:p>
        </p:txBody>
      </p:sp>
      <p:sp>
        <p:nvSpPr>
          <p:cNvPr id="12" name="TextBox 11"/>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FFFFFF"/>
                </a:solidFill>
                <a:latin typeface="+mn-lt"/>
                <a:ea typeface="+mn-ea"/>
                <a:cs typeface="+mn-cs"/>
              </a:rPr>
            </a:br>
            <a:r>
              <a:rPr lang="en-US" sz="800" b="0" kern="1200" dirty="0">
                <a:solidFill>
                  <a:srgbClr val="FFFFF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389948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rgbClr val="0074D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5"/>
            <a:ext cx="10933200" cy="1606551"/>
          </a:xfrm>
          <a:prstGeom prst="rect">
            <a:avLst/>
          </a:prstGeom>
        </p:spPr>
        <p:txBody>
          <a:bodyPr anchor="b">
            <a:noAutofit/>
          </a:bodyPr>
          <a:lstStyle>
            <a:lvl1pPr marL="0" algn="l" defTabSz="914354" rtl="0" eaLnBrk="1" fontAlgn="auto" latinLnBrk="0" hangingPunct="1">
              <a:lnSpc>
                <a:spcPts val="6000"/>
              </a:lnSpc>
              <a:spcBef>
                <a:spcPts val="0"/>
              </a:spcBef>
              <a:spcAft>
                <a:spcPts val="0"/>
              </a:spcAft>
              <a:defRPr lang="en-US" sz="5400" kern="1200" baseline="0" dirty="0">
                <a:solidFill>
                  <a:srgbClr val="0074DE"/>
                </a:solidFill>
                <a:latin typeface="+mj-lt"/>
                <a:ea typeface="+mj-ea"/>
                <a:cs typeface="+mj-cs"/>
                <a:sym typeface="+mj-lt"/>
              </a:defRPr>
            </a:lvl1pPr>
          </a:lstStyle>
          <a:p>
            <a:r>
              <a:rPr lang="en-US" dirty="0"/>
              <a:t>Click to add big statement text</a:t>
            </a:r>
          </a:p>
        </p:txBody>
      </p:sp>
      <p:sp>
        <p:nvSpPr>
          <p:cNvPr id="9" name="FooterSimple" hidden="1"/>
          <p:cNvSpPr txBox="1"/>
          <p:nvPr userDrawn="1">
            <p:custDataLst>
              <p:tags r:id="rId2"/>
            </p:custDataLst>
          </p:nvPr>
        </p:nvSpPr>
        <p:spPr>
          <a:xfrm rot="16200000">
            <a:off x="10561320" y="5117888"/>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1 Strategy Planning Toolkit_vUpdated Nov 2019.pptx</a:t>
            </a:r>
            <a:endParaRPr lang="en-US" sz="700" dirty="0">
              <a:solidFill>
                <a:schemeClr val="bg1">
                  <a:lumMod val="50000"/>
                </a:schemeClr>
              </a:solidFill>
              <a:latin typeface="+mn-lt"/>
              <a:sym typeface="Trebuchet MS" panose="020B0603020202020204" pitchFamily="34" charset="0"/>
            </a:endParaRPr>
          </a:p>
        </p:txBody>
      </p:sp>
      <p:sp>
        <p:nvSpPr>
          <p:cNvPr id="10" name="TextBox 9"/>
          <p:cNvSpPr txBox="1"/>
          <p:nvPr userDrawn="1"/>
        </p:nvSpPr>
        <p:spPr>
          <a:xfrm>
            <a:off x="58945" y="6575922"/>
            <a:ext cx="1207545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a:t>
            </a:r>
            <a:br>
              <a:rPr lang="en-US" sz="800" b="0" kern="1200" dirty="0">
                <a:solidFill>
                  <a:srgbClr val="7F7F7F"/>
                </a:solidFill>
                <a:latin typeface="+mn-lt"/>
                <a:ea typeface="+mn-ea"/>
                <a:cs typeface="+mn-cs"/>
              </a:rPr>
            </a:br>
            <a:r>
              <a:rPr lang="en-US" sz="800" b="0" kern="1200" dirty="0">
                <a:solidFill>
                  <a:srgbClr val="7F7F7F"/>
                </a:solidFill>
                <a:latin typeface="+mn-lt"/>
                <a:ea typeface="+mn-ea"/>
                <a:cs typeface="+mn-cs"/>
              </a:rPr>
              <a:t>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794156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D. White one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7" y="0"/>
            <a:ext cx="416951" cy="6858000"/>
          </a:xfrm>
          <a:prstGeom prst="rect">
            <a:avLst/>
          </a:prstGeom>
        </p:spPr>
      </p:pic>
      <p:sp>
        <p:nvSpPr>
          <p:cNvPr id="18" name="Date Placeholder 1"/>
          <p:cNvSpPr>
            <a:spLocks noGrp="1"/>
          </p:cNvSpPr>
          <p:nvPr>
            <p:ph type="dt" sz="half" idx="31"/>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24" name="Rectangle 23"/>
          <p:cNvSpPr/>
          <p:nvPr userDrawn="1"/>
        </p:nvSpPr>
        <p:spPr bwMode="white">
          <a:xfrm>
            <a:off x="2"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2" y="2681104"/>
            <a:ext cx="3127881" cy="1495795"/>
          </a:xfrm>
          <a:prstGeom prst="rect">
            <a:avLst/>
          </a:prstGeom>
        </p:spPr>
        <p:txBody>
          <a:bodyPr anchor="ctr">
            <a:noAutofit/>
          </a:bodyPr>
          <a:lstStyle>
            <a:lvl1pPr>
              <a:defRPr sz="2400">
                <a:solidFill>
                  <a:srgbClr val="00529B"/>
                </a:solidFill>
                <a:latin typeface="+mj-lt"/>
                <a:sym typeface="+mj-lt"/>
              </a:defRPr>
            </a:lvl1pPr>
          </a:lstStyle>
          <a:p>
            <a:r>
              <a:rPr lang="en-US" dirty="0"/>
              <a:t>Click to add title</a:t>
            </a:r>
          </a:p>
        </p:txBody>
      </p:sp>
      <p:sp>
        <p:nvSpPr>
          <p:cNvPr id="12"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20190904 Modernizing CMS 2020 Pre-work_v7.pptx</a:t>
            </a:r>
          </a:p>
        </p:txBody>
      </p:sp>
      <p:sp>
        <p:nvSpPr>
          <p:cNvPr id="13" name="TextBox 12"/>
          <p:cNvSpPr txBox="1"/>
          <p:nvPr userDrawn="1"/>
        </p:nvSpPr>
        <p:spPr>
          <a:xfrm>
            <a:off x="5275487" y="6329699"/>
            <a:ext cx="5706024"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91674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D. Green highlight">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9" y="0"/>
            <a:ext cx="416951" cy="6858000"/>
          </a:xfrm>
          <a:prstGeom prst="rect">
            <a:avLst/>
          </a:prstGeom>
        </p:spPr>
      </p:pic>
      <p:sp>
        <p:nvSpPr>
          <p:cNvPr id="14" name="Rectangle 13"/>
          <p:cNvSpPr/>
          <p:nvPr userDrawn="1"/>
        </p:nvSpPr>
        <p:spPr bwMode="white">
          <a:xfrm>
            <a:off x="2"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2" name="Title 1"/>
          <p:cNvSpPr>
            <a:spLocks noGrp="1"/>
          </p:cNvSpPr>
          <p:nvPr>
            <p:ph type="title" hasCustomPrompt="1"/>
          </p:nvPr>
        </p:nvSpPr>
        <p:spPr>
          <a:xfrm>
            <a:off x="630002" y="622803"/>
            <a:ext cx="6276529" cy="332399"/>
          </a:xfrm>
          <a:prstGeom prst="rect">
            <a:avLst/>
          </a:prstGeom>
        </p:spPr>
        <p:txBody>
          <a:bodyPr/>
          <a:lstStyle>
            <a:lvl1pPr>
              <a:defRPr>
                <a:latin typeface="+mj-lt"/>
                <a:sym typeface="+mj-lt"/>
              </a:defRPr>
            </a:lvl1pPr>
          </a:lstStyle>
          <a:p>
            <a:r>
              <a:rPr lang="en-US" dirty="0"/>
              <a:t>Click to add title</a:t>
            </a:r>
          </a:p>
        </p:txBody>
      </p:sp>
      <p:sp>
        <p:nvSpPr>
          <p:cNvPr id="12"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20190904 Modernizing CMS 2020 Pre-work_v7.pptx</a:t>
            </a:r>
          </a:p>
        </p:txBody>
      </p:sp>
      <p:sp>
        <p:nvSpPr>
          <p:cNvPr id="11" name="TextBox 10"/>
          <p:cNvSpPr txBox="1"/>
          <p:nvPr userDrawn="1"/>
        </p:nvSpPr>
        <p:spPr>
          <a:xfrm>
            <a:off x="630000" y="6329701"/>
            <a:ext cx="625680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6676210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D. Four column green">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9" y="1589"/>
                        <a:ext cx="1587" cy="158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9029249"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1"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3"/>
            <a:ext cx="8101584" cy="332399"/>
          </a:xfrm>
          <a:prstGeom prst="rect">
            <a:avLst/>
          </a:prstGeom>
        </p:spPr>
        <p:txBody>
          <a:bodyPr/>
          <a:lstStyle>
            <a:lvl1pPr>
              <a:defRPr>
                <a:latin typeface="+mj-lt"/>
                <a:sym typeface="+mj-lt"/>
              </a:defRPr>
            </a:lvl1pPr>
          </a:lstStyle>
          <a:p>
            <a:r>
              <a:rPr lang="en-US" dirty="0"/>
              <a:t>Click to add title</a:t>
            </a:r>
          </a:p>
        </p:txBody>
      </p:sp>
      <p:sp>
        <p:nvSpPr>
          <p:cNvPr id="12"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20190904 Modernizing CMS 2020 Pre-work_v7.pptx</a:t>
            </a:r>
          </a:p>
        </p:txBody>
      </p:sp>
      <p:sp>
        <p:nvSpPr>
          <p:cNvPr id="11" name="TextBox 10"/>
          <p:cNvSpPr txBox="1"/>
          <p:nvPr userDrawn="1"/>
        </p:nvSpPr>
        <p:spPr>
          <a:xfrm>
            <a:off x="630000" y="6452807"/>
            <a:ext cx="8101584"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
        <p:nvSpPr>
          <p:cNvPr id="4" name="Rectangle 3" hidden="1"/>
          <p:cNvSpPr/>
          <p:nvPr userDrawn="1">
            <p:custDataLst>
              <p:tags r:id="rId3"/>
            </p:custDataLst>
          </p:nvPr>
        </p:nvSpPr>
        <p:spPr>
          <a:xfrm>
            <a:off x="2" y="2"/>
            <a:ext cx="158751" cy="158751"/>
          </a:xfrm>
          <a:prstGeom prst="rect">
            <a:avLst/>
          </a:prstGeom>
          <a:solidFill>
            <a:srgbClr val="00529B"/>
          </a:solidFill>
          <a:ln w="9525" cap="rnd" cmpd="sng" algn="ctr">
            <a:solidFill>
              <a:srgbClr val="0052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2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Tree>
    <p:extLst>
      <p:ext uri="{BB962C8B-B14F-4D97-AF65-F5344CB8AC3E}">
        <p14:creationId xmlns:p14="http://schemas.microsoft.com/office/powerpoint/2010/main" val="1799494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Rectangle 8"/>
          <p:cNvSpPr/>
          <p:nvPr userDrawn="1"/>
        </p:nvSpPr>
        <p:spPr>
          <a:xfrm>
            <a:off x="0" y="5507189"/>
            <a:ext cx="12192000" cy="1368425"/>
          </a:xfrm>
          <a:prstGeom prst="rect">
            <a:avLst/>
          </a:prstGeom>
          <a:solidFill>
            <a:srgbClr val="00498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350" dirty="0">
              <a:solidFill>
                <a:prstClr val="white"/>
              </a:solidFill>
            </a:endParaRPr>
          </a:p>
        </p:txBody>
      </p:sp>
      <p:sp>
        <p:nvSpPr>
          <p:cNvPr id="2" name="Title 1"/>
          <p:cNvSpPr>
            <a:spLocks noGrp="1"/>
          </p:cNvSpPr>
          <p:nvPr>
            <p:ph type="ctrTitle" hasCustomPrompt="1"/>
          </p:nvPr>
        </p:nvSpPr>
        <p:spPr>
          <a:xfrm>
            <a:off x="928255" y="441382"/>
            <a:ext cx="9144000" cy="745048"/>
          </a:xfrm>
        </p:spPr>
        <p:txBody>
          <a:bodyPr anchor="b"/>
          <a:lstStyle>
            <a:lvl1pPr algn="l">
              <a:defRPr sz="3750">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1524000" y="1750190"/>
            <a:ext cx="9144000" cy="3468321"/>
          </a:xfrm>
          <a:prstGeom prst="rect">
            <a:avLst/>
          </a:prstGeom>
        </p:spPr>
        <p:txBody>
          <a:bodyPr/>
          <a:lstStyle>
            <a:lvl1pPr>
              <a:defRPr b="0" i="0">
                <a:solidFill>
                  <a:schemeClr val="tx1"/>
                </a:solidFill>
                <a:latin typeface="Avenir Medium" charset="0"/>
                <a:ea typeface="Avenir Medium" charset="0"/>
                <a:cs typeface="Avenir Medium" charset="0"/>
              </a:defRPr>
            </a:lvl1pPr>
          </a:lstStyle>
          <a:p>
            <a:pPr lvl="0"/>
            <a:r>
              <a:rPr lang="en-US" dirty="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96503" y="5871337"/>
            <a:ext cx="1841500" cy="640842"/>
          </a:xfrm>
          <a:prstGeom prst="rect">
            <a:avLst/>
          </a:prstGeom>
        </p:spPr>
      </p:pic>
      <p:sp>
        <p:nvSpPr>
          <p:cNvPr id="7" name="Slide Number Placeholder 2">
            <a:extLst>
              <a:ext uri="{FF2B5EF4-FFF2-40B4-BE49-F238E27FC236}">
                <a16:creationId xmlns:a16="http://schemas.microsoft.com/office/drawing/2014/main" id="{744C5B27-04AF-BE43-B33A-1213C024881D}"/>
              </a:ext>
            </a:extLst>
          </p:cNvPr>
          <p:cNvSpPr>
            <a:spLocks noGrp="1"/>
          </p:cNvSpPr>
          <p:nvPr>
            <p:ph type="sldNum" sz="quarter" idx="11"/>
          </p:nvPr>
        </p:nvSpPr>
        <p:spPr>
          <a:xfrm>
            <a:off x="62022" y="6581329"/>
            <a:ext cx="464127" cy="365125"/>
          </a:xfrm>
          <a:prstGeom prst="rect">
            <a:avLst/>
          </a:prstGeom>
        </p:spPr>
        <p:txBody>
          <a:bodyPr/>
          <a:lstStyle>
            <a:lvl1pPr>
              <a:defRPr sz="900" b="1" i="0">
                <a:solidFill>
                  <a:srgbClr val="004986"/>
                </a:solidFill>
                <a:latin typeface="Calibri" panose="020F0502020204030204" pitchFamily="34" charset="0"/>
                <a:cs typeface="Calibri" panose="020F0502020204030204" pitchFamily="34" charset="0"/>
              </a:defRPr>
            </a:lvl1pPr>
          </a:lstStyle>
          <a:p>
            <a:fld id="{FC4ACFE8-D096-2541-B423-85B6908FFA9E}" type="slidenum">
              <a:rPr lang="en-US" smtClean="0"/>
              <a:pPr/>
              <a:t>‹#›</a:t>
            </a:fld>
            <a:endParaRPr lang="en-US" dirty="0"/>
          </a:p>
        </p:txBody>
      </p:sp>
    </p:spTree>
    <p:extLst>
      <p:ext uri="{BB962C8B-B14F-4D97-AF65-F5344CB8AC3E}">
        <p14:creationId xmlns:p14="http://schemas.microsoft.com/office/powerpoint/2010/main" val="20746141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D. Green one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24" name="Title 4"/>
          <p:cNvSpPr>
            <a:spLocks noGrp="1"/>
          </p:cNvSpPr>
          <p:nvPr>
            <p:ph type="title" hasCustomPrompt="1"/>
          </p:nvPr>
        </p:nvSpPr>
        <p:spPr>
          <a:xfrm>
            <a:off x="630002" y="2681104"/>
            <a:ext cx="3127881" cy="1495795"/>
          </a:xfrm>
          <a:prstGeom prst="rect">
            <a:avLst/>
          </a:prstGeom>
        </p:spPr>
        <p:txBody>
          <a:bodyPr anchor="ctr">
            <a:noAutofit/>
          </a:bodyPr>
          <a:lstStyle>
            <a:lvl1pPr>
              <a:defRPr sz="2400">
                <a:solidFill>
                  <a:schemeClr val="bg1"/>
                </a:solidFill>
                <a:latin typeface="+mj-lt"/>
                <a:sym typeface="+mj-lt"/>
              </a:defRPr>
            </a:lvl1pPr>
          </a:lstStyle>
          <a:p>
            <a:r>
              <a:rPr lang="en-US" dirty="0"/>
              <a:t>Click to add title</a:t>
            </a:r>
          </a:p>
        </p:txBody>
      </p:sp>
      <p:sp>
        <p:nvSpPr>
          <p:cNvPr id="26" name="Rectangle 25"/>
          <p:cNvSpPr/>
          <p:nvPr userDrawn="1"/>
        </p:nvSpPr>
        <p:spPr bwMode="ltGray">
          <a:xfrm>
            <a:off x="4080764"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sp>
        <p:nvSpPr>
          <p:cNvPr id="12" name="TextBox 11"/>
          <p:cNvSpPr txBox="1"/>
          <p:nvPr userDrawn="1"/>
        </p:nvSpPr>
        <p:spPr>
          <a:xfrm>
            <a:off x="5294814" y="6329699"/>
            <a:ext cx="5667372"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2985610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_D. Green half">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5"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4"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sp>
        <p:nvSpPr>
          <p:cNvPr id="16" name="TextBox 15"/>
          <p:cNvSpPr txBox="1"/>
          <p:nvPr userDrawn="1"/>
        </p:nvSpPr>
        <p:spPr>
          <a:xfrm>
            <a:off x="628245" y="6206585"/>
            <a:ext cx="5128187"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353733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_D. Green two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51" y="0"/>
            <a:ext cx="416951" cy="6858000"/>
          </a:xfrm>
          <a:prstGeom prst="rect">
            <a:avLst/>
          </a:prstGeom>
        </p:spPr>
      </p:pic>
      <p:sp>
        <p:nvSpPr>
          <p:cNvPr id="11" name="Rectangle 10"/>
          <p:cNvSpPr/>
          <p:nvPr userDrawn="1"/>
        </p:nvSpPr>
        <p:spPr bwMode="gray">
          <a:xfrm>
            <a:off x="7819546"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7"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1"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sp>
        <p:nvSpPr>
          <p:cNvPr id="18" name="TextBox 17"/>
          <p:cNvSpPr txBox="1"/>
          <p:nvPr userDrawn="1"/>
        </p:nvSpPr>
        <p:spPr>
          <a:xfrm>
            <a:off x="630000" y="6329701"/>
            <a:ext cx="6247552"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068727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_D. Left arrow">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0"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2" y="2764206"/>
            <a:ext cx="2478639" cy="1314311"/>
          </a:xfrm>
          <a:prstGeom prst="rect">
            <a:avLst/>
          </a:prstGeom>
        </p:spPr>
        <p:txBody>
          <a:bodyPr anchor="ctr">
            <a:noAutofit/>
          </a:bodyPr>
          <a:lstStyle>
            <a:lvl1pPr>
              <a:defRPr sz="2400">
                <a:solidFill>
                  <a:srgbClr val="00529B"/>
                </a:solidFill>
                <a:latin typeface="+mj-lt"/>
                <a:sym typeface="+mj-lt"/>
              </a:defRPr>
            </a:lvl1pPr>
          </a:lstStyle>
          <a:p>
            <a:r>
              <a:rPr lang="en-US" dirty="0">
                <a:solidFill>
                  <a:schemeClr val="tx2"/>
                </a:solidFill>
              </a:rPr>
              <a:t>Click to add title</a:t>
            </a: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20190904 Modernizing CMS 2020 Pre-work_v7.pptx</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1" y="3590400"/>
            <a:ext cx="1365251"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4756559" y="6329701"/>
            <a:ext cx="6273392"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201598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D. Green left arro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0"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529B"/>
              </a:gs>
              <a:gs pos="100000">
                <a:srgbClr val="00488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2" y="2764206"/>
            <a:ext cx="2478639" cy="1314311"/>
          </a:xfrm>
        </p:spPr>
        <p:txBody>
          <a:bodyPr anchor="ctr" anchorCtr="0">
            <a:noAutofit/>
          </a:bodyPr>
          <a:lstStyle>
            <a:lvl1pPr>
              <a:defRPr>
                <a:solidFill>
                  <a:srgbClr val="FFFFFF"/>
                </a:solidFill>
                <a:latin typeface="+mj-lt"/>
                <a:sym typeface="+mj-lt"/>
              </a:defRPr>
            </a:lvl1pPr>
          </a:lstStyle>
          <a:p>
            <a:r>
              <a:rPr lang="en-US" dirty="0"/>
              <a:t>Click to add title</a:t>
            </a:r>
          </a:p>
        </p:txBody>
      </p:sp>
      <p:sp>
        <p:nvSpPr>
          <p:cNvPr id="15"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9"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1" y="3402830"/>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2" name="TextBox 11"/>
          <p:cNvSpPr txBox="1"/>
          <p:nvPr userDrawn="1"/>
        </p:nvSpPr>
        <p:spPr>
          <a:xfrm>
            <a:off x="4756559" y="6329701"/>
            <a:ext cx="6273392"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0361928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_D. Arrow one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1"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1" y="1785600"/>
            <a:ext cx="4062235" cy="3286800"/>
          </a:xfrm>
          <a:prstGeom prst="rect">
            <a:avLst/>
          </a:prstGeom>
        </p:spPr>
        <p:txBody>
          <a:bodyPr anchor="ctr">
            <a:noAutofit/>
          </a:bodyPr>
          <a:lstStyle>
            <a:lvl1pPr>
              <a:defRPr sz="4400" b="0">
                <a:solidFill>
                  <a:srgbClr val="00529B"/>
                </a:solidFill>
                <a:latin typeface="+mj-lt"/>
                <a:sym typeface="+mj-lt"/>
              </a:defRPr>
            </a:lvl1pPr>
          </a:lstStyle>
          <a:p>
            <a:r>
              <a:rPr lang="en-US" dirty="0"/>
              <a:t>Click to add title</a:t>
            </a:r>
          </a:p>
        </p:txBody>
      </p:sp>
      <p:sp>
        <p:nvSpPr>
          <p:cNvPr id="12"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20190904 Modernizing CMS 2020 Pre-work_v7.pptx</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7" y="3394393"/>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5360245" y="6329701"/>
            <a:ext cx="5931451"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991670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00529B"/>
              </a:gs>
              <a:gs pos="100000">
                <a:srgbClr val="00488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1" y="1785600"/>
            <a:ext cx="4062235" cy="3286800"/>
          </a:xfrm>
          <a:prstGeom prst="rect">
            <a:avLst/>
          </a:prstGeom>
        </p:spPr>
        <p:txBody>
          <a:bodyPr anchor="ctr">
            <a:noAutofit/>
          </a:bodyPr>
          <a:lstStyle>
            <a:lvl1pPr>
              <a:defRPr sz="4400" b="0">
                <a:solidFill>
                  <a:srgbClr val="FFFFFF"/>
                </a:solidFill>
                <a:latin typeface="+mj-lt"/>
                <a:sym typeface="+mj-lt"/>
              </a:defRPr>
            </a:lvl1pPr>
          </a:lstStyle>
          <a:p>
            <a:r>
              <a:rPr lang="en-US" dirty="0"/>
              <a:t>Click to add title</a:t>
            </a:r>
          </a:p>
        </p:txBody>
      </p:sp>
      <p:sp>
        <p:nvSpPr>
          <p:cNvPr id="13"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60" y="3416302"/>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1" name="TextBox 10"/>
          <p:cNvSpPr txBox="1"/>
          <p:nvPr userDrawn="1"/>
        </p:nvSpPr>
        <p:spPr>
          <a:xfrm>
            <a:off x="5360245" y="6329701"/>
            <a:ext cx="5931451"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334915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D. Arrow half">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9" name="Pentagon 8"/>
          <p:cNvSpPr/>
          <p:nvPr/>
        </p:nvSpPr>
        <p:spPr bwMode="white">
          <a:xfrm>
            <a:off x="1" y="0"/>
            <a:ext cx="6363547"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2" y="622803"/>
            <a:ext cx="4747823" cy="332399"/>
          </a:xfrm>
          <a:prstGeom prst="rect">
            <a:avLst/>
          </a:prstGeom>
        </p:spPr>
        <p:txBody>
          <a:bodyPr/>
          <a:lstStyle>
            <a:lvl1pPr>
              <a:defRPr>
                <a:latin typeface="+mj-lt"/>
                <a:sym typeface="+mj-lt"/>
              </a:defRPr>
            </a:lvl1pPr>
          </a:lstStyle>
          <a:p>
            <a:r>
              <a:rPr lang="en-US" dirty="0"/>
              <a:t>Click to add title</a:t>
            </a:r>
          </a:p>
        </p:txBody>
      </p:sp>
      <p:sp>
        <p:nvSpPr>
          <p:cNvPr id="13" name="Date Placeholder 4"/>
          <p:cNvSpPr>
            <a:spLocks noGrp="1"/>
          </p:cNvSpPr>
          <p:nvPr>
            <p:ph type="dt" sz="half" idx="10"/>
          </p:nvPr>
        </p:nvSpPr>
        <p:spPr>
          <a:xfrm>
            <a:off x="9677401"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2"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20190904 Modernizing CMS 2020 Pre-work_v7.pptx</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5" y="3589605"/>
            <a:ext cx="1365251"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630003" y="6206584"/>
            <a:ext cx="4767807"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934798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_D. Green arrow half">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9" name="Pentagon 8"/>
          <p:cNvSpPr/>
          <p:nvPr/>
        </p:nvSpPr>
        <p:spPr bwMode="white">
          <a:xfrm>
            <a:off x="1" y="0"/>
            <a:ext cx="6363547" cy="6858000"/>
          </a:xfrm>
          <a:prstGeom prst="homePlate">
            <a:avLst>
              <a:gd name="adj" fmla="val 12939"/>
            </a:avLst>
          </a:prstGeom>
          <a:gradFill flip="none" rotWithShape="1">
            <a:gsLst>
              <a:gs pos="0">
                <a:srgbClr val="00529B"/>
              </a:gs>
              <a:gs pos="100000">
                <a:srgbClr val="00488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2" y="622803"/>
            <a:ext cx="4747823" cy="332399"/>
          </a:xfrm>
          <a:prstGeom prst="rect">
            <a:avLst/>
          </a:prstGeom>
        </p:spPr>
        <p:txBody>
          <a:bodyPr/>
          <a:lstStyle>
            <a:lvl1pPr>
              <a:defRPr>
                <a:solidFill>
                  <a:srgbClr val="FFFFFF"/>
                </a:solidFill>
                <a:latin typeface="+mj-lt"/>
                <a:sym typeface="+mj-lt"/>
              </a:defRPr>
            </a:lvl1pPr>
          </a:lstStyle>
          <a:p>
            <a:r>
              <a:rPr lang="en-US" dirty="0"/>
              <a:t>Click to add title</a:t>
            </a:r>
          </a:p>
        </p:txBody>
      </p:sp>
      <p:sp>
        <p:nvSpPr>
          <p:cNvPr id="11"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2019 by The Boston Consulting Group, Inc. All rights reserved.</a:t>
            </a:r>
          </a:p>
        </p:txBody>
      </p:sp>
      <p:sp>
        <p:nvSpPr>
          <p:cNvPr id="17"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20190904 Modernizing CMS 2020 Pre-work_v7.pptx</a:t>
            </a: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3" y="3407806"/>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3" name="TextBox 12"/>
          <p:cNvSpPr txBox="1"/>
          <p:nvPr userDrawn="1"/>
        </p:nvSpPr>
        <p:spPr>
          <a:xfrm>
            <a:off x="630003" y="6206584"/>
            <a:ext cx="4767807"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FFFFFF"/>
                </a:solidFill>
                <a:latin typeface="+mn-lt"/>
                <a:ea typeface="+mn-ea"/>
                <a:cs typeface="+mn-cs"/>
              </a:rPr>
              <a:t>CMS confidential information—for official use only—not to be disseminated.</a:t>
            </a:r>
            <a:r>
              <a:rPr lang="en-US" sz="800" b="0" kern="1200" dirty="0">
                <a:solidFill>
                  <a:srgbClr val="FFFFF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4294346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D. Arrow two third">
    <p:bg>
      <p:bgPr>
        <a:gradFill flip="none" rotWithShape="1">
          <a:gsLst>
            <a:gs pos="0">
              <a:srgbClr val="00529B"/>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1"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2019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3"/>
            <a:ext cx="6254496" cy="332399"/>
          </a:xfrm>
          <a:prstGeom prst="rect">
            <a:avLst/>
          </a:prstGeom>
        </p:spPr>
        <p:txBody>
          <a:bodyPr/>
          <a:lstStyle>
            <a:lvl1pPr>
              <a:defRPr>
                <a:latin typeface="+mj-lt"/>
                <a:sym typeface="+mj-lt"/>
              </a:defRPr>
            </a:lvl1pPr>
          </a:lstStyle>
          <a:p>
            <a:r>
              <a:rPr lang="en-US" dirty="0"/>
              <a:t>Click to add title</a:t>
            </a: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solidFill>
                <a:latin typeface="+mn-lt"/>
                <a:sym typeface="Trebuchet MS" panose="020B0603020202020204" pitchFamily="34" charset="0"/>
              </a:rPr>
              <a:t>20190904 Modernizing CMS 2020 Pre-work_v7.pptx</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40"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630000" y="6329701"/>
            <a:ext cx="625680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800" b="1" kern="1200" dirty="0">
                <a:solidFill>
                  <a:srgbClr val="7F7F7F"/>
                </a:solidFill>
                <a:latin typeface="+mn-lt"/>
                <a:ea typeface="+mn-ea"/>
                <a:cs typeface="+mn-cs"/>
              </a:rPr>
              <a:t>CMS confidential information—for official use only—not to be disseminated.</a:t>
            </a:r>
            <a:r>
              <a:rPr lang="en-US" sz="800" b="0" kern="1200" dirty="0">
                <a:solidFill>
                  <a:srgbClr val="7F7F7F"/>
                </a:solidFill>
                <a:latin typeface="+mn-lt"/>
                <a:ea typeface="+mn-ea"/>
                <a:cs typeface="+mn-cs"/>
              </a:rPr>
              <a:t> 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699383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128.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63" Type="http://schemas.openxmlformats.org/officeDocument/2006/relationships/slideLayout" Target="../slideLayouts/slideLayout74.xml"/><Relationship Id="rId84" Type="http://schemas.openxmlformats.org/officeDocument/2006/relationships/slideLayout" Target="../slideLayouts/slideLayout95.xml"/><Relationship Id="rId138" Type="http://schemas.openxmlformats.org/officeDocument/2006/relationships/slideLayout" Target="../slideLayouts/slideLayout149.xml"/><Relationship Id="rId159" Type="http://schemas.openxmlformats.org/officeDocument/2006/relationships/slideLayout" Target="../slideLayouts/slideLayout170.xml"/><Relationship Id="rId170" Type="http://schemas.openxmlformats.org/officeDocument/2006/relationships/slideLayout" Target="../slideLayouts/slideLayout181.xml"/><Relationship Id="rId191" Type="http://schemas.openxmlformats.org/officeDocument/2006/relationships/slideLayout" Target="../slideLayouts/slideLayout202.xml"/><Relationship Id="rId107" Type="http://schemas.openxmlformats.org/officeDocument/2006/relationships/slideLayout" Target="../slideLayouts/slideLayout118.xml"/><Relationship Id="rId11" Type="http://schemas.openxmlformats.org/officeDocument/2006/relationships/slideLayout" Target="../slideLayouts/slideLayout22.xml"/><Relationship Id="rId32" Type="http://schemas.openxmlformats.org/officeDocument/2006/relationships/slideLayout" Target="../slideLayouts/slideLayout43.xml"/><Relationship Id="rId53" Type="http://schemas.openxmlformats.org/officeDocument/2006/relationships/slideLayout" Target="../slideLayouts/slideLayout64.xml"/><Relationship Id="rId74" Type="http://schemas.openxmlformats.org/officeDocument/2006/relationships/slideLayout" Target="../slideLayouts/slideLayout85.xml"/><Relationship Id="rId128" Type="http://schemas.openxmlformats.org/officeDocument/2006/relationships/slideLayout" Target="../slideLayouts/slideLayout139.xml"/><Relationship Id="rId149" Type="http://schemas.openxmlformats.org/officeDocument/2006/relationships/slideLayout" Target="../slideLayouts/slideLayout160.xml"/><Relationship Id="rId5" Type="http://schemas.openxmlformats.org/officeDocument/2006/relationships/slideLayout" Target="../slideLayouts/slideLayout16.xml"/><Relationship Id="rId95" Type="http://schemas.openxmlformats.org/officeDocument/2006/relationships/slideLayout" Target="../slideLayouts/slideLayout106.xml"/><Relationship Id="rId160" Type="http://schemas.openxmlformats.org/officeDocument/2006/relationships/slideLayout" Target="../slideLayouts/slideLayout171.xml"/><Relationship Id="rId181" Type="http://schemas.openxmlformats.org/officeDocument/2006/relationships/slideLayout" Target="../slideLayouts/slideLayout192.xml"/><Relationship Id="rId22" Type="http://schemas.openxmlformats.org/officeDocument/2006/relationships/slideLayout" Target="../slideLayouts/slideLayout33.xml"/><Relationship Id="rId43" Type="http://schemas.openxmlformats.org/officeDocument/2006/relationships/slideLayout" Target="../slideLayouts/slideLayout54.xml"/><Relationship Id="rId64" Type="http://schemas.openxmlformats.org/officeDocument/2006/relationships/slideLayout" Target="../slideLayouts/slideLayout75.xml"/><Relationship Id="rId118" Type="http://schemas.openxmlformats.org/officeDocument/2006/relationships/slideLayout" Target="../slideLayouts/slideLayout129.xml"/><Relationship Id="rId139" Type="http://schemas.openxmlformats.org/officeDocument/2006/relationships/slideLayout" Target="../slideLayouts/slideLayout150.xml"/><Relationship Id="rId85" Type="http://schemas.openxmlformats.org/officeDocument/2006/relationships/slideLayout" Target="../slideLayouts/slideLayout96.xml"/><Relationship Id="rId150" Type="http://schemas.openxmlformats.org/officeDocument/2006/relationships/slideLayout" Target="../slideLayouts/slideLayout161.xml"/><Relationship Id="rId171" Type="http://schemas.openxmlformats.org/officeDocument/2006/relationships/slideLayout" Target="../slideLayouts/slideLayout182.xml"/><Relationship Id="rId192" Type="http://schemas.openxmlformats.org/officeDocument/2006/relationships/slideLayout" Target="../slideLayouts/slideLayout203.xml"/><Relationship Id="rId12" Type="http://schemas.openxmlformats.org/officeDocument/2006/relationships/slideLayout" Target="../slideLayouts/slideLayout23.xml"/><Relationship Id="rId33" Type="http://schemas.openxmlformats.org/officeDocument/2006/relationships/slideLayout" Target="../slideLayouts/slideLayout44.xml"/><Relationship Id="rId108" Type="http://schemas.openxmlformats.org/officeDocument/2006/relationships/slideLayout" Target="../slideLayouts/slideLayout119.xml"/><Relationship Id="rId129" Type="http://schemas.openxmlformats.org/officeDocument/2006/relationships/slideLayout" Target="../slideLayouts/slideLayout140.xml"/><Relationship Id="rId54" Type="http://schemas.openxmlformats.org/officeDocument/2006/relationships/slideLayout" Target="../slideLayouts/slideLayout65.xml"/><Relationship Id="rId75" Type="http://schemas.openxmlformats.org/officeDocument/2006/relationships/slideLayout" Target="../slideLayouts/slideLayout86.xml"/><Relationship Id="rId96" Type="http://schemas.openxmlformats.org/officeDocument/2006/relationships/slideLayout" Target="../slideLayouts/slideLayout107.xml"/><Relationship Id="rId140" Type="http://schemas.openxmlformats.org/officeDocument/2006/relationships/slideLayout" Target="../slideLayouts/slideLayout151.xml"/><Relationship Id="rId161" Type="http://schemas.openxmlformats.org/officeDocument/2006/relationships/slideLayout" Target="../slideLayouts/slideLayout172.xml"/><Relationship Id="rId182" Type="http://schemas.openxmlformats.org/officeDocument/2006/relationships/slideLayout" Target="../slideLayouts/slideLayout193.xml"/><Relationship Id="rId6" Type="http://schemas.openxmlformats.org/officeDocument/2006/relationships/slideLayout" Target="../slideLayouts/slideLayout17.xml"/><Relationship Id="rId23" Type="http://schemas.openxmlformats.org/officeDocument/2006/relationships/slideLayout" Target="../slideLayouts/slideLayout34.xml"/><Relationship Id="rId119" Type="http://schemas.openxmlformats.org/officeDocument/2006/relationships/slideLayout" Target="../slideLayouts/slideLayout130.xml"/><Relationship Id="rId44" Type="http://schemas.openxmlformats.org/officeDocument/2006/relationships/slideLayout" Target="../slideLayouts/slideLayout55.xml"/><Relationship Id="rId65" Type="http://schemas.openxmlformats.org/officeDocument/2006/relationships/slideLayout" Target="../slideLayouts/slideLayout76.xml"/><Relationship Id="rId86" Type="http://schemas.openxmlformats.org/officeDocument/2006/relationships/slideLayout" Target="../slideLayouts/slideLayout97.xml"/><Relationship Id="rId130" Type="http://schemas.openxmlformats.org/officeDocument/2006/relationships/slideLayout" Target="../slideLayouts/slideLayout141.xml"/><Relationship Id="rId151" Type="http://schemas.openxmlformats.org/officeDocument/2006/relationships/slideLayout" Target="../slideLayouts/slideLayout162.xml"/><Relationship Id="rId172" Type="http://schemas.openxmlformats.org/officeDocument/2006/relationships/slideLayout" Target="../slideLayouts/slideLayout183.xml"/><Relationship Id="rId193" Type="http://schemas.openxmlformats.org/officeDocument/2006/relationships/slideLayout" Target="../slideLayouts/slideLayout204.xml"/><Relationship Id="rId13" Type="http://schemas.openxmlformats.org/officeDocument/2006/relationships/slideLayout" Target="../slideLayouts/slideLayout24.xml"/><Relationship Id="rId109" Type="http://schemas.openxmlformats.org/officeDocument/2006/relationships/slideLayout" Target="../slideLayouts/slideLayout120.xml"/><Relationship Id="rId34" Type="http://schemas.openxmlformats.org/officeDocument/2006/relationships/slideLayout" Target="../slideLayouts/slideLayout45.xml"/><Relationship Id="rId55" Type="http://schemas.openxmlformats.org/officeDocument/2006/relationships/slideLayout" Target="../slideLayouts/slideLayout66.xml"/><Relationship Id="rId76" Type="http://schemas.openxmlformats.org/officeDocument/2006/relationships/slideLayout" Target="../slideLayouts/slideLayout87.xml"/><Relationship Id="rId97" Type="http://schemas.openxmlformats.org/officeDocument/2006/relationships/slideLayout" Target="../slideLayouts/slideLayout108.xml"/><Relationship Id="rId120" Type="http://schemas.openxmlformats.org/officeDocument/2006/relationships/slideLayout" Target="../slideLayouts/slideLayout131.xml"/><Relationship Id="rId141" Type="http://schemas.openxmlformats.org/officeDocument/2006/relationships/slideLayout" Target="../slideLayouts/slideLayout152.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92" Type="http://schemas.openxmlformats.org/officeDocument/2006/relationships/slideLayout" Target="../slideLayouts/slideLayout103.xml"/><Relationship Id="rId162" Type="http://schemas.openxmlformats.org/officeDocument/2006/relationships/slideLayout" Target="../slideLayouts/slideLayout173.xml"/><Relationship Id="rId183" Type="http://schemas.openxmlformats.org/officeDocument/2006/relationships/slideLayout" Target="../slideLayouts/slideLayout194.xml"/><Relationship Id="rId2" Type="http://schemas.openxmlformats.org/officeDocument/2006/relationships/slideLayout" Target="../slideLayouts/slideLayout13.xml"/><Relationship Id="rId29" Type="http://schemas.openxmlformats.org/officeDocument/2006/relationships/slideLayout" Target="../slideLayouts/slideLayout40.xml"/><Relationship Id="rId24" Type="http://schemas.openxmlformats.org/officeDocument/2006/relationships/slideLayout" Target="../slideLayouts/slideLayout35.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66" Type="http://schemas.openxmlformats.org/officeDocument/2006/relationships/slideLayout" Target="../slideLayouts/slideLayout77.xml"/><Relationship Id="rId87" Type="http://schemas.openxmlformats.org/officeDocument/2006/relationships/slideLayout" Target="../slideLayouts/slideLayout98.xml"/><Relationship Id="rId110" Type="http://schemas.openxmlformats.org/officeDocument/2006/relationships/slideLayout" Target="../slideLayouts/slideLayout121.xml"/><Relationship Id="rId115" Type="http://schemas.openxmlformats.org/officeDocument/2006/relationships/slideLayout" Target="../slideLayouts/slideLayout126.xml"/><Relationship Id="rId131" Type="http://schemas.openxmlformats.org/officeDocument/2006/relationships/slideLayout" Target="../slideLayouts/slideLayout142.xml"/><Relationship Id="rId136" Type="http://schemas.openxmlformats.org/officeDocument/2006/relationships/slideLayout" Target="../slideLayouts/slideLayout147.xml"/><Relationship Id="rId157" Type="http://schemas.openxmlformats.org/officeDocument/2006/relationships/slideLayout" Target="../slideLayouts/slideLayout168.xml"/><Relationship Id="rId178" Type="http://schemas.openxmlformats.org/officeDocument/2006/relationships/slideLayout" Target="../slideLayouts/slideLayout189.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152" Type="http://schemas.openxmlformats.org/officeDocument/2006/relationships/slideLayout" Target="../slideLayouts/slideLayout163.xml"/><Relationship Id="rId173" Type="http://schemas.openxmlformats.org/officeDocument/2006/relationships/slideLayout" Target="../slideLayouts/slideLayout184.xml"/><Relationship Id="rId194" Type="http://schemas.openxmlformats.org/officeDocument/2006/relationships/theme" Target="../theme/theme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56" Type="http://schemas.openxmlformats.org/officeDocument/2006/relationships/slideLayout" Target="../slideLayouts/slideLayout67.xml"/><Relationship Id="rId77" Type="http://schemas.openxmlformats.org/officeDocument/2006/relationships/slideLayout" Target="../slideLayouts/slideLayout88.xml"/><Relationship Id="rId100" Type="http://schemas.openxmlformats.org/officeDocument/2006/relationships/slideLayout" Target="../slideLayouts/slideLayout111.xml"/><Relationship Id="rId105" Type="http://schemas.openxmlformats.org/officeDocument/2006/relationships/slideLayout" Target="../slideLayouts/slideLayout116.xml"/><Relationship Id="rId126" Type="http://schemas.openxmlformats.org/officeDocument/2006/relationships/slideLayout" Target="../slideLayouts/slideLayout137.xml"/><Relationship Id="rId147" Type="http://schemas.openxmlformats.org/officeDocument/2006/relationships/slideLayout" Target="../slideLayouts/slideLayout158.xml"/><Relationship Id="rId168" Type="http://schemas.openxmlformats.org/officeDocument/2006/relationships/slideLayout" Target="../slideLayouts/slideLayout179.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93" Type="http://schemas.openxmlformats.org/officeDocument/2006/relationships/slideLayout" Target="../slideLayouts/slideLayout104.xml"/><Relationship Id="rId98" Type="http://schemas.openxmlformats.org/officeDocument/2006/relationships/slideLayout" Target="../slideLayouts/slideLayout109.xml"/><Relationship Id="rId121" Type="http://schemas.openxmlformats.org/officeDocument/2006/relationships/slideLayout" Target="../slideLayouts/slideLayout132.xml"/><Relationship Id="rId142" Type="http://schemas.openxmlformats.org/officeDocument/2006/relationships/slideLayout" Target="../slideLayouts/slideLayout153.xml"/><Relationship Id="rId163" Type="http://schemas.openxmlformats.org/officeDocument/2006/relationships/slideLayout" Target="../slideLayouts/slideLayout174.xml"/><Relationship Id="rId184" Type="http://schemas.openxmlformats.org/officeDocument/2006/relationships/slideLayout" Target="../slideLayouts/slideLayout195.xml"/><Relationship Id="rId189" Type="http://schemas.openxmlformats.org/officeDocument/2006/relationships/slideLayout" Target="../slideLayouts/slideLayout200.xml"/><Relationship Id="rId3" Type="http://schemas.openxmlformats.org/officeDocument/2006/relationships/slideLayout" Target="../slideLayouts/slideLayout14.xml"/><Relationship Id="rId25" Type="http://schemas.openxmlformats.org/officeDocument/2006/relationships/slideLayout" Target="../slideLayouts/slideLayout36.xml"/><Relationship Id="rId46" Type="http://schemas.openxmlformats.org/officeDocument/2006/relationships/slideLayout" Target="../slideLayouts/slideLayout57.xml"/><Relationship Id="rId67" Type="http://schemas.openxmlformats.org/officeDocument/2006/relationships/slideLayout" Target="../slideLayouts/slideLayout78.xml"/><Relationship Id="rId116" Type="http://schemas.openxmlformats.org/officeDocument/2006/relationships/slideLayout" Target="../slideLayouts/slideLayout127.xml"/><Relationship Id="rId137" Type="http://schemas.openxmlformats.org/officeDocument/2006/relationships/slideLayout" Target="../slideLayouts/slideLayout148.xml"/><Relationship Id="rId158" Type="http://schemas.openxmlformats.org/officeDocument/2006/relationships/slideLayout" Target="../slideLayouts/slideLayout169.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62" Type="http://schemas.openxmlformats.org/officeDocument/2006/relationships/slideLayout" Target="../slideLayouts/slideLayout73.xml"/><Relationship Id="rId83" Type="http://schemas.openxmlformats.org/officeDocument/2006/relationships/slideLayout" Target="../slideLayouts/slideLayout94.xml"/><Relationship Id="rId88" Type="http://schemas.openxmlformats.org/officeDocument/2006/relationships/slideLayout" Target="../slideLayouts/slideLayout99.xml"/><Relationship Id="rId111" Type="http://schemas.openxmlformats.org/officeDocument/2006/relationships/slideLayout" Target="../slideLayouts/slideLayout122.xml"/><Relationship Id="rId132" Type="http://schemas.openxmlformats.org/officeDocument/2006/relationships/slideLayout" Target="../slideLayouts/slideLayout143.xml"/><Relationship Id="rId153" Type="http://schemas.openxmlformats.org/officeDocument/2006/relationships/slideLayout" Target="../slideLayouts/slideLayout164.xml"/><Relationship Id="rId174" Type="http://schemas.openxmlformats.org/officeDocument/2006/relationships/slideLayout" Target="../slideLayouts/slideLayout185.xml"/><Relationship Id="rId179" Type="http://schemas.openxmlformats.org/officeDocument/2006/relationships/slideLayout" Target="../slideLayouts/slideLayout190.xml"/><Relationship Id="rId195" Type="http://schemas.openxmlformats.org/officeDocument/2006/relationships/tags" Target="../tags/tag1.xml"/><Relationship Id="rId190" Type="http://schemas.openxmlformats.org/officeDocument/2006/relationships/slideLayout" Target="../slideLayouts/slideLayout201.xml"/><Relationship Id="rId15" Type="http://schemas.openxmlformats.org/officeDocument/2006/relationships/slideLayout" Target="../slideLayouts/slideLayout26.xml"/><Relationship Id="rId36" Type="http://schemas.openxmlformats.org/officeDocument/2006/relationships/slideLayout" Target="../slideLayouts/slideLayout47.xml"/><Relationship Id="rId57" Type="http://schemas.openxmlformats.org/officeDocument/2006/relationships/slideLayout" Target="../slideLayouts/slideLayout68.xml"/><Relationship Id="rId106" Type="http://schemas.openxmlformats.org/officeDocument/2006/relationships/slideLayout" Target="../slideLayouts/slideLayout117.xml"/><Relationship Id="rId127" Type="http://schemas.openxmlformats.org/officeDocument/2006/relationships/slideLayout" Target="../slideLayouts/slideLayout13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52" Type="http://schemas.openxmlformats.org/officeDocument/2006/relationships/slideLayout" Target="../slideLayouts/slideLayout63.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94" Type="http://schemas.openxmlformats.org/officeDocument/2006/relationships/slideLayout" Target="../slideLayouts/slideLayout105.xml"/><Relationship Id="rId99" Type="http://schemas.openxmlformats.org/officeDocument/2006/relationships/slideLayout" Target="../slideLayouts/slideLayout110.xml"/><Relationship Id="rId101" Type="http://schemas.openxmlformats.org/officeDocument/2006/relationships/slideLayout" Target="../slideLayouts/slideLayout112.xml"/><Relationship Id="rId122" Type="http://schemas.openxmlformats.org/officeDocument/2006/relationships/slideLayout" Target="../slideLayouts/slideLayout133.xml"/><Relationship Id="rId143" Type="http://schemas.openxmlformats.org/officeDocument/2006/relationships/slideLayout" Target="../slideLayouts/slideLayout154.xml"/><Relationship Id="rId148" Type="http://schemas.openxmlformats.org/officeDocument/2006/relationships/slideLayout" Target="../slideLayouts/slideLayout159.xml"/><Relationship Id="rId164" Type="http://schemas.openxmlformats.org/officeDocument/2006/relationships/slideLayout" Target="../slideLayouts/slideLayout175.xml"/><Relationship Id="rId169" Type="http://schemas.openxmlformats.org/officeDocument/2006/relationships/slideLayout" Target="../slideLayouts/slideLayout180.xml"/><Relationship Id="rId185" Type="http://schemas.openxmlformats.org/officeDocument/2006/relationships/slideLayout" Target="../slideLayouts/slideLayout19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80" Type="http://schemas.openxmlformats.org/officeDocument/2006/relationships/slideLayout" Target="../slideLayouts/slideLayout191.xml"/><Relationship Id="rId26" Type="http://schemas.openxmlformats.org/officeDocument/2006/relationships/slideLayout" Target="../slideLayouts/slideLayout37.xml"/><Relationship Id="rId47" Type="http://schemas.openxmlformats.org/officeDocument/2006/relationships/slideLayout" Target="../slideLayouts/slideLayout58.xml"/><Relationship Id="rId68" Type="http://schemas.openxmlformats.org/officeDocument/2006/relationships/slideLayout" Target="../slideLayouts/slideLayout79.xml"/><Relationship Id="rId89" Type="http://schemas.openxmlformats.org/officeDocument/2006/relationships/slideLayout" Target="../slideLayouts/slideLayout100.xml"/><Relationship Id="rId112" Type="http://schemas.openxmlformats.org/officeDocument/2006/relationships/slideLayout" Target="../slideLayouts/slideLayout123.xml"/><Relationship Id="rId133" Type="http://schemas.openxmlformats.org/officeDocument/2006/relationships/slideLayout" Target="../slideLayouts/slideLayout144.xml"/><Relationship Id="rId154" Type="http://schemas.openxmlformats.org/officeDocument/2006/relationships/slideLayout" Target="../slideLayouts/slideLayout165.xml"/><Relationship Id="rId175" Type="http://schemas.openxmlformats.org/officeDocument/2006/relationships/slideLayout" Target="../slideLayouts/slideLayout186.xml"/><Relationship Id="rId196" Type="http://schemas.openxmlformats.org/officeDocument/2006/relationships/oleObject" Target="../embeddings/oleObject1.bin"/><Relationship Id="rId16" Type="http://schemas.openxmlformats.org/officeDocument/2006/relationships/slideLayout" Target="../slideLayouts/slideLayout27.xml"/><Relationship Id="rId37" Type="http://schemas.openxmlformats.org/officeDocument/2006/relationships/slideLayout" Target="../slideLayouts/slideLayout48.xml"/><Relationship Id="rId58" Type="http://schemas.openxmlformats.org/officeDocument/2006/relationships/slideLayout" Target="../slideLayouts/slideLayout69.xml"/><Relationship Id="rId79" Type="http://schemas.openxmlformats.org/officeDocument/2006/relationships/slideLayout" Target="../slideLayouts/slideLayout90.xml"/><Relationship Id="rId102" Type="http://schemas.openxmlformats.org/officeDocument/2006/relationships/slideLayout" Target="../slideLayouts/slideLayout113.xml"/><Relationship Id="rId123" Type="http://schemas.openxmlformats.org/officeDocument/2006/relationships/slideLayout" Target="../slideLayouts/slideLayout134.xml"/><Relationship Id="rId144" Type="http://schemas.openxmlformats.org/officeDocument/2006/relationships/slideLayout" Target="../slideLayouts/slideLayout155.xml"/><Relationship Id="rId90" Type="http://schemas.openxmlformats.org/officeDocument/2006/relationships/slideLayout" Target="../slideLayouts/slideLayout101.xml"/><Relationship Id="rId165" Type="http://schemas.openxmlformats.org/officeDocument/2006/relationships/slideLayout" Target="../slideLayouts/slideLayout176.xml"/><Relationship Id="rId186" Type="http://schemas.openxmlformats.org/officeDocument/2006/relationships/slideLayout" Target="../slideLayouts/slideLayout197.xml"/><Relationship Id="rId27" Type="http://schemas.openxmlformats.org/officeDocument/2006/relationships/slideLayout" Target="../slideLayouts/slideLayout38.xml"/><Relationship Id="rId48" Type="http://schemas.openxmlformats.org/officeDocument/2006/relationships/slideLayout" Target="../slideLayouts/slideLayout59.xml"/><Relationship Id="rId69" Type="http://schemas.openxmlformats.org/officeDocument/2006/relationships/slideLayout" Target="../slideLayouts/slideLayout80.xml"/><Relationship Id="rId113" Type="http://schemas.openxmlformats.org/officeDocument/2006/relationships/slideLayout" Target="../slideLayouts/slideLayout124.xml"/><Relationship Id="rId134" Type="http://schemas.openxmlformats.org/officeDocument/2006/relationships/slideLayout" Target="../slideLayouts/slideLayout145.xml"/><Relationship Id="rId80" Type="http://schemas.openxmlformats.org/officeDocument/2006/relationships/slideLayout" Target="../slideLayouts/slideLayout91.xml"/><Relationship Id="rId155" Type="http://schemas.openxmlformats.org/officeDocument/2006/relationships/slideLayout" Target="../slideLayouts/slideLayout166.xml"/><Relationship Id="rId176" Type="http://schemas.openxmlformats.org/officeDocument/2006/relationships/slideLayout" Target="../slideLayouts/slideLayout187.xml"/><Relationship Id="rId197" Type="http://schemas.openxmlformats.org/officeDocument/2006/relationships/image" Target="../media/image4.emf"/><Relationship Id="rId17" Type="http://schemas.openxmlformats.org/officeDocument/2006/relationships/slideLayout" Target="../slideLayouts/slideLayout28.xml"/><Relationship Id="rId38" Type="http://schemas.openxmlformats.org/officeDocument/2006/relationships/slideLayout" Target="../slideLayouts/slideLayout49.xml"/><Relationship Id="rId59" Type="http://schemas.openxmlformats.org/officeDocument/2006/relationships/slideLayout" Target="../slideLayouts/slideLayout70.xml"/><Relationship Id="rId103" Type="http://schemas.openxmlformats.org/officeDocument/2006/relationships/slideLayout" Target="../slideLayouts/slideLayout114.xml"/><Relationship Id="rId124" Type="http://schemas.openxmlformats.org/officeDocument/2006/relationships/slideLayout" Target="../slideLayouts/slideLayout135.xml"/><Relationship Id="rId70" Type="http://schemas.openxmlformats.org/officeDocument/2006/relationships/slideLayout" Target="../slideLayouts/slideLayout81.xml"/><Relationship Id="rId91" Type="http://schemas.openxmlformats.org/officeDocument/2006/relationships/slideLayout" Target="../slideLayouts/slideLayout102.xml"/><Relationship Id="rId145" Type="http://schemas.openxmlformats.org/officeDocument/2006/relationships/slideLayout" Target="../slideLayouts/slideLayout156.xml"/><Relationship Id="rId166" Type="http://schemas.openxmlformats.org/officeDocument/2006/relationships/slideLayout" Target="../slideLayouts/slideLayout177.xml"/><Relationship Id="rId187" Type="http://schemas.openxmlformats.org/officeDocument/2006/relationships/slideLayout" Target="../slideLayouts/slideLayout198.xml"/><Relationship Id="rId1" Type="http://schemas.openxmlformats.org/officeDocument/2006/relationships/slideLayout" Target="../slideLayouts/slideLayout12.xml"/><Relationship Id="rId28" Type="http://schemas.openxmlformats.org/officeDocument/2006/relationships/slideLayout" Target="../slideLayouts/slideLayout39.xml"/><Relationship Id="rId49" Type="http://schemas.openxmlformats.org/officeDocument/2006/relationships/slideLayout" Target="../slideLayouts/slideLayout60.xml"/><Relationship Id="rId114" Type="http://schemas.openxmlformats.org/officeDocument/2006/relationships/slideLayout" Target="../slideLayouts/slideLayout125.xml"/><Relationship Id="rId60" Type="http://schemas.openxmlformats.org/officeDocument/2006/relationships/slideLayout" Target="../slideLayouts/slideLayout71.xml"/><Relationship Id="rId81" Type="http://schemas.openxmlformats.org/officeDocument/2006/relationships/slideLayout" Target="../slideLayouts/slideLayout92.xml"/><Relationship Id="rId135" Type="http://schemas.openxmlformats.org/officeDocument/2006/relationships/slideLayout" Target="../slideLayouts/slideLayout146.xml"/><Relationship Id="rId156" Type="http://schemas.openxmlformats.org/officeDocument/2006/relationships/slideLayout" Target="../slideLayouts/slideLayout167.xml"/><Relationship Id="rId177" Type="http://schemas.openxmlformats.org/officeDocument/2006/relationships/slideLayout" Target="../slideLayouts/slideLayout188.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50" Type="http://schemas.openxmlformats.org/officeDocument/2006/relationships/slideLayout" Target="../slideLayouts/slideLayout61.xml"/><Relationship Id="rId104" Type="http://schemas.openxmlformats.org/officeDocument/2006/relationships/slideLayout" Target="../slideLayouts/slideLayout115.xml"/><Relationship Id="rId125" Type="http://schemas.openxmlformats.org/officeDocument/2006/relationships/slideLayout" Target="../slideLayouts/slideLayout136.xml"/><Relationship Id="rId146" Type="http://schemas.openxmlformats.org/officeDocument/2006/relationships/slideLayout" Target="../slideLayouts/slideLayout157.xml"/><Relationship Id="rId167" Type="http://schemas.openxmlformats.org/officeDocument/2006/relationships/slideLayout" Target="../slideLayouts/slideLayout178.xml"/><Relationship Id="rId188" Type="http://schemas.openxmlformats.org/officeDocument/2006/relationships/slideLayout" Target="../slideLayouts/slideLayout19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7.xml"/><Relationship Id="rId7" Type="http://schemas.openxmlformats.org/officeDocument/2006/relationships/image" Target="../media/image1.emf"/><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theme" Target="../theme/theme3.xml"/><Relationship Id="rId5" Type="http://schemas.openxmlformats.org/officeDocument/2006/relationships/slideLayout" Target="../slideLayouts/slideLayout209.xml"/><Relationship Id="rId4" Type="http://schemas.openxmlformats.org/officeDocument/2006/relationships/slideLayout" Target="../slideLayouts/slideLayout20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12.xml"/><Relationship Id="rId7" Type="http://schemas.openxmlformats.org/officeDocument/2006/relationships/theme" Target="../theme/theme4.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5" Type="http://schemas.openxmlformats.org/officeDocument/2006/relationships/slideLayout" Target="../slideLayouts/slideLayout214.xml"/><Relationship Id="rId4" Type="http://schemas.openxmlformats.org/officeDocument/2006/relationships/slideLayout" Target="../slideLayouts/slideLayout2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28A4856-0325-B241-824C-8B4A89F47460}"/>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10689770" y="6279642"/>
            <a:ext cx="1248229" cy="434384"/>
          </a:xfrm>
          <a:prstGeom prst="rect">
            <a:avLst/>
          </a:prstGeom>
        </p:spPr>
      </p:pic>
      <p:sp>
        <p:nvSpPr>
          <p:cNvPr id="9" name="Rectangle 8">
            <a:extLst>
              <a:ext uri="{FF2B5EF4-FFF2-40B4-BE49-F238E27FC236}">
                <a16:creationId xmlns:a16="http://schemas.microsoft.com/office/drawing/2014/main" id="{870A7ADE-4EE3-F947-87D1-5D2BC42E74EF}"/>
              </a:ext>
            </a:extLst>
          </p:cNvPr>
          <p:cNvSpPr/>
          <p:nvPr userDrawn="1"/>
        </p:nvSpPr>
        <p:spPr>
          <a:xfrm>
            <a:off x="0" y="6172200"/>
            <a:ext cx="12188952" cy="685800"/>
          </a:xfrm>
          <a:prstGeom prst="rect">
            <a:avLst/>
          </a:prstGeom>
          <a:solidFill>
            <a:srgbClr val="00498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EF634B2-2753-EE46-8478-4402DCB4D99B}"/>
              </a:ext>
            </a:extLst>
          </p:cNvPr>
          <p:cNvSpPr txBox="1"/>
          <p:nvPr userDrawn="1"/>
        </p:nvSpPr>
        <p:spPr>
          <a:xfrm>
            <a:off x="3498850" y="6375873"/>
            <a:ext cx="5194300" cy="276999"/>
          </a:xfrm>
          <a:prstGeom prst="rect">
            <a:avLst/>
          </a:prstGeom>
          <a:noFill/>
        </p:spPr>
        <p:txBody>
          <a:bodyPr wrap="square" rtlCol="0">
            <a:spAutoFit/>
          </a:bodyPr>
          <a:lstStyle/>
          <a:p>
            <a:pPr algn="ctr"/>
            <a:fld id="{80A706A0-77D1-784C-8608-42DB854C58BC}" type="slidenum">
              <a:rPr lang="en-US" sz="1200" b="0" i="0" smtClean="0">
                <a:solidFill>
                  <a:schemeClr val="bg1"/>
                </a:solidFill>
                <a:latin typeface="Calibri" panose="020F0502020204030204" pitchFamily="34" charset="0"/>
              </a:rPr>
              <a:pPr algn="ctr"/>
              <a:t>‹#›</a:t>
            </a:fld>
            <a:endParaRPr lang="en-US" sz="1200" b="0" i="0" dirty="0">
              <a:solidFill>
                <a:schemeClr val="bg1"/>
              </a:solidFill>
              <a:latin typeface="Calibri" panose="020F0502020204030204" pitchFamily="34" charset="0"/>
            </a:endParaRPr>
          </a:p>
        </p:txBody>
      </p:sp>
      <p:sp>
        <p:nvSpPr>
          <p:cNvPr id="5" name="Title Placeholder 4">
            <a:extLst>
              <a:ext uri="{FF2B5EF4-FFF2-40B4-BE49-F238E27FC236}">
                <a16:creationId xmlns:a16="http://schemas.microsoft.com/office/drawing/2014/main" id="{3AC37E51-F148-5142-AC2B-0C99536F9D9F}"/>
              </a:ext>
            </a:extLst>
          </p:cNvPr>
          <p:cNvSpPr>
            <a:spLocks noGrp="1"/>
          </p:cNvSpPr>
          <p:nvPr>
            <p:ph type="title"/>
          </p:nvPr>
        </p:nvSpPr>
        <p:spPr>
          <a:xfrm>
            <a:off x="915924" y="274320"/>
            <a:ext cx="10360152" cy="731520"/>
          </a:xfrm>
          <a:prstGeom prst="rect">
            <a:avLst/>
          </a:prstGeom>
        </p:spPr>
        <p:txBody>
          <a:bodyPr vert="horz" lIns="91440" tIns="45720" rIns="91440" bIns="45720" rtlCol="0" anchor="ctr">
            <a:noAutofit/>
          </a:bodyPr>
          <a:lstStyle/>
          <a:p>
            <a:r>
              <a:rPr lang="en-US" dirty="0"/>
              <a:t>Click to edit Master title style</a:t>
            </a:r>
          </a:p>
        </p:txBody>
      </p:sp>
      <p:pic>
        <p:nvPicPr>
          <p:cNvPr id="8" name="Picture 7" descr="A picture containing drawing&#10;&#10;Description automatically generated">
            <a:extLst>
              <a:ext uri="{FF2B5EF4-FFF2-40B4-BE49-F238E27FC236}">
                <a16:creationId xmlns:a16="http://schemas.microsoft.com/office/drawing/2014/main" id="{176CF461-DB5F-F942-9B87-246879BDEDD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02682" y="6271265"/>
            <a:ext cx="1499182" cy="583015"/>
          </a:xfrm>
          <a:prstGeom prst="rect">
            <a:avLst/>
          </a:prstGeom>
        </p:spPr>
      </p:pic>
      <p:graphicFrame>
        <p:nvGraphicFramePr>
          <p:cNvPr id="2" name="Table 1">
            <a:extLst>
              <a:ext uri="{FF2B5EF4-FFF2-40B4-BE49-F238E27FC236}">
                <a16:creationId xmlns:a16="http://schemas.microsoft.com/office/drawing/2014/main" id="{F2A5496A-5441-644B-9DEA-222D1B71914E}"/>
              </a:ext>
            </a:extLst>
          </p:cNvPr>
          <p:cNvGraphicFramePr>
            <a:graphicFrameLocks noGrp="1"/>
          </p:cNvGraphicFramePr>
          <p:nvPr userDrawn="1"/>
        </p:nvGraphicFramePr>
        <p:xfrm>
          <a:off x="915924" y="1295399"/>
          <a:ext cx="10360152" cy="4539343"/>
        </p:xfrm>
        <a:graphic>
          <a:graphicData uri="http://schemas.openxmlformats.org/drawingml/2006/table">
            <a:tbl>
              <a:tblPr firstRow="1" bandRow="1">
                <a:tableStyleId>{5C22544A-7EE6-4342-B048-85BDC9FD1C3A}</a:tableStyleId>
              </a:tblPr>
              <a:tblGrid>
                <a:gridCol w="1726692">
                  <a:extLst>
                    <a:ext uri="{9D8B030D-6E8A-4147-A177-3AD203B41FA5}">
                      <a16:colId xmlns:a16="http://schemas.microsoft.com/office/drawing/2014/main" val="331988680"/>
                    </a:ext>
                  </a:extLst>
                </a:gridCol>
                <a:gridCol w="1726692">
                  <a:extLst>
                    <a:ext uri="{9D8B030D-6E8A-4147-A177-3AD203B41FA5}">
                      <a16:colId xmlns:a16="http://schemas.microsoft.com/office/drawing/2014/main" val="3799456595"/>
                    </a:ext>
                  </a:extLst>
                </a:gridCol>
                <a:gridCol w="1726692">
                  <a:extLst>
                    <a:ext uri="{9D8B030D-6E8A-4147-A177-3AD203B41FA5}">
                      <a16:colId xmlns:a16="http://schemas.microsoft.com/office/drawing/2014/main" val="2965250862"/>
                    </a:ext>
                  </a:extLst>
                </a:gridCol>
                <a:gridCol w="1726692">
                  <a:extLst>
                    <a:ext uri="{9D8B030D-6E8A-4147-A177-3AD203B41FA5}">
                      <a16:colId xmlns:a16="http://schemas.microsoft.com/office/drawing/2014/main" val="4292316016"/>
                    </a:ext>
                  </a:extLst>
                </a:gridCol>
                <a:gridCol w="1726692">
                  <a:extLst>
                    <a:ext uri="{9D8B030D-6E8A-4147-A177-3AD203B41FA5}">
                      <a16:colId xmlns:a16="http://schemas.microsoft.com/office/drawing/2014/main" val="2201833303"/>
                    </a:ext>
                  </a:extLst>
                </a:gridCol>
                <a:gridCol w="1726692">
                  <a:extLst>
                    <a:ext uri="{9D8B030D-6E8A-4147-A177-3AD203B41FA5}">
                      <a16:colId xmlns:a16="http://schemas.microsoft.com/office/drawing/2014/main" val="4210698957"/>
                    </a:ext>
                  </a:extLst>
                </a:gridCol>
              </a:tblGrid>
              <a:tr h="453934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0059339"/>
                  </a:ext>
                </a:extLst>
              </a:tr>
            </a:tbl>
          </a:graphicData>
        </a:graphic>
      </p:graphicFrame>
    </p:spTree>
    <p:extLst>
      <p:ext uri="{BB962C8B-B14F-4D97-AF65-F5344CB8AC3E}">
        <p14:creationId xmlns:p14="http://schemas.microsoft.com/office/powerpoint/2010/main" val="41083127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7" r:id="rId5"/>
    <p:sldLayoutId id="2147483668" r:id="rId6"/>
    <p:sldLayoutId id="2147483669" r:id="rId7"/>
    <p:sldLayoutId id="2147483670" r:id="rId8"/>
    <p:sldLayoutId id="2147483672" r:id="rId9"/>
    <p:sldLayoutId id="2147483674" r:id="rId10"/>
    <p:sldLayoutId id="2147483675" r:id="rId11"/>
  </p:sldLayoutIdLst>
  <p:hf hdr="0" dt="0"/>
  <p:txStyles>
    <p:titleStyle>
      <a:lvl1pPr algn="l" defTabSz="914400" rtl="0" eaLnBrk="1" latinLnBrk="0" hangingPunct="1">
        <a:lnSpc>
          <a:spcPct val="90000"/>
        </a:lnSpc>
        <a:spcBef>
          <a:spcPct val="0"/>
        </a:spcBef>
        <a:buNone/>
        <a:defRPr sz="3200" b="0" i="0" kern="1200">
          <a:solidFill>
            <a:srgbClr val="004986"/>
          </a:solidFill>
          <a:latin typeface="+mn-lt"/>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95"/>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196" imgW="270" imgH="270" progId="TCLayout.ActiveDocument.1">
                  <p:embed/>
                </p:oleObj>
              </mc:Choice>
              <mc:Fallback>
                <p:oleObj name="think-cell Slide" r:id="rId196" imgW="270" imgH="270" progId="TCLayout.ActiveDocument.1">
                  <p:embed/>
                  <p:pic>
                    <p:nvPicPr>
                      <p:cNvPr id="2" name="Object 1" hidden="1"/>
                      <p:cNvPicPr/>
                      <p:nvPr/>
                    </p:nvPicPr>
                    <p:blipFill>
                      <a:blip r:embed="rId197"/>
                      <a:stretch>
                        <a:fillRect/>
                      </a:stretch>
                    </p:blipFill>
                    <p:spPr>
                      <a:xfrm>
                        <a:off x="1589" y="1589"/>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2" y="622803"/>
            <a:ext cx="10933351"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2" y="1825625"/>
            <a:ext cx="10933351" cy="435133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215764291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 id="2147483763" r:id="rId50"/>
    <p:sldLayoutId id="2147483764" r:id="rId51"/>
    <p:sldLayoutId id="2147483765" r:id="rId52"/>
    <p:sldLayoutId id="2147483766" r:id="rId53"/>
    <p:sldLayoutId id="2147483767" r:id="rId54"/>
    <p:sldLayoutId id="2147483768" r:id="rId55"/>
    <p:sldLayoutId id="2147483769" r:id="rId56"/>
    <p:sldLayoutId id="2147483770" r:id="rId57"/>
    <p:sldLayoutId id="2147483771" r:id="rId58"/>
    <p:sldLayoutId id="2147483772" r:id="rId59"/>
    <p:sldLayoutId id="2147483773" r:id="rId60"/>
    <p:sldLayoutId id="2147483774" r:id="rId61"/>
    <p:sldLayoutId id="2147483775" r:id="rId62"/>
    <p:sldLayoutId id="2147483776" r:id="rId63"/>
    <p:sldLayoutId id="2147483777" r:id="rId64"/>
    <p:sldLayoutId id="2147483778" r:id="rId65"/>
    <p:sldLayoutId id="2147483779" r:id="rId66"/>
    <p:sldLayoutId id="2147483780" r:id="rId67"/>
    <p:sldLayoutId id="2147483781" r:id="rId68"/>
    <p:sldLayoutId id="2147483782" r:id="rId69"/>
    <p:sldLayoutId id="2147483783" r:id="rId70"/>
    <p:sldLayoutId id="2147483784" r:id="rId71"/>
    <p:sldLayoutId id="2147483785" r:id="rId72"/>
    <p:sldLayoutId id="2147483786" r:id="rId73"/>
    <p:sldLayoutId id="2147483787" r:id="rId74"/>
    <p:sldLayoutId id="2147483788" r:id="rId75"/>
    <p:sldLayoutId id="2147483789" r:id="rId76"/>
    <p:sldLayoutId id="2147483790" r:id="rId77"/>
    <p:sldLayoutId id="2147483791" r:id="rId78"/>
    <p:sldLayoutId id="2147483792" r:id="rId79"/>
    <p:sldLayoutId id="2147483793" r:id="rId80"/>
    <p:sldLayoutId id="2147483794" r:id="rId81"/>
    <p:sldLayoutId id="2147483795" r:id="rId82"/>
    <p:sldLayoutId id="2147483796" r:id="rId83"/>
    <p:sldLayoutId id="2147483797" r:id="rId84"/>
    <p:sldLayoutId id="2147483798" r:id="rId85"/>
    <p:sldLayoutId id="2147483799" r:id="rId86"/>
    <p:sldLayoutId id="2147483800" r:id="rId87"/>
    <p:sldLayoutId id="2147483801" r:id="rId88"/>
    <p:sldLayoutId id="2147483802" r:id="rId89"/>
    <p:sldLayoutId id="2147483803" r:id="rId90"/>
    <p:sldLayoutId id="2147483804" r:id="rId91"/>
    <p:sldLayoutId id="2147483805" r:id="rId92"/>
    <p:sldLayoutId id="2147483806" r:id="rId93"/>
    <p:sldLayoutId id="2147483807" r:id="rId94"/>
    <p:sldLayoutId id="2147483808" r:id="rId95"/>
    <p:sldLayoutId id="2147483809" r:id="rId96"/>
    <p:sldLayoutId id="2147483810" r:id="rId97"/>
    <p:sldLayoutId id="2147483811" r:id="rId98"/>
    <p:sldLayoutId id="2147483812" r:id="rId99"/>
    <p:sldLayoutId id="2147483813" r:id="rId100"/>
    <p:sldLayoutId id="2147483814" r:id="rId101"/>
    <p:sldLayoutId id="2147483815" r:id="rId102"/>
    <p:sldLayoutId id="2147483816" r:id="rId103"/>
    <p:sldLayoutId id="2147483817" r:id="rId104"/>
    <p:sldLayoutId id="2147483818" r:id="rId105"/>
    <p:sldLayoutId id="2147483819" r:id="rId106"/>
    <p:sldLayoutId id="2147483820" r:id="rId107"/>
    <p:sldLayoutId id="2147483821" r:id="rId108"/>
    <p:sldLayoutId id="2147483822" r:id="rId109"/>
    <p:sldLayoutId id="2147483823" r:id="rId110"/>
    <p:sldLayoutId id="2147483824" r:id="rId111"/>
    <p:sldLayoutId id="2147483825" r:id="rId112"/>
    <p:sldLayoutId id="2147483826" r:id="rId113"/>
    <p:sldLayoutId id="2147483827" r:id="rId114"/>
    <p:sldLayoutId id="2147483828" r:id="rId115"/>
    <p:sldLayoutId id="2147483829" r:id="rId116"/>
    <p:sldLayoutId id="2147483830" r:id="rId117"/>
    <p:sldLayoutId id="2147483832" r:id="rId118"/>
    <p:sldLayoutId id="2147483834" r:id="rId119"/>
    <p:sldLayoutId id="2147483835" r:id="rId120"/>
    <p:sldLayoutId id="2147483836" r:id="rId121"/>
    <p:sldLayoutId id="2147483837" r:id="rId122"/>
    <p:sldLayoutId id="2147483838" r:id="rId123"/>
    <p:sldLayoutId id="2147483839" r:id="rId124"/>
    <p:sldLayoutId id="2147483840" r:id="rId125"/>
    <p:sldLayoutId id="2147483841" r:id="rId126"/>
    <p:sldLayoutId id="2147483842" r:id="rId127"/>
    <p:sldLayoutId id="2147483843" r:id="rId128"/>
    <p:sldLayoutId id="2147483844" r:id="rId129"/>
    <p:sldLayoutId id="2147483845" r:id="rId130"/>
    <p:sldLayoutId id="2147483846" r:id="rId131"/>
    <p:sldLayoutId id="2147483847" r:id="rId132"/>
    <p:sldLayoutId id="2147483848" r:id="rId133"/>
    <p:sldLayoutId id="2147483849" r:id="rId134"/>
    <p:sldLayoutId id="2147483850" r:id="rId135"/>
    <p:sldLayoutId id="2147483851" r:id="rId136"/>
    <p:sldLayoutId id="2147483852" r:id="rId137"/>
    <p:sldLayoutId id="2147483853" r:id="rId138"/>
    <p:sldLayoutId id="2147483854" r:id="rId139"/>
    <p:sldLayoutId id="2147483855" r:id="rId140"/>
    <p:sldLayoutId id="2147483856" r:id="rId141"/>
    <p:sldLayoutId id="2147483857" r:id="rId142"/>
    <p:sldLayoutId id="2147483858" r:id="rId143"/>
    <p:sldLayoutId id="2147483859" r:id="rId144"/>
    <p:sldLayoutId id="2147483860" r:id="rId145"/>
    <p:sldLayoutId id="2147483861" r:id="rId146"/>
    <p:sldLayoutId id="2147483862" r:id="rId147"/>
    <p:sldLayoutId id="2147483863" r:id="rId148"/>
    <p:sldLayoutId id="2147483864" r:id="rId149"/>
    <p:sldLayoutId id="2147483865" r:id="rId150"/>
    <p:sldLayoutId id="2147483866" r:id="rId151"/>
    <p:sldLayoutId id="2147483867" r:id="rId152"/>
    <p:sldLayoutId id="2147483868" r:id="rId153"/>
    <p:sldLayoutId id="2147483869" r:id="rId154"/>
    <p:sldLayoutId id="2147483870" r:id="rId155"/>
    <p:sldLayoutId id="2147483871" r:id="rId156"/>
    <p:sldLayoutId id="2147483872" r:id="rId157"/>
    <p:sldLayoutId id="2147483873" r:id="rId158"/>
    <p:sldLayoutId id="2147483874" r:id="rId159"/>
    <p:sldLayoutId id="2147483875" r:id="rId160"/>
    <p:sldLayoutId id="2147483876" r:id="rId161"/>
    <p:sldLayoutId id="2147483877" r:id="rId162"/>
    <p:sldLayoutId id="2147483878" r:id="rId163"/>
    <p:sldLayoutId id="2147483879" r:id="rId164"/>
    <p:sldLayoutId id="2147483880" r:id="rId165"/>
    <p:sldLayoutId id="2147483881" r:id="rId166"/>
    <p:sldLayoutId id="2147483882" r:id="rId167"/>
    <p:sldLayoutId id="2147483883" r:id="rId168"/>
    <p:sldLayoutId id="2147483884" r:id="rId169"/>
    <p:sldLayoutId id="2147483885" r:id="rId170"/>
    <p:sldLayoutId id="2147483886" r:id="rId171"/>
    <p:sldLayoutId id="2147483887" r:id="rId172"/>
    <p:sldLayoutId id="2147483888" r:id="rId173"/>
    <p:sldLayoutId id="2147483889" r:id="rId174"/>
    <p:sldLayoutId id="2147483890" r:id="rId175"/>
    <p:sldLayoutId id="2147483891" r:id="rId176"/>
    <p:sldLayoutId id="2147483892" r:id="rId177"/>
    <p:sldLayoutId id="2147483893" r:id="rId178"/>
    <p:sldLayoutId id="2147483894" r:id="rId179"/>
    <p:sldLayoutId id="2147483895" r:id="rId180"/>
    <p:sldLayoutId id="2147483896" r:id="rId181"/>
    <p:sldLayoutId id="2147483897" r:id="rId182"/>
    <p:sldLayoutId id="2147483898" r:id="rId183"/>
    <p:sldLayoutId id="2147483899" r:id="rId184"/>
    <p:sldLayoutId id="2147483900" r:id="rId185"/>
    <p:sldLayoutId id="2147483901" r:id="rId186"/>
    <p:sldLayoutId id="2147483902" r:id="rId187"/>
    <p:sldLayoutId id="2147483903" r:id="rId188"/>
    <p:sldLayoutId id="2147483904" r:id="rId189"/>
    <p:sldLayoutId id="2147483905" r:id="rId190"/>
    <p:sldLayoutId id="2147483906" r:id="rId191"/>
    <p:sldLayoutId id="2147483907" r:id="rId192"/>
    <p:sldLayoutId id="2147483908" r:id="rId19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txStyles>
    <p:titleStyle>
      <a:lvl1pPr algn="l" defTabSz="914354" rtl="0" eaLnBrk="1" latinLnBrk="0" hangingPunct="1">
        <a:lnSpc>
          <a:spcPct val="90000"/>
        </a:lnSpc>
        <a:spcBef>
          <a:spcPct val="0"/>
        </a:spcBef>
        <a:buNone/>
        <a:defRPr sz="2400" kern="1200">
          <a:solidFill>
            <a:srgbClr val="00529B"/>
          </a:solidFill>
          <a:latin typeface="+mj-lt"/>
          <a:ea typeface="+mj-ea"/>
          <a:cs typeface="+mj-cs"/>
          <a:sym typeface="+mj-lt"/>
        </a:defRPr>
      </a:lvl1pPr>
    </p:titleStyle>
    <p:bodyStyle>
      <a:lvl1pPr marL="0" indent="0" algn="l" defTabSz="914354" rtl="0" eaLnBrk="1" latinLnBrk="0" hangingPunct="1">
        <a:lnSpc>
          <a:spcPct val="110000"/>
        </a:lnSpc>
        <a:spcBef>
          <a:spcPts val="600"/>
        </a:spcBef>
        <a:spcAft>
          <a:spcPts val="300"/>
        </a:spcAft>
        <a:buClr>
          <a:srgbClr val="00529B"/>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1pPr>
      <a:lvl2pPr marL="284386" indent="-172792" algn="l" defTabSz="914354" rtl="0" eaLnBrk="1" latinLnBrk="0" hangingPunct="1">
        <a:lnSpc>
          <a:spcPct val="90000"/>
        </a:lnSpc>
        <a:spcBef>
          <a:spcPts val="0"/>
        </a:spcBef>
        <a:spcAft>
          <a:spcPts val="300"/>
        </a:spcAft>
        <a:buClr>
          <a:srgbClr val="00529B"/>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2pPr>
      <a:lvl3pPr marL="511174" indent="-165592" algn="l" defTabSz="914354" rtl="0" eaLnBrk="1" latinLnBrk="0" hangingPunct="1">
        <a:lnSpc>
          <a:spcPct val="90000"/>
        </a:lnSpc>
        <a:spcBef>
          <a:spcPts val="0"/>
        </a:spcBef>
        <a:spcAft>
          <a:spcPts val="300"/>
        </a:spcAft>
        <a:buClr>
          <a:srgbClr val="00529B"/>
        </a:buClr>
        <a:buFont typeface="Trebuchet MS" panose="020B0603020202020204" pitchFamily="34" charset="0"/>
        <a:buChar char="–"/>
        <a:defRPr lang="en-US" sz="1200" kern="1200">
          <a:solidFill>
            <a:srgbClr val="000000"/>
          </a:solidFill>
          <a:latin typeface="+mn-lt"/>
          <a:ea typeface="+mn-ea"/>
          <a:cs typeface="+mn-cs"/>
          <a:sym typeface="Trebuchet MS" panose="020B0603020202020204" pitchFamily="34" charset="0"/>
        </a:defRPr>
      </a:lvl3pPr>
      <a:lvl4pPr marL="0" indent="0" algn="l" defTabSz="914354" rtl="0" eaLnBrk="1" latinLnBrk="0" hangingPunct="1">
        <a:lnSpc>
          <a:spcPct val="110000"/>
        </a:lnSpc>
        <a:spcBef>
          <a:spcPts val="300"/>
        </a:spcBef>
        <a:spcAft>
          <a:spcPts val="300"/>
        </a:spcAft>
        <a:buClr>
          <a:srgbClr val="00529B"/>
        </a:buClr>
        <a:buFont typeface="Arial" panose="020B0604020202020204" pitchFamily="34" charset="0"/>
        <a:buChar char="​"/>
        <a:defRPr lang="en-US" sz="1600" kern="1200">
          <a:solidFill>
            <a:srgbClr val="00529B"/>
          </a:solidFill>
          <a:latin typeface="+mn-lt"/>
          <a:ea typeface="+mn-ea"/>
          <a:cs typeface="+mn-cs"/>
          <a:sym typeface="Trebuchet MS" panose="020B0603020202020204" pitchFamily="34" charset="0"/>
        </a:defRPr>
      </a:lvl4pPr>
      <a:lvl5pPr marL="0" indent="0" algn="l" defTabSz="914354" rtl="0" eaLnBrk="1" latinLnBrk="0" hangingPunct="1">
        <a:lnSpc>
          <a:spcPct val="100000"/>
        </a:lnSpc>
        <a:spcBef>
          <a:spcPts val="0"/>
        </a:spcBef>
        <a:spcAft>
          <a:spcPts val="300"/>
        </a:spcAft>
        <a:buClr>
          <a:srgbClr val="00529B"/>
        </a:buClr>
        <a:buFont typeface="Arial" panose="020B0604020202020204" pitchFamily="34" charset="0"/>
        <a:buChar char="​"/>
        <a:defRPr lang="en-US" sz="1600" b="1" kern="1200" smtClean="0">
          <a:solidFill>
            <a:srgbClr val="000000"/>
          </a:solidFill>
          <a:latin typeface="+mn-lt"/>
          <a:ea typeface="+mn-ea"/>
          <a:cs typeface="+mn-cs"/>
          <a:sym typeface="Trebuchet MS" panose="020B0603020202020204" pitchFamily="34" charset="0"/>
        </a:defRPr>
      </a:lvl5pPr>
      <a:lvl6pPr marL="269861" indent="-152392" algn="l" defTabSz="914354" rtl="0" eaLnBrk="1" latinLnBrk="0" hangingPunct="1">
        <a:lnSpc>
          <a:spcPct val="90000"/>
        </a:lnSpc>
        <a:spcBef>
          <a:spcPts val="0"/>
        </a:spcBef>
        <a:spcAft>
          <a:spcPts val="600"/>
        </a:spcAft>
        <a:buClr>
          <a:srgbClr val="00529B"/>
        </a:buClr>
        <a:buFont typeface="Arial" panose="020B0604020202020204" pitchFamily="34" charset="0"/>
        <a:buChar char="•"/>
        <a:defRPr lang="en-US" sz="1600" kern="1200" smtClean="0">
          <a:solidFill>
            <a:srgbClr val="000000"/>
          </a:solidFill>
          <a:latin typeface="+mn-lt"/>
          <a:ea typeface="+mn-ea"/>
          <a:cs typeface="+mn-cs"/>
          <a:sym typeface="Trebuchet MS" panose="020B0603020202020204" pitchFamily="34" charset="0"/>
        </a:defRPr>
      </a:lvl6pPr>
      <a:lvl7pPr marL="0" indent="0" algn="l" defTabSz="914354" rtl="0" eaLnBrk="1" latinLnBrk="0" hangingPunct="1">
        <a:lnSpc>
          <a:spcPct val="90000"/>
        </a:lnSpc>
        <a:spcBef>
          <a:spcPts val="900"/>
        </a:spcBef>
        <a:spcAft>
          <a:spcPts val="900"/>
        </a:spcAft>
        <a:buClr>
          <a:srgbClr val="00529B"/>
        </a:buClr>
        <a:buFont typeface="Arial" panose="020B0604020202020204" pitchFamily="34" charset="0"/>
        <a:buChar char="​"/>
        <a:defRPr lang="en-US" sz="4400" kern="1200" baseline="0" smtClean="0">
          <a:solidFill>
            <a:srgbClr val="000000"/>
          </a:solidFill>
          <a:latin typeface="+mn-lt"/>
          <a:ea typeface="+mn-ea"/>
          <a:cs typeface="+mn-cs"/>
          <a:sym typeface="Trebuchet MS" panose="020B0603020202020204" pitchFamily="34" charset="0"/>
        </a:defRPr>
      </a:lvl7pPr>
      <a:lvl8pPr marL="0" indent="0" algn="l" defTabSz="914354" rtl="0" eaLnBrk="1" latinLnBrk="0" hangingPunct="1">
        <a:lnSpc>
          <a:spcPct val="90000"/>
        </a:lnSpc>
        <a:spcBef>
          <a:spcPts val="900"/>
        </a:spcBef>
        <a:spcAft>
          <a:spcPts val="0"/>
        </a:spcAft>
        <a:buClr>
          <a:srgbClr val="00529B"/>
        </a:buClr>
        <a:buFont typeface="Arial" panose="020B0604020202020204" pitchFamily="34" charset="0"/>
        <a:buChar char="​"/>
        <a:defRPr lang="en-US" sz="5400" kern="1200" baseline="0" smtClean="0">
          <a:solidFill>
            <a:srgbClr val="00529B"/>
          </a:solidFill>
          <a:latin typeface="+mn-lt"/>
          <a:ea typeface="+mn-ea"/>
          <a:cs typeface="+mn-cs"/>
          <a:sym typeface="Trebuchet MS" panose="020B0603020202020204" pitchFamily="34" charset="0"/>
        </a:defRPr>
      </a:lvl8pPr>
      <a:lvl9pPr marL="0" indent="0" algn="l" defTabSz="914354" rtl="0" eaLnBrk="1" latinLnBrk="0" hangingPunct="1">
        <a:lnSpc>
          <a:spcPct val="100000"/>
        </a:lnSpc>
        <a:spcBef>
          <a:spcPts val="0"/>
        </a:spcBef>
        <a:spcAft>
          <a:spcPts val="900"/>
        </a:spcAft>
        <a:buClr>
          <a:srgbClr val="00529B"/>
        </a:buClr>
        <a:buFont typeface="Arial" panose="020B0604020202020204" pitchFamily="34" charset="0"/>
        <a:buChar char="​"/>
        <a:defRPr lang="en-US" sz="2400" kern="1200" baseline="0" dirty="0">
          <a:solidFill>
            <a:srgbClr val="00529B"/>
          </a:solidFill>
          <a:latin typeface="+mn-lt"/>
          <a:ea typeface="+mn-ea"/>
          <a:cs typeface="+mn-cs"/>
          <a:sym typeface="Trebuchet MS" panose="020B0603020202020204" pitchFamily="34"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07818" y="3"/>
            <a:ext cx="12399819" cy="6857999"/>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2" dirty="0"/>
          </a:p>
        </p:txBody>
      </p:sp>
      <p:sp>
        <p:nvSpPr>
          <p:cNvPr id="8" name="Rectangle 7"/>
          <p:cNvSpPr/>
          <p:nvPr userDrawn="1"/>
        </p:nvSpPr>
        <p:spPr>
          <a:xfrm>
            <a:off x="-207818" y="5614268"/>
            <a:ext cx="12399819" cy="1243733"/>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2" dirty="0">
              <a:latin typeface="+mn-lt"/>
            </a:endParaRPr>
          </a:p>
        </p:txBody>
      </p:sp>
      <p:sp>
        <p:nvSpPr>
          <p:cNvPr id="10" name="Title Placeholder 1"/>
          <p:cNvSpPr>
            <a:spLocks noGrp="1"/>
          </p:cNvSpPr>
          <p:nvPr>
            <p:ph type="title"/>
          </p:nvPr>
        </p:nvSpPr>
        <p:spPr>
          <a:xfrm>
            <a:off x="658145" y="2608827"/>
            <a:ext cx="8979343" cy="2250988"/>
          </a:xfrm>
          <a:prstGeom prst="rect">
            <a:avLst/>
          </a:prstGeom>
          <a:noFill/>
          <a:effectLst>
            <a:outerShdw blurRad="596900" dist="241300" dir="4140000" sx="94000" sy="94000" algn="ctr" rotWithShape="0">
              <a:srgbClr val="000000">
                <a:alpha val="43137"/>
              </a:srgbClr>
            </a:outerShdw>
            <a:reflection stA="45000" endPos="0" dist="50800" dir="5400000" sy="-100000" algn="bl" rotWithShape="0"/>
          </a:effectLst>
        </p:spPr>
        <p:txBody>
          <a:bodyPr vert="horz" lIns="91440" tIns="45720" rIns="91440" bIns="45720" rtlCol="0" anchor="ctr">
            <a:noAutofit/>
          </a:bodyPr>
          <a:lstStyle/>
          <a:p>
            <a:r>
              <a:rPr lang="en-US"/>
              <a:t>Click to edit Master title style</a:t>
            </a:r>
          </a:p>
        </p:txBody>
      </p:sp>
      <p:pic>
        <p:nvPicPr>
          <p:cNvPr id="6" name="Picture 5"/>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993994" y="5915711"/>
            <a:ext cx="1841500" cy="640843"/>
          </a:xfrm>
          <a:prstGeom prst="rect">
            <a:avLst/>
          </a:prstGeom>
        </p:spPr>
      </p:pic>
      <p:sp>
        <p:nvSpPr>
          <p:cNvPr id="9" name="Date Placeholder 3">
            <a:extLst>
              <a:ext uri="{FF2B5EF4-FFF2-40B4-BE49-F238E27FC236}">
                <a16:creationId xmlns:a16="http://schemas.microsoft.com/office/drawing/2014/main" id="{CBC6E2F6-92F6-4242-8C9D-185218C9F62D}"/>
              </a:ext>
            </a:extLst>
          </p:cNvPr>
          <p:cNvSpPr>
            <a:spLocks noGrp="1"/>
          </p:cNvSpPr>
          <p:nvPr>
            <p:ph type="dt" sz="half" idx="2"/>
          </p:nvPr>
        </p:nvSpPr>
        <p:spPr>
          <a:xfrm>
            <a:off x="723898" y="6053570"/>
            <a:ext cx="3848101" cy="365125"/>
          </a:xfrm>
          <a:prstGeom prst="rect">
            <a:avLst/>
          </a:prstGeom>
        </p:spPr>
        <p:txBody>
          <a:bodyPr vert="horz" lIns="91440" tIns="45720" rIns="91440" bIns="45720" rtlCol="0" anchor="ctr"/>
          <a:lstStyle>
            <a:lvl1pPr algn="l">
              <a:defRPr sz="1112">
                <a:solidFill>
                  <a:schemeClr val="bg1"/>
                </a:solidFill>
                <a:latin typeface="+mn-lt"/>
                <a:cs typeface="Arial" panose="020B0604020202020204" pitchFamily="34" charset="0"/>
              </a:defRPr>
            </a:lvl1pPr>
          </a:lstStyle>
          <a:p>
            <a:r>
              <a:rPr lang="en-US" dirty="0"/>
              <a:t>August 2021 | Center for Medicare Draft Strategy</a:t>
            </a:r>
          </a:p>
        </p:txBody>
      </p:sp>
      <p:sp>
        <p:nvSpPr>
          <p:cNvPr id="12" name="Slide Number Placeholder 5">
            <a:extLst>
              <a:ext uri="{FF2B5EF4-FFF2-40B4-BE49-F238E27FC236}">
                <a16:creationId xmlns:a16="http://schemas.microsoft.com/office/drawing/2014/main" id="{72CA5770-ED85-1646-B4EE-32B0EBF8F227}"/>
              </a:ext>
            </a:extLst>
          </p:cNvPr>
          <p:cNvSpPr>
            <a:spLocks noGrp="1"/>
          </p:cNvSpPr>
          <p:nvPr>
            <p:ph type="sldNum" sz="quarter" idx="4"/>
          </p:nvPr>
        </p:nvSpPr>
        <p:spPr>
          <a:xfrm>
            <a:off x="9178473" y="6100636"/>
            <a:ext cx="459015" cy="365125"/>
          </a:xfrm>
          <a:prstGeom prst="rect">
            <a:avLst/>
          </a:prstGeom>
        </p:spPr>
        <p:txBody>
          <a:bodyPr vert="horz" lIns="91440" tIns="45720" rIns="91440" bIns="45720" rtlCol="0" anchor="ctr"/>
          <a:lstStyle>
            <a:lvl1pPr algn="l">
              <a:defRPr sz="1112">
                <a:solidFill>
                  <a:schemeClr val="bg1"/>
                </a:solidFill>
                <a:latin typeface="+mn-lt"/>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76317305"/>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847168" rtl="0" eaLnBrk="1" latinLnBrk="0" hangingPunct="1">
        <a:lnSpc>
          <a:spcPct val="90000"/>
        </a:lnSpc>
        <a:spcBef>
          <a:spcPct val="0"/>
        </a:spcBef>
        <a:buNone/>
        <a:defRPr sz="8153" b="0" i="0" kern="1200">
          <a:solidFill>
            <a:schemeClr val="bg1"/>
          </a:solidFill>
          <a:latin typeface="Arial" panose="020B0604020202020204" pitchFamily="34" charset="0"/>
          <a:ea typeface="Arial" panose="020B0604020202020204" pitchFamily="34" charset="0"/>
          <a:cs typeface="Arial" panose="020B0604020202020204" pitchFamily="34" charset="0"/>
        </a:defRPr>
      </a:lvl1pPr>
    </p:titleStyle>
    <p:bodyStyle>
      <a:lvl1pPr marL="211792" indent="-211792" algn="l" defTabSz="847168" rtl="0" eaLnBrk="1" latinLnBrk="0" hangingPunct="1">
        <a:lnSpc>
          <a:spcPct val="90000"/>
        </a:lnSpc>
        <a:spcBef>
          <a:spcPts val="927"/>
        </a:spcBef>
        <a:buFont typeface="Arial"/>
        <a:buChar char="•"/>
        <a:defRPr sz="2595" kern="1200">
          <a:solidFill>
            <a:schemeClr val="tx1"/>
          </a:solidFill>
          <a:latin typeface="+mn-lt"/>
          <a:ea typeface="+mn-ea"/>
          <a:cs typeface="+mn-cs"/>
        </a:defRPr>
      </a:lvl1pPr>
      <a:lvl2pPr marL="635376" indent="-211792" algn="l" defTabSz="847168" rtl="0" eaLnBrk="1" latinLnBrk="0" hangingPunct="1">
        <a:lnSpc>
          <a:spcPct val="90000"/>
        </a:lnSpc>
        <a:spcBef>
          <a:spcPts val="463"/>
        </a:spcBef>
        <a:buFont typeface="Arial"/>
        <a:buChar char="•"/>
        <a:defRPr sz="2224" kern="1200">
          <a:solidFill>
            <a:schemeClr val="tx1"/>
          </a:solidFill>
          <a:latin typeface="+mn-lt"/>
          <a:ea typeface="+mn-ea"/>
          <a:cs typeface="+mn-cs"/>
        </a:defRPr>
      </a:lvl2pPr>
      <a:lvl3pPr marL="1058959" indent="-211792" algn="l" defTabSz="847168" rtl="0" eaLnBrk="1" latinLnBrk="0" hangingPunct="1">
        <a:lnSpc>
          <a:spcPct val="90000"/>
        </a:lnSpc>
        <a:spcBef>
          <a:spcPts val="463"/>
        </a:spcBef>
        <a:buFont typeface="Arial"/>
        <a:buChar char="•"/>
        <a:defRPr sz="1853" kern="1200">
          <a:solidFill>
            <a:schemeClr val="tx1"/>
          </a:solidFill>
          <a:latin typeface="+mn-lt"/>
          <a:ea typeface="+mn-ea"/>
          <a:cs typeface="+mn-cs"/>
        </a:defRPr>
      </a:lvl3pPr>
      <a:lvl4pPr marL="1482543" indent="-211792" algn="l" defTabSz="847168" rtl="0" eaLnBrk="1" latinLnBrk="0" hangingPunct="1">
        <a:lnSpc>
          <a:spcPct val="90000"/>
        </a:lnSpc>
        <a:spcBef>
          <a:spcPts val="463"/>
        </a:spcBef>
        <a:buFont typeface="Arial"/>
        <a:buChar char="•"/>
        <a:defRPr sz="1668" kern="1200">
          <a:solidFill>
            <a:schemeClr val="tx1"/>
          </a:solidFill>
          <a:latin typeface="+mn-lt"/>
          <a:ea typeface="+mn-ea"/>
          <a:cs typeface="+mn-cs"/>
        </a:defRPr>
      </a:lvl4pPr>
      <a:lvl5pPr marL="1906127" indent="-211792" algn="l" defTabSz="847168" rtl="0" eaLnBrk="1" latinLnBrk="0" hangingPunct="1">
        <a:lnSpc>
          <a:spcPct val="90000"/>
        </a:lnSpc>
        <a:spcBef>
          <a:spcPts val="463"/>
        </a:spcBef>
        <a:buFont typeface="Arial"/>
        <a:buChar char="•"/>
        <a:defRPr sz="1668" kern="1200">
          <a:solidFill>
            <a:schemeClr val="tx1"/>
          </a:solidFill>
          <a:latin typeface="+mn-lt"/>
          <a:ea typeface="+mn-ea"/>
          <a:cs typeface="+mn-cs"/>
        </a:defRPr>
      </a:lvl5pPr>
      <a:lvl6pPr marL="2329711" indent="-211792" algn="l" defTabSz="847168" rtl="0" eaLnBrk="1" latinLnBrk="0" hangingPunct="1">
        <a:lnSpc>
          <a:spcPct val="90000"/>
        </a:lnSpc>
        <a:spcBef>
          <a:spcPts val="463"/>
        </a:spcBef>
        <a:buFont typeface="Arial"/>
        <a:buChar char="•"/>
        <a:defRPr sz="1668" kern="1200">
          <a:solidFill>
            <a:schemeClr val="tx1"/>
          </a:solidFill>
          <a:latin typeface="+mn-lt"/>
          <a:ea typeface="+mn-ea"/>
          <a:cs typeface="+mn-cs"/>
        </a:defRPr>
      </a:lvl6pPr>
      <a:lvl7pPr marL="2753294" indent="-211792" algn="l" defTabSz="847168" rtl="0" eaLnBrk="1" latinLnBrk="0" hangingPunct="1">
        <a:lnSpc>
          <a:spcPct val="90000"/>
        </a:lnSpc>
        <a:spcBef>
          <a:spcPts val="463"/>
        </a:spcBef>
        <a:buFont typeface="Arial"/>
        <a:buChar char="•"/>
        <a:defRPr sz="1668" kern="1200">
          <a:solidFill>
            <a:schemeClr val="tx1"/>
          </a:solidFill>
          <a:latin typeface="+mn-lt"/>
          <a:ea typeface="+mn-ea"/>
          <a:cs typeface="+mn-cs"/>
        </a:defRPr>
      </a:lvl7pPr>
      <a:lvl8pPr marL="3176878" indent="-211792" algn="l" defTabSz="847168" rtl="0" eaLnBrk="1" latinLnBrk="0" hangingPunct="1">
        <a:lnSpc>
          <a:spcPct val="90000"/>
        </a:lnSpc>
        <a:spcBef>
          <a:spcPts val="463"/>
        </a:spcBef>
        <a:buFont typeface="Arial"/>
        <a:buChar char="•"/>
        <a:defRPr sz="1668" kern="1200">
          <a:solidFill>
            <a:schemeClr val="tx1"/>
          </a:solidFill>
          <a:latin typeface="+mn-lt"/>
          <a:ea typeface="+mn-ea"/>
          <a:cs typeface="+mn-cs"/>
        </a:defRPr>
      </a:lvl8pPr>
      <a:lvl9pPr marL="3600462" indent="-211792" algn="l" defTabSz="847168" rtl="0" eaLnBrk="1" latinLnBrk="0" hangingPunct="1">
        <a:lnSpc>
          <a:spcPct val="90000"/>
        </a:lnSpc>
        <a:spcBef>
          <a:spcPts val="463"/>
        </a:spcBef>
        <a:buFont typeface="Arial"/>
        <a:buChar char="•"/>
        <a:defRPr sz="1668" kern="1200">
          <a:solidFill>
            <a:schemeClr val="tx1"/>
          </a:solidFill>
          <a:latin typeface="+mn-lt"/>
          <a:ea typeface="+mn-ea"/>
          <a:cs typeface="+mn-cs"/>
        </a:defRPr>
      </a:lvl9pPr>
    </p:bodyStyle>
    <p:otherStyle>
      <a:defPPr>
        <a:defRPr lang="en-US"/>
      </a:defPPr>
      <a:lvl1pPr marL="0" algn="l" defTabSz="847168" rtl="0" eaLnBrk="1" latinLnBrk="0" hangingPunct="1">
        <a:defRPr sz="1668" kern="1200">
          <a:solidFill>
            <a:schemeClr val="tx1"/>
          </a:solidFill>
          <a:latin typeface="+mn-lt"/>
          <a:ea typeface="+mn-ea"/>
          <a:cs typeface="+mn-cs"/>
        </a:defRPr>
      </a:lvl1pPr>
      <a:lvl2pPr marL="423584" algn="l" defTabSz="847168" rtl="0" eaLnBrk="1" latinLnBrk="0" hangingPunct="1">
        <a:defRPr sz="1668" kern="1200">
          <a:solidFill>
            <a:schemeClr val="tx1"/>
          </a:solidFill>
          <a:latin typeface="+mn-lt"/>
          <a:ea typeface="+mn-ea"/>
          <a:cs typeface="+mn-cs"/>
        </a:defRPr>
      </a:lvl2pPr>
      <a:lvl3pPr marL="847168" algn="l" defTabSz="847168" rtl="0" eaLnBrk="1" latinLnBrk="0" hangingPunct="1">
        <a:defRPr sz="1668" kern="1200">
          <a:solidFill>
            <a:schemeClr val="tx1"/>
          </a:solidFill>
          <a:latin typeface="+mn-lt"/>
          <a:ea typeface="+mn-ea"/>
          <a:cs typeface="+mn-cs"/>
        </a:defRPr>
      </a:lvl3pPr>
      <a:lvl4pPr marL="1270751" algn="l" defTabSz="847168" rtl="0" eaLnBrk="1" latinLnBrk="0" hangingPunct="1">
        <a:defRPr sz="1668" kern="1200">
          <a:solidFill>
            <a:schemeClr val="tx1"/>
          </a:solidFill>
          <a:latin typeface="+mn-lt"/>
          <a:ea typeface="+mn-ea"/>
          <a:cs typeface="+mn-cs"/>
        </a:defRPr>
      </a:lvl4pPr>
      <a:lvl5pPr marL="1694335" algn="l" defTabSz="847168" rtl="0" eaLnBrk="1" latinLnBrk="0" hangingPunct="1">
        <a:defRPr sz="1668" kern="1200">
          <a:solidFill>
            <a:schemeClr val="tx1"/>
          </a:solidFill>
          <a:latin typeface="+mn-lt"/>
          <a:ea typeface="+mn-ea"/>
          <a:cs typeface="+mn-cs"/>
        </a:defRPr>
      </a:lvl5pPr>
      <a:lvl6pPr marL="2117919" algn="l" defTabSz="847168" rtl="0" eaLnBrk="1" latinLnBrk="0" hangingPunct="1">
        <a:defRPr sz="1668" kern="1200">
          <a:solidFill>
            <a:schemeClr val="tx1"/>
          </a:solidFill>
          <a:latin typeface="+mn-lt"/>
          <a:ea typeface="+mn-ea"/>
          <a:cs typeface="+mn-cs"/>
        </a:defRPr>
      </a:lvl6pPr>
      <a:lvl7pPr marL="2541503" algn="l" defTabSz="847168" rtl="0" eaLnBrk="1" latinLnBrk="0" hangingPunct="1">
        <a:defRPr sz="1668" kern="1200">
          <a:solidFill>
            <a:schemeClr val="tx1"/>
          </a:solidFill>
          <a:latin typeface="+mn-lt"/>
          <a:ea typeface="+mn-ea"/>
          <a:cs typeface="+mn-cs"/>
        </a:defRPr>
      </a:lvl7pPr>
      <a:lvl8pPr marL="2965086" algn="l" defTabSz="847168" rtl="0" eaLnBrk="1" latinLnBrk="0" hangingPunct="1">
        <a:defRPr sz="1668" kern="1200">
          <a:solidFill>
            <a:schemeClr val="tx1"/>
          </a:solidFill>
          <a:latin typeface="+mn-lt"/>
          <a:ea typeface="+mn-ea"/>
          <a:cs typeface="+mn-cs"/>
        </a:defRPr>
      </a:lvl8pPr>
      <a:lvl9pPr marL="3388670" algn="l" defTabSz="847168" rtl="0" eaLnBrk="1" latinLnBrk="0" hangingPunct="1">
        <a:defRPr sz="166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07819" y="3"/>
            <a:ext cx="12399819" cy="6857999"/>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1" dirty="0"/>
          </a:p>
        </p:txBody>
      </p:sp>
      <p:sp>
        <p:nvSpPr>
          <p:cNvPr id="8" name="Rectangle 7"/>
          <p:cNvSpPr/>
          <p:nvPr userDrawn="1"/>
        </p:nvSpPr>
        <p:spPr>
          <a:xfrm>
            <a:off x="-207819" y="5614267"/>
            <a:ext cx="12399819" cy="1243733"/>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1" dirty="0"/>
          </a:p>
        </p:txBody>
      </p:sp>
      <p:sp>
        <p:nvSpPr>
          <p:cNvPr id="10" name="Title Placeholder 1"/>
          <p:cNvSpPr>
            <a:spLocks noGrp="1"/>
          </p:cNvSpPr>
          <p:nvPr>
            <p:ph type="title"/>
          </p:nvPr>
        </p:nvSpPr>
        <p:spPr>
          <a:xfrm>
            <a:off x="658148" y="2608829"/>
            <a:ext cx="8979341" cy="2250988"/>
          </a:xfrm>
          <a:prstGeom prst="rect">
            <a:avLst/>
          </a:prstGeom>
          <a:noFill/>
          <a:effectLst>
            <a:outerShdw blurRad="596900" dist="241300" dir="4140000" sx="94000" sy="94000" algn="ctr" rotWithShape="0">
              <a:srgbClr val="000000">
                <a:alpha val="43137"/>
              </a:srgbClr>
            </a:outerShdw>
            <a:reflection stA="45000" endPos="0" dist="50800" dir="5400000" sy="-100000" algn="bl" rotWithShape="0"/>
          </a:effectLst>
        </p:spPr>
        <p:txBody>
          <a:bodyPr vert="horz" lIns="91440" tIns="45720" rIns="91440" bIns="45720" rtlCol="0" anchor="ctr">
            <a:noAutofit/>
          </a:bodyPr>
          <a:lstStyle/>
          <a:p>
            <a:r>
              <a:rPr lang="en-US"/>
              <a:t>Click to edit Master title style</a:t>
            </a:r>
          </a:p>
        </p:txBody>
      </p:sp>
      <p:sp>
        <p:nvSpPr>
          <p:cNvPr id="9" name="Date Placeholder 3">
            <a:extLst>
              <a:ext uri="{FF2B5EF4-FFF2-40B4-BE49-F238E27FC236}">
                <a16:creationId xmlns:a16="http://schemas.microsoft.com/office/drawing/2014/main" id="{CBC6E2F6-92F6-4242-8C9D-185218C9F62D}"/>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112">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Footer Placeholder 4">
            <a:extLst>
              <a:ext uri="{FF2B5EF4-FFF2-40B4-BE49-F238E27FC236}">
                <a16:creationId xmlns:a16="http://schemas.microsoft.com/office/drawing/2014/main" id="{E23D9722-47E0-A64F-8AF9-49F787ACB0C9}"/>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112">
                <a:solidFill>
                  <a:schemeClr val="bg1"/>
                </a:solidFill>
                <a:latin typeface="Arial" panose="020B0604020202020204" pitchFamily="34" charset="0"/>
                <a:cs typeface="Arial" panose="020B0604020202020204" pitchFamily="34" charset="0"/>
              </a:defRPr>
            </a:lvl1pPr>
          </a:lstStyle>
          <a:p>
            <a:endParaRPr lang="en-US" dirty="0"/>
          </a:p>
        </p:txBody>
      </p:sp>
      <p:sp>
        <p:nvSpPr>
          <p:cNvPr id="12" name="Slide Number Placeholder 5">
            <a:extLst>
              <a:ext uri="{FF2B5EF4-FFF2-40B4-BE49-F238E27FC236}">
                <a16:creationId xmlns:a16="http://schemas.microsoft.com/office/drawing/2014/main" id="{72CA5770-ED85-1646-B4EE-32B0EBF8F227}"/>
              </a:ext>
            </a:extLst>
          </p:cNvPr>
          <p:cNvSpPr>
            <a:spLocks noGrp="1"/>
          </p:cNvSpPr>
          <p:nvPr>
            <p:ph type="sldNum" sz="quarter" idx="4"/>
          </p:nvPr>
        </p:nvSpPr>
        <p:spPr>
          <a:xfrm>
            <a:off x="9637489" y="6356356"/>
            <a:ext cx="459015" cy="365125"/>
          </a:xfrm>
          <a:prstGeom prst="rect">
            <a:avLst/>
          </a:prstGeom>
        </p:spPr>
        <p:txBody>
          <a:bodyPr vert="horz" lIns="91440" tIns="45720" rIns="91440" bIns="45720" rtlCol="0" anchor="ctr"/>
          <a:lstStyle>
            <a:lvl1pPr algn="l">
              <a:defRPr sz="1112">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3" name="Picture 12">
            <a:extLst>
              <a:ext uri="{FF2B5EF4-FFF2-40B4-BE49-F238E27FC236}">
                <a16:creationId xmlns:a16="http://schemas.microsoft.com/office/drawing/2014/main" id="{064E095C-8F65-46A8-814D-FADF943FDF44}"/>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0431947" y="6024091"/>
            <a:ext cx="1315357" cy="424087"/>
          </a:xfrm>
          <a:prstGeom prst="rect">
            <a:avLst/>
          </a:prstGeom>
        </p:spPr>
      </p:pic>
    </p:spTree>
    <p:extLst>
      <p:ext uri="{BB962C8B-B14F-4D97-AF65-F5344CB8AC3E}">
        <p14:creationId xmlns:p14="http://schemas.microsoft.com/office/powerpoint/2010/main" val="2562246609"/>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Lst>
  <p:hf sldNum="0" hdr="0" ftr="0" dt="0"/>
  <p:txStyles>
    <p:titleStyle>
      <a:lvl1pPr algn="l" defTabSz="847168" rtl="0" eaLnBrk="1" latinLnBrk="0" hangingPunct="1">
        <a:lnSpc>
          <a:spcPct val="90000"/>
        </a:lnSpc>
        <a:spcBef>
          <a:spcPct val="0"/>
        </a:spcBef>
        <a:buNone/>
        <a:defRPr sz="8153" b="0" i="0" kern="1200">
          <a:solidFill>
            <a:schemeClr val="bg1"/>
          </a:solidFill>
          <a:latin typeface="Arial" panose="020B0604020202020204" pitchFamily="34" charset="0"/>
          <a:ea typeface="Arial" panose="020B0604020202020204" pitchFamily="34" charset="0"/>
          <a:cs typeface="Arial" panose="020B0604020202020204" pitchFamily="34" charset="0"/>
        </a:defRPr>
      </a:lvl1pPr>
    </p:titleStyle>
    <p:bodyStyle>
      <a:lvl1pPr marL="211792" indent="-211792" algn="l" defTabSz="847168" rtl="0" eaLnBrk="1" latinLnBrk="0" hangingPunct="1">
        <a:lnSpc>
          <a:spcPct val="90000"/>
        </a:lnSpc>
        <a:spcBef>
          <a:spcPts val="927"/>
        </a:spcBef>
        <a:buFont typeface="Arial"/>
        <a:buChar char="•"/>
        <a:defRPr sz="2595" kern="1200">
          <a:solidFill>
            <a:schemeClr val="tx1"/>
          </a:solidFill>
          <a:latin typeface="+mn-lt"/>
          <a:ea typeface="+mn-ea"/>
          <a:cs typeface="+mn-cs"/>
        </a:defRPr>
      </a:lvl1pPr>
      <a:lvl2pPr marL="635376" indent="-211792" algn="l" defTabSz="847168" rtl="0" eaLnBrk="1" latinLnBrk="0" hangingPunct="1">
        <a:lnSpc>
          <a:spcPct val="90000"/>
        </a:lnSpc>
        <a:spcBef>
          <a:spcPts val="463"/>
        </a:spcBef>
        <a:buFont typeface="Arial"/>
        <a:buChar char="•"/>
        <a:defRPr sz="2224" kern="1200">
          <a:solidFill>
            <a:schemeClr val="tx1"/>
          </a:solidFill>
          <a:latin typeface="+mn-lt"/>
          <a:ea typeface="+mn-ea"/>
          <a:cs typeface="+mn-cs"/>
        </a:defRPr>
      </a:lvl2pPr>
      <a:lvl3pPr marL="1058959" indent="-211792" algn="l" defTabSz="847168" rtl="0" eaLnBrk="1" latinLnBrk="0" hangingPunct="1">
        <a:lnSpc>
          <a:spcPct val="90000"/>
        </a:lnSpc>
        <a:spcBef>
          <a:spcPts val="463"/>
        </a:spcBef>
        <a:buFont typeface="Arial"/>
        <a:buChar char="•"/>
        <a:defRPr sz="1853" kern="1200">
          <a:solidFill>
            <a:schemeClr val="tx1"/>
          </a:solidFill>
          <a:latin typeface="+mn-lt"/>
          <a:ea typeface="+mn-ea"/>
          <a:cs typeface="+mn-cs"/>
        </a:defRPr>
      </a:lvl3pPr>
      <a:lvl4pPr marL="1482544" indent="-211792" algn="l" defTabSz="847168" rtl="0" eaLnBrk="1" latinLnBrk="0" hangingPunct="1">
        <a:lnSpc>
          <a:spcPct val="90000"/>
        </a:lnSpc>
        <a:spcBef>
          <a:spcPts val="463"/>
        </a:spcBef>
        <a:buFont typeface="Arial"/>
        <a:buChar char="•"/>
        <a:defRPr sz="1668" kern="1200">
          <a:solidFill>
            <a:schemeClr val="tx1"/>
          </a:solidFill>
          <a:latin typeface="+mn-lt"/>
          <a:ea typeface="+mn-ea"/>
          <a:cs typeface="+mn-cs"/>
        </a:defRPr>
      </a:lvl4pPr>
      <a:lvl5pPr marL="1906128" indent="-211792" algn="l" defTabSz="847168" rtl="0" eaLnBrk="1" latinLnBrk="0" hangingPunct="1">
        <a:lnSpc>
          <a:spcPct val="90000"/>
        </a:lnSpc>
        <a:spcBef>
          <a:spcPts val="463"/>
        </a:spcBef>
        <a:buFont typeface="Arial"/>
        <a:buChar char="•"/>
        <a:defRPr sz="1668" kern="1200">
          <a:solidFill>
            <a:schemeClr val="tx1"/>
          </a:solidFill>
          <a:latin typeface="+mn-lt"/>
          <a:ea typeface="+mn-ea"/>
          <a:cs typeface="+mn-cs"/>
        </a:defRPr>
      </a:lvl5pPr>
      <a:lvl6pPr marL="2329711" indent="-211792" algn="l" defTabSz="847168" rtl="0" eaLnBrk="1" latinLnBrk="0" hangingPunct="1">
        <a:lnSpc>
          <a:spcPct val="90000"/>
        </a:lnSpc>
        <a:spcBef>
          <a:spcPts val="463"/>
        </a:spcBef>
        <a:buFont typeface="Arial"/>
        <a:buChar char="•"/>
        <a:defRPr sz="1668" kern="1200">
          <a:solidFill>
            <a:schemeClr val="tx1"/>
          </a:solidFill>
          <a:latin typeface="+mn-lt"/>
          <a:ea typeface="+mn-ea"/>
          <a:cs typeface="+mn-cs"/>
        </a:defRPr>
      </a:lvl6pPr>
      <a:lvl7pPr marL="2753295" indent="-211792" algn="l" defTabSz="847168" rtl="0" eaLnBrk="1" latinLnBrk="0" hangingPunct="1">
        <a:lnSpc>
          <a:spcPct val="90000"/>
        </a:lnSpc>
        <a:spcBef>
          <a:spcPts val="463"/>
        </a:spcBef>
        <a:buFont typeface="Arial"/>
        <a:buChar char="•"/>
        <a:defRPr sz="1668" kern="1200">
          <a:solidFill>
            <a:schemeClr val="tx1"/>
          </a:solidFill>
          <a:latin typeface="+mn-lt"/>
          <a:ea typeface="+mn-ea"/>
          <a:cs typeface="+mn-cs"/>
        </a:defRPr>
      </a:lvl7pPr>
      <a:lvl8pPr marL="3176879" indent="-211792" algn="l" defTabSz="847168" rtl="0" eaLnBrk="1" latinLnBrk="0" hangingPunct="1">
        <a:lnSpc>
          <a:spcPct val="90000"/>
        </a:lnSpc>
        <a:spcBef>
          <a:spcPts val="463"/>
        </a:spcBef>
        <a:buFont typeface="Arial"/>
        <a:buChar char="•"/>
        <a:defRPr sz="1668" kern="1200">
          <a:solidFill>
            <a:schemeClr val="tx1"/>
          </a:solidFill>
          <a:latin typeface="+mn-lt"/>
          <a:ea typeface="+mn-ea"/>
          <a:cs typeface="+mn-cs"/>
        </a:defRPr>
      </a:lvl8pPr>
      <a:lvl9pPr marL="3600463" indent="-211792" algn="l" defTabSz="847168" rtl="0" eaLnBrk="1" latinLnBrk="0" hangingPunct="1">
        <a:lnSpc>
          <a:spcPct val="90000"/>
        </a:lnSpc>
        <a:spcBef>
          <a:spcPts val="463"/>
        </a:spcBef>
        <a:buFont typeface="Arial"/>
        <a:buChar char="•"/>
        <a:defRPr sz="1668" kern="1200">
          <a:solidFill>
            <a:schemeClr val="tx1"/>
          </a:solidFill>
          <a:latin typeface="+mn-lt"/>
          <a:ea typeface="+mn-ea"/>
          <a:cs typeface="+mn-cs"/>
        </a:defRPr>
      </a:lvl9pPr>
    </p:bodyStyle>
    <p:otherStyle>
      <a:defPPr>
        <a:defRPr lang="en-US"/>
      </a:defPPr>
      <a:lvl1pPr marL="0" algn="l" defTabSz="847168" rtl="0" eaLnBrk="1" latinLnBrk="0" hangingPunct="1">
        <a:defRPr sz="1668" kern="1200">
          <a:solidFill>
            <a:schemeClr val="tx1"/>
          </a:solidFill>
          <a:latin typeface="+mn-lt"/>
          <a:ea typeface="+mn-ea"/>
          <a:cs typeface="+mn-cs"/>
        </a:defRPr>
      </a:lvl1pPr>
      <a:lvl2pPr marL="423584" algn="l" defTabSz="847168" rtl="0" eaLnBrk="1" latinLnBrk="0" hangingPunct="1">
        <a:defRPr sz="1668" kern="1200">
          <a:solidFill>
            <a:schemeClr val="tx1"/>
          </a:solidFill>
          <a:latin typeface="+mn-lt"/>
          <a:ea typeface="+mn-ea"/>
          <a:cs typeface="+mn-cs"/>
        </a:defRPr>
      </a:lvl2pPr>
      <a:lvl3pPr marL="847168" algn="l" defTabSz="847168" rtl="0" eaLnBrk="1" latinLnBrk="0" hangingPunct="1">
        <a:defRPr sz="1668" kern="1200">
          <a:solidFill>
            <a:schemeClr val="tx1"/>
          </a:solidFill>
          <a:latin typeface="+mn-lt"/>
          <a:ea typeface="+mn-ea"/>
          <a:cs typeface="+mn-cs"/>
        </a:defRPr>
      </a:lvl3pPr>
      <a:lvl4pPr marL="1270752" algn="l" defTabSz="847168" rtl="0" eaLnBrk="1" latinLnBrk="0" hangingPunct="1">
        <a:defRPr sz="1668" kern="1200">
          <a:solidFill>
            <a:schemeClr val="tx1"/>
          </a:solidFill>
          <a:latin typeface="+mn-lt"/>
          <a:ea typeface="+mn-ea"/>
          <a:cs typeface="+mn-cs"/>
        </a:defRPr>
      </a:lvl4pPr>
      <a:lvl5pPr marL="1694335" algn="l" defTabSz="847168" rtl="0" eaLnBrk="1" latinLnBrk="0" hangingPunct="1">
        <a:defRPr sz="1668" kern="1200">
          <a:solidFill>
            <a:schemeClr val="tx1"/>
          </a:solidFill>
          <a:latin typeface="+mn-lt"/>
          <a:ea typeface="+mn-ea"/>
          <a:cs typeface="+mn-cs"/>
        </a:defRPr>
      </a:lvl5pPr>
      <a:lvl6pPr marL="2117919" algn="l" defTabSz="847168" rtl="0" eaLnBrk="1" latinLnBrk="0" hangingPunct="1">
        <a:defRPr sz="1668" kern="1200">
          <a:solidFill>
            <a:schemeClr val="tx1"/>
          </a:solidFill>
          <a:latin typeface="+mn-lt"/>
          <a:ea typeface="+mn-ea"/>
          <a:cs typeface="+mn-cs"/>
        </a:defRPr>
      </a:lvl6pPr>
      <a:lvl7pPr marL="2541503" algn="l" defTabSz="847168" rtl="0" eaLnBrk="1" latinLnBrk="0" hangingPunct="1">
        <a:defRPr sz="1668" kern="1200">
          <a:solidFill>
            <a:schemeClr val="tx1"/>
          </a:solidFill>
          <a:latin typeface="+mn-lt"/>
          <a:ea typeface="+mn-ea"/>
          <a:cs typeface="+mn-cs"/>
        </a:defRPr>
      </a:lvl7pPr>
      <a:lvl8pPr marL="2965087" algn="l" defTabSz="847168" rtl="0" eaLnBrk="1" latinLnBrk="0" hangingPunct="1">
        <a:defRPr sz="1668" kern="1200">
          <a:solidFill>
            <a:schemeClr val="tx1"/>
          </a:solidFill>
          <a:latin typeface="+mn-lt"/>
          <a:ea typeface="+mn-ea"/>
          <a:cs typeface="+mn-cs"/>
        </a:defRPr>
      </a:lvl8pPr>
      <a:lvl9pPr marL="3388671" algn="l" defTabSz="847168" rtl="0" eaLnBrk="1" latinLnBrk="0" hangingPunct="1">
        <a:defRPr sz="16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1.xml"/></Relationships>
</file>

<file path=ppt/slides/_rels/slide14.xml.rels><?xml version="1.0" encoding="UTF-8" standalone="yes"?>
<Relationships xmlns="http://schemas.openxmlformats.org/package/2006/relationships"><Relationship Id="rId2" Type="http://schemas.openxmlformats.org/officeDocument/2006/relationships/hyperlink" Target="https://www.whitehouse.gov/presidential-actions/2026/01/addressing-addiction-through-the-great-american-recovery-initiative/" TargetMode="External"/><Relationship Id="rId1" Type="http://schemas.openxmlformats.org/officeDocument/2006/relationships/slideLayout" Target="../slideLayouts/slideLayout2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16.xml.rels><?xml version="1.0" encoding="UTF-8" standalone="yes"?>
<Relationships xmlns="http://schemas.openxmlformats.org/package/2006/relationships"><Relationship Id="rId2" Type="http://schemas.openxmlformats.org/officeDocument/2006/relationships/hyperlink" Target="https://www.cms.gov/priorities/innovation/innovation-models/ibh" TargetMode="External"/><Relationship Id="rId1" Type="http://schemas.openxmlformats.org/officeDocument/2006/relationships/slideLayout" Target="../slideLayouts/slideLayout211.xml"/></Relationships>
</file>

<file path=ppt/slides/_rels/slide17.xml.rels><?xml version="1.0" encoding="UTF-8" standalone="yes"?>
<Relationships xmlns="http://schemas.openxmlformats.org/package/2006/relationships"><Relationship Id="rId2" Type="http://schemas.openxmlformats.org/officeDocument/2006/relationships/hyperlink" Target="https://www.cms.gov/priorities/innovation/innovation-models/access" TargetMode="External"/><Relationship Id="rId1" Type="http://schemas.openxmlformats.org/officeDocument/2006/relationships/slideLayout" Target="../slideLayouts/slideLayout211.xml"/></Relationships>
</file>

<file path=ppt/slides/_rels/slide18.xml.rels><?xml version="1.0" encoding="UTF-8" standalone="yes"?>
<Relationships xmlns="http://schemas.openxmlformats.org/package/2006/relationships"><Relationship Id="rId2" Type="http://schemas.openxmlformats.org/officeDocument/2006/relationships/hyperlink" Target="https://www.cms.gov/priorities/innovation/innovation-models/asm" TargetMode="External"/><Relationship Id="rId1" Type="http://schemas.openxmlformats.org/officeDocument/2006/relationships/slideLayout" Target="../slideLayouts/slideLayout211.xml"/></Relationships>
</file>

<file path=ppt/slides/_rels/slide19.xml.rels><?xml version="1.0" encoding="UTF-8" standalone="yes"?>
<Relationships xmlns="http://schemas.openxmlformats.org/package/2006/relationships"><Relationship Id="rId2" Type="http://schemas.openxmlformats.org/officeDocument/2006/relationships/hyperlink" Target="https://www.cms.gov/priorities/innovation/innovation-models/inck" TargetMode="External"/><Relationship Id="rId1" Type="http://schemas.openxmlformats.org/officeDocument/2006/relationships/slideLayout" Target="../slideLayouts/slideLayout2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21.xml.rels><?xml version="1.0" encoding="UTF-8" standalone="yes"?>
<Relationships xmlns="http://schemas.openxmlformats.org/package/2006/relationships"><Relationship Id="rId2" Type="http://schemas.openxmlformats.org/officeDocument/2006/relationships/hyperlink" Target="https://www.medicaid.gov/medicaid/section-1115-demonstrations/1115-demonstration-monitoring-evaluation/1115-demonstration-federal-evaluation-meta-analysis" TargetMode="External"/><Relationship Id="rId1" Type="http://schemas.openxmlformats.org/officeDocument/2006/relationships/slideLayout" Target="../slideLayouts/slideLayout211.xml"/></Relationships>
</file>

<file path=ppt/slides/_rels/slide22.xml.rels><?xml version="1.0" encoding="UTF-8" standalone="yes"?>
<Relationships xmlns="http://schemas.openxmlformats.org/package/2006/relationships"><Relationship Id="rId2" Type="http://schemas.openxmlformats.org/officeDocument/2006/relationships/hyperlink" Target="https://www.medicaid.gov/medicaid/section-1115-demonstrations/serious-mental-illness-section-1115-demonstration-opportunity" TargetMode="External"/><Relationship Id="rId1" Type="http://schemas.openxmlformats.org/officeDocument/2006/relationships/slideLayout" Target="../slideLayouts/slideLayout2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msqualcon.com/en/" TargetMode="External"/><Relationship Id="rId1" Type="http://schemas.openxmlformats.org/officeDocument/2006/relationships/slideLayout" Target="../slideLayouts/slideLayout211.xml"/></Relationships>
</file>

<file path=ppt/slides/_rels/slide38.xml.rels><?xml version="1.0" encoding="UTF-8" standalone="yes"?>
<Relationships xmlns="http://schemas.openxmlformats.org/package/2006/relationships"><Relationship Id="rId2" Type="http://schemas.openxmlformats.org/officeDocument/2006/relationships/hyperlink" Target="mailto:kimberly.brandt@cms.hhs.gov" TargetMode="External"/><Relationship Id="rId1" Type="http://schemas.openxmlformats.org/officeDocument/2006/relationships/slideLayout" Target="../slideLayouts/slideLayout2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5.xml.rels><?xml version="1.0" encoding="UTF-8" standalone="yes"?>
<Relationships xmlns="http://schemas.openxmlformats.org/package/2006/relationships"><Relationship Id="rId2" Type="http://schemas.openxmlformats.org/officeDocument/2006/relationships/hyperlink" Target="https://data.cms.gov/fact-sheet/cms-fast-facts" TargetMode="External"/><Relationship Id="rId1" Type="http://schemas.openxmlformats.org/officeDocument/2006/relationships/slideLayout" Target="../slideLayouts/slideLayout211.xml"/></Relationships>
</file>

<file path=ppt/slides/_rels/slide6.xml.rels><?xml version="1.0" encoding="UTF-8" standalone="yes"?>
<Relationships xmlns="http://schemas.openxmlformats.org/package/2006/relationships"><Relationship Id="rId2" Type="http://schemas.openxmlformats.org/officeDocument/2006/relationships/hyperlink" Target="https://www.cms.gov/files/document/cms-financial-report-fiscal-year-2024.pdf" TargetMode="External"/><Relationship Id="rId1" Type="http://schemas.openxmlformats.org/officeDocument/2006/relationships/slideLayout" Target="../slideLayouts/slideLayout211.xml"/></Relationships>
</file>

<file path=ppt/slides/_rels/slide7.xml.rels><?xml version="1.0" encoding="UTF-8" standalone="yes"?>
<Relationships xmlns="http://schemas.openxmlformats.org/package/2006/relationships"><Relationship Id="rId3" Type="http://schemas.openxmlformats.org/officeDocument/2006/relationships/hyperlink" Target="https://www.cms.gov/files/document/cms-financial-report-fiscal-year-2024.pdf" TargetMode="External"/><Relationship Id="rId2" Type="http://schemas.openxmlformats.org/officeDocument/2006/relationships/hyperlink" Target="https://data.cms.gov/sites/default/files/2025-04/CMSFastFacts2025_508.pdf" TargetMode="External"/><Relationship Id="rId1" Type="http://schemas.openxmlformats.org/officeDocument/2006/relationships/slideLayout" Target="../slideLayouts/slideLayout2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C53C-E2FC-09AB-234D-1E6C6459801A}"/>
              </a:ext>
            </a:extLst>
          </p:cNvPr>
          <p:cNvSpPr>
            <a:spLocks noGrp="1"/>
          </p:cNvSpPr>
          <p:nvPr>
            <p:ph type="title"/>
          </p:nvPr>
        </p:nvSpPr>
        <p:spPr>
          <a:xfrm>
            <a:off x="868288" y="817733"/>
            <a:ext cx="10226432" cy="4098411"/>
          </a:xfrm>
        </p:spPr>
        <p:txBody>
          <a:bodyPr/>
          <a:lstStyle/>
          <a:p>
            <a:r>
              <a:rPr lang="en-US" sz="4500" b="1" dirty="0">
                <a:latin typeface="Arial"/>
                <a:cs typeface="Arial"/>
              </a:rPr>
              <a:t>CMS’ Behavioral Health Strategy</a:t>
            </a:r>
            <a:br>
              <a:rPr lang="en-US" sz="4500" b="1" dirty="0">
                <a:latin typeface="Arial" panose="020B0604020202020204" pitchFamily="34" charset="0"/>
              </a:rPr>
            </a:br>
            <a:r>
              <a:rPr lang="en-US" sz="4000" dirty="0">
                <a:latin typeface="Arial" panose="020B0604020202020204" pitchFamily="34" charset="0"/>
              </a:rPr>
              <a:t>National Association for Behavioral Healthcare Conference</a:t>
            </a:r>
            <a:br>
              <a:rPr lang="en-US" sz="3300" b="1" dirty="0">
                <a:latin typeface="Arial" panose="020B0604020202020204" pitchFamily="34" charset="0"/>
              </a:rPr>
            </a:br>
            <a:br>
              <a:rPr lang="en-US" sz="2800" dirty="0">
                <a:latin typeface="Arial" panose="020B0604020202020204" pitchFamily="34" charset="0"/>
              </a:rPr>
            </a:br>
            <a:br>
              <a:rPr lang="en-US" sz="2800" dirty="0">
                <a:latin typeface="Arial" panose="020B0604020202020204" pitchFamily="34" charset="0"/>
              </a:rPr>
            </a:br>
            <a:br>
              <a:rPr lang="en-US" sz="3650" b="1" dirty="0">
                <a:latin typeface="Arial" panose="020B0604020202020204" pitchFamily="34" charset="0"/>
              </a:rPr>
            </a:br>
            <a:r>
              <a:rPr lang="en-US" sz="3700" dirty="0">
                <a:solidFill>
                  <a:schemeClr val="accent4"/>
                </a:solidFill>
                <a:latin typeface="Arial"/>
                <a:cs typeface="Arial"/>
              </a:rPr>
              <a:t>March 2, 2026</a:t>
            </a:r>
          </a:p>
        </p:txBody>
      </p:sp>
    </p:spTree>
    <p:extLst>
      <p:ext uri="{BB962C8B-B14F-4D97-AF65-F5344CB8AC3E}">
        <p14:creationId xmlns:p14="http://schemas.microsoft.com/office/powerpoint/2010/main" val="3657626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7E111-DA16-ED0F-34C0-F728ED0D96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5DD031-8F94-E5C1-842E-20929A95DF10}"/>
              </a:ext>
            </a:extLst>
          </p:cNvPr>
          <p:cNvSpPr>
            <a:spLocks noGrp="1"/>
          </p:cNvSpPr>
          <p:nvPr>
            <p:ph type="ctrTitle"/>
          </p:nvPr>
        </p:nvSpPr>
        <p:spPr>
          <a:xfrm>
            <a:off x="508000" y="529371"/>
            <a:ext cx="11176000" cy="745048"/>
          </a:xfrm>
        </p:spPr>
        <p:txBody>
          <a:bodyPr/>
          <a:lstStyle/>
          <a:p>
            <a:r>
              <a:rPr lang="en-US" sz="2800" dirty="0"/>
              <a:t>CMS’ Behavioral Health Strategy</a:t>
            </a:r>
          </a:p>
        </p:txBody>
      </p:sp>
      <p:sp>
        <p:nvSpPr>
          <p:cNvPr id="9" name="TextBox 8">
            <a:extLst>
              <a:ext uri="{FF2B5EF4-FFF2-40B4-BE49-F238E27FC236}">
                <a16:creationId xmlns:a16="http://schemas.microsoft.com/office/drawing/2014/main" id="{C8471A42-CFD7-24D6-30F5-F9CF36656A60}"/>
              </a:ext>
            </a:extLst>
          </p:cNvPr>
          <p:cNvSpPr txBox="1"/>
          <p:nvPr/>
        </p:nvSpPr>
        <p:spPr>
          <a:xfrm>
            <a:off x="903111" y="1580444"/>
            <a:ext cx="9798756" cy="3671005"/>
          </a:xfrm>
          <a:prstGeom prst="rect">
            <a:avLst/>
          </a:prstGeom>
          <a:noFill/>
        </p:spPr>
        <p:txBody>
          <a:bodyPr wrap="square" rtlCol="0">
            <a:spAutoFit/>
          </a:bodyPr>
          <a:lstStyle/>
          <a:p>
            <a:pPr marL="285750" indent="-285750">
              <a:lnSpc>
                <a:spcPct val="2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Mental Health and Wellness</a:t>
            </a:r>
          </a:p>
          <a:p>
            <a:pPr marL="285750" indent="-285750">
              <a:lnSpc>
                <a:spcPct val="2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Substance Use Disorders (SUD) Prevention, Treatment and Recovery</a:t>
            </a:r>
          </a:p>
          <a:p>
            <a:pPr marL="285750" indent="-285750">
              <a:lnSpc>
                <a:spcPct val="2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Pain Treatment and Management</a:t>
            </a:r>
          </a:p>
          <a:p>
            <a:pPr marL="285750" indent="-285750">
              <a:lnSpc>
                <a:spcPct val="2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Care Efficiencies</a:t>
            </a:r>
          </a:p>
        </p:txBody>
      </p:sp>
    </p:spTree>
    <p:extLst>
      <p:ext uri="{BB962C8B-B14F-4D97-AF65-F5344CB8AC3E}">
        <p14:creationId xmlns:p14="http://schemas.microsoft.com/office/powerpoint/2010/main" val="1347644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3FCF4E56-B655-9EB3-5973-862AECB93A59}"/>
              </a:ext>
              <a:ext uri="{C183D7F6-B498-43B3-948B-1728B52AA6E4}">
                <adec:decorative xmlns:adec="http://schemas.microsoft.com/office/drawing/2017/decorative" val="1"/>
              </a:ext>
            </a:extLst>
          </p:cNvPr>
          <p:cNvGrpSpPr/>
          <p:nvPr/>
        </p:nvGrpSpPr>
        <p:grpSpPr>
          <a:xfrm>
            <a:off x="4974214" y="4879844"/>
            <a:ext cx="1212433" cy="1176844"/>
            <a:chOff x="5126614" y="4879844"/>
            <a:chExt cx="1212433" cy="1176844"/>
          </a:xfrm>
          <a:gradFill>
            <a:gsLst>
              <a:gs pos="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47" name="Freeform 59">
              <a:extLst>
                <a:ext uri="{FF2B5EF4-FFF2-40B4-BE49-F238E27FC236}">
                  <a16:creationId xmlns:a16="http://schemas.microsoft.com/office/drawing/2014/main" id="{5ED8D1EA-04C3-6ECB-996E-C7F4A9FF9FA9}"/>
                </a:ext>
              </a:extLst>
            </p:cNvPr>
            <p:cNvSpPr/>
            <p:nvPr/>
          </p:nvSpPr>
          <p:spPr>
            <a:xfrm rot="21029314">
              <a:off x="5146157" y="4879844"/>
              <a:ext cx="1170794" cy="1174099"/>
            </a:xfrm>
            <a:custGeom>
              <a:avLst/>
              <a:gdLst>
                <a:gd name="connsiteX0" fmla="*/ 765935 w 765934"/>
                <a:gd name="connsiteY0" fmla="*/ 382967 h 765934"/>
                <a:gd name="connsiteX1" fmla="*/ 382967 w 765934"/>
                <a:gd name="connsiteY1" fmla="*/ 765934 h 765934"/>
                <a:gd name="connsiteX2" fmla="*/ 0 w 765934"/>
                <a:gd name="connsiteY2" fmla="*/ 382967 h 765934"/>
                <a:gd name="connsiteX3" fmla="*/ 382967 w 765934"/>
                <a:gd name="connsiteY3" fmla="*/ 0 h 765934"/>
                <a:gd name="connsiteX4" fmla="*/ 765935 w 765934"/>
                <a:gd name="connsiteY4" fmla="*/ 382967 h 7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934" h="765934">
                  <a:moveTo>
                    <a:pt x="765935" y="382967"/>
                  </a:moveTo>
                  <a:cubicBezTo>
                    <a:pt x="765935" y="594474"/>
                    <a:pt x="594474" y="765934"/>
                    <a:pt x="382967" y="765934"/>
                  </a:cubicBezTo>
                  <a:cubicBezTo>
                    <a:pt x="171460" y="765934"/>
                    <a:pt x="0" y="594474"/>
                    <a:pt x="0" y="382967"/>
                  </a:cubicBezTo>
                  <a:cubicBezTo>
                    <a:pt x="0" y="171460"/>
                    <a:pt x="171460" y="0"/>
                    <a:pt x="382967" y="0"/>
                  </a:cubicBezTo>
                  <a:cubicBezTo>
                    <a:pt x="594474" y="0"/>
                    <a:pt x="765935" y="171460"/>
                    <a:pt x="765935" y="382967"/>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48" name="Freeform 60">
              <a:extLst>
                <a:ext uri="{FF2B5EF4-FFF2-40B4-BE49-F238E27FC236}">
                  <a16:creationId xmlns:a16="http://schemas.microsoft.com/office/drawing/2014/main" id="{33EBFDBC-0F36-C66B-6101-FCD0F6C3D018}"/>
                </a:ext>
              </a:extLst>
            </p:cNvPr>
            <p:cNvSpPr/>
            <p:nvPr/>
          </p:nvSpPr>
          <p:spPr>
            <a:xfrm rot="21029314">
              <a:off x="5172755" y="4886101"/>
              <a:ext cx="929728" cy="256179"/>
            </a:xfrm>
            <a:custGeom>
              <a:avLst/>
              <a:gdLst>
                <a:gd name="connsiteX0" fmla="*/ 1894 w 608229"/>
                <a:gd name="connsiteY0" fmla="*/ 166871 h 167121"/>
                <a:gd name="connsiteX1" fmla="*/ 1187 w 608229"/>
                <a:gd name="connsiteY1" fmla="*/ 166518 h 167121"/>
                <a:gd name="connsiteX2" fmla="*/ 481 w 608229"/>
                <a:gd name="connsiteY2" fmla="*/ 162632 h 167121"/>
                <a:gd name="connsiteX3" fmla="*/ 13317 w 608229"/>
                <a:gd name="connsiteY3" fmla="*/ 145556 h 167121"/>
                <a:gd name="connsiteX4" fmla="*/ 17321 w 608229"/>
                <a:gd name="connsiteY4" fmla="*/ 145085 h 167121"/>
                <a:gd name="connsiteX5" fmla="*/ 17792 w 608229"/>
                <a:gd name="connsiteY5" fmla="*/ 149089 h 167121"/>
                <a:gd name="connsiteX6" fmla="*/ 5191 w 608229"/>
                <a:gd name="connsiteY6" fmla="*/ 165929 h 167121"/>
                <a:gd name="connsiteX7" fmla="*/ 1894 w 608229"/>
                <a:gd name="connsiteY7" fmla="*/ 166989 h 167121"/>
                <a:gd name="connsiteX8" fmla="*/ 28273 w 608229"/>
                <a:gd name="connsiteY8" fmla="*/ 133779 h 167121"/>
                <a:gd name="connsiteX9" fmla="*/ 27331 w 608229"/>
                <a:gd name="connsiteY9" fmla="*/ 133191 h 167121"/>
                <a:gd name="connsiteX10" fmla="*/ 27095 w 608229"/>
                <a:gd name="connsiteY10" fmla="*/ 129187 h 167121"/>
                <a:gd name="connsiteX11" fmla="*/ 41698 w 608229"/>
                <a:gd name="connsiteY11" fmla="*/ 113642 h 167121"/>
                <a:gd name="connsiteX12" fmla="*/ 45702 w 608229"/>
                <a:gd name="connsiteY12" fmla="*/ 113642 h 167121"/>
                <a:gd name="connsiteX13" fmla="*/ 45702 w 608229"/>
                <a:gd name="connsiteY13" fmla="*/ 117646 h 167121"/>
                <a:gd name="connsiteX14" fmla="*/ 31335 w 608229"/>
                <a:gd name="connsiteY14" fmla="*/ 132955 h 167121"/>
                <a:gd name="connsiteX15" fmla="*/ 28273 w 608229"/>
                <a:gd name="connsiteY15" fmla="*/ 133779 h 167121"/>
                <a:gd name="connsiteX16" fmla="*/ 58067 w 608229"/>
                <a:gd name="connsiteY16" fmla="*/ 103750 h 167121"/>
                <a:gd name="connsiteX17" fmla="*/ 56890 w 608229"/>
                <a:gd name="connsiteY17" fmla="*/ 103043 h 167121"/>
                <a:gd name="connsiteX18" fmla="*/ 57125 w 608229"/>
                <a:gd name="connsiteY18" fmla="*/ 99039 h 167121"/>
                <a:gd name="connsiteX19" fmla="*/ 73377 w 608229"/>
                <a:gd name="connsiteY19" fmla="*/ 85261 h 167121"/>
                <a:gd name="connsiteX20" fmla="*/ 77381 w 608229"/>
                <a:gd name="connsiteY20" fmla="*/ 85732 h 167121"/>
                <a:gd name="connsiteX21" fmla="*/ 76909 w 608229"/>
                <a:gd name="connsiteY21" fmla="*/ 89736 h 167121"/>
                <a:gd name="connsiteX22" fmla="*/ 60894 w 608229"/>
                <a:gd name="connsiteY22" fmla="*/ 103396 h 167121"/>
                <a:gd name="connsiteX23" fmla="*/ 58067 w 608229"/>
                <a:gd name="connsiteY23" fmla="*/ 103985 h 167121"/>
                <a:gd name="connsiteX24" fmla="*/ 91041 w 608229"/>
                <a:gd name="connsiteY24" fmla="*/ 77253 h 167121"/>
                <a:gd name="connsiteX25" fmla="*/ 89746 w 608229"/>
                <a:gd name="connsiteY25" fmla="*/ 76193 h 167121"/>
                <a:gd name="connsiteX26" fmla="*/ 90452 w 608229"/>
                <a:gd name="connsiteY26" fmla="*/ 72307 h 167121"/>
                <a:gd name="connsiteX27" fmla="*/ 108117 w 608229"/>
                <a:gd name="connsiteY27" fmla="*/ 60413 h 167121"/>
                <a:gd name="connsiteX28" fmla="*/ 112003 w 608229"/>
                <a:gd name="connsiteY28" fmla="*/ 61237 h 167121"/>
                <a:gd name="connsiteX29" fmla="*/ 111179 w 608229"/>
                <a:gd name="connsiteY29" fmla="*/ 65123 h 167121"/>
                <a:gd name="connsiteX30" fmla="*/ 93750 w 608229"/>
                <a:gd name="connsiteY30" fmla="*/ 76900 h 167121"/>
                <a:gd name="connsiteX31" fmla="*/ 91159 w 608229"/>
                <a:gd name="connsiteY31" fmla="*/ 77253 h 167121"/>
                <a:gd name="connsiteX32" fmla="*/ 126723 w 608229"/>
                <a:gd name="connsiteY32" fmla="*/ 54642 h 167121"/>
                <a:gd name="connsiteX33" fmla="*/ 125193 w 608229"/>
                <a:gd name="connsiteY33" fmla="*/ 53347 h 167121"/>
                <a:gd name="connsiteX34" fmla="*/ 126252 w 608229"/>
                <a:gd name="connsiteY34" fmla="*/ 49461 h 167121"/>
                <a:gd name="connsiteX35" fmla="*/ 145095 w 608229"/>
                <a:gd name="connsiteY35" fmla="*/ 39569 h 167121"/>
                <a:gd name="connsiteX36" fmla="*/ 148863 w 608229"/>
                <a:gd name="connsiteY36" fmla="*/ 40864 h 167121"/>
                <a:gd name="connsiteX37" fmla="*/ 147568 w 608229"/>
                <a:gd name="connsiteY37" fmla="*/ 44632 h 167121"/>
                <a:gd name="connsiteX38" fmla="*/ 128961 w 608229"/>
                <a:gd name="connsiteY38" fmla="*/ 54407 h 167121"/>
                <a:gd name="connsiteX39" fmla="*/ 126606 w 608229"/>
                <a:gd name="connsiteY39" fmla="*/ 54642 h 167121"/>
                <a:gd name="connsiteX40" fmla="*/ 164761 w 608229"/>
                <a:gd name="connsiteY40" fmla="*/ 35918 h 167121"/>
                <a:gd name="connsiteX41" fmla="*/ 163112 w 608229"/>
                <a:gd name="connsiteY41" fmla="*/ 34387 h 167121"/>
                <a:gd name="connsiteX42" fmla="*/ 164643 w 608229"/>
                <a:gd name="connsiteY42" fmla="*/ 30736 h 167121"/>
                <a:gd name="connsiteX43" fmla="*/ 184428 w 608229"/>
                <a:gd name="connsiteY43" fmla="*/ 22964 h 167121"/>
                <a:gd name="connsiteX44" fmla="*/ 188078 w 608229"/>
                <a:gd name="connsiteY44" fmla="*/ 24613 h 167121"/>
                <a:gd name="connsiteX45" fmla="*/ 186430 w 608229"/>
                <a:gd name="connsiteY45" fmla="*/ 28263 h 167121"/>
                <a:gd name="connsiteX46" fmla="*/ 166881 w 608229"/>
                <a:gd name="connsiteY46" fmla="*/ 35918 h 167121"/>
                <a:gd name="connsiteX47" fmla="*/ 164761 w 608229"/>
                <a:gd name="connsiteY47" fmla="*/ 35918 h 167121"/>
                <a:gd name="connsiteX48" fmla="*/ 204447 w 608229"/>
                <a:gd name="connsiteY48" fmla="*/ 21551 h 167121"/>
                <a:gd name="connsiteX49" fmla="*/ 202681 w 608229"/>
                <a:gd name="connsiteY49" fmla="*/ 19667 h 167121"/>
                <a:gd name="connsiteX50" fmla="*/ 204565 w 608229"/>
                <a:gd name="connsiteY50" fmla="*/ 16134 h 167121"/>
                <a:gd name="connsiteX51" fmla="*/ 225174 w 608229"/>
                <a:gd name="connsiteY51" fmla="*/ 10599 h 167121"/>
                <a:gd name="connsiteX52" fmla="*/ 228589 w 608229"/>
                <a:gd name="connsiteY52" fmla="*/ 12718 h 167121"/>
                <a:gd name="connsiteX53" fmla="*/ 226469 w 608229"/>
                <a:gd name="connsiteY53" fmla="*/ 16134 h 167121"/>
                <a:gd name="connsiteX54" fmla="*/ 206214 w 608229"/>
                <a:gd name="connsiteY54" fmla="*/ 21551 h 167121"/>
                <a:gd name="connsiteX55" fmla="*/ 204447 w 608229"/>
                <a:gd name="connsiteY55" fmla="*/ 21551 h 167121"/>
                <a:gd name="connsiteX56" fmla="*/ 245547 w 608229"/>
                <a:gd name="connsiteY56" fmla="*/ 11659 h 167121"/>
                <a:gd name="connsiteX57" fmla="*/ 243781 w 608229"/>
                <a:gd name="connsiteY57" fmla="*/ 9539 h 167121"/>
                <a:gd name="connsiteX58" fmla="*/ 246018 w 608229"/>
                <a:gd name="connsiteY58" fmla="*/ 6241 h 167121"/>
                <a:gd name="connsiteX59" fmla="*/ 267098 w 608229"/>
                <a:gd name="connsiteY59" fmla="*/ 2944 h 167121"/>
                <a:gd name="connsiteX60" fmla="*/ 270277 w 608229"/>
                <a:gd name="connsiteY60" fmla="*/ 5417 h 167121"/>
                <a:gd name="connsiteX61" fmla="*/ 267804 w 608229"/>
                <a:gd name="connsiteY61" fmla="*/ 8597 h 167121"/>
                <a:gd name="connsiteX62" fmla="*/ 247078 w 608229"/>
                <a:gd name="connsiteY62" fmla="*/ 11776 h 167121"/>
                <a:gd name="connsiteX63" fmla="*/ 245665 w 608229"/>
                <a:gd name="connsiteY63" fmla="*/ 11659 h 167121"/>
                <a:gd name="connsiteX64" fmla="*/ 604491 w 608229"/>
                <a:gd name="connsiteY64" fmla="*/ 138961 h 167121"/>
                <a:gd name="connsiteX65" fmla="*/ 603313 w 608229"/>
                <a:gd name="connsiteY65" fmla="*/ 138137 h 167121"/>
                <a:gd name="connsiteX66" fmla="*/ 591419 w 608229"/>
                <a:gd name="connsiteY66" fmla="*/ 124947 h 167121"/>
                <a:gd name="connsiteX67" fmla="*/ 591537 w 608229"/>
                <a:gd name="connsiteY67" fmla="*/ 120943 h 167121"/>
                <a:gd name="connsiteX68" fmla="*/ 595541 w 608229"/>
                <a:gd name="connsiteY68" fmla="*/ 121061 h 167121"/>
                <a:gd name="connsiteX69" fmla="*/ 607552 w 608229"/>
                <a:gd name="connsiteY69" fmla="*/ 134486 h 167121"/>
                <a:gd name="connsiteX70" fmla="*/ 607199 w 608229"/>
                <a:gd name="connsiteY70" fmla="*/ 138490 h 167121"/>
                <a:gd name="connsiteX71" fmla="*/ 604373 w 608229"/>
                <a:gd name="connsiteY71" fmla="*/ 138961 h 167121"/>
                <a:gd name="connsiteX72" fmla="*/ 287471 w 608229"/>
                <a:gd name="connsiteY72" fmla="*/ 6477 h 167121"/>
                <a:gd name="connsiteX73" fmla="*/ 285587 w 608229"/>
                <a:gd name="connsiteY73" fmla="*/ 4004 h 167121"/>
                <a:gd name="connsiteX74" fmla="*/ 288177 w 608229"/>
                <a:gd name="connsiteY74" fmla="*/ 942 h 167121"/>
                <a:gd name="connsiteX75" fmla="*/ 309493 w 608229"/>
                <a:gd name="connsiteY75" fmla="*/ 0 h 167121"/>
                <a:gd name="connsiteX76" fmla="*/ 312319 w 608229"/>
                <a:gd name="connsiteY76" fmla="*/ 2826 h 167121"/>
                <a:gd name="connsiteX77" fmla="*/ 309493 w 608229"/>
                <a:gd name="connsiteY77" fmla="*/ 5653 h 167121"/>
                <a:gd name="connsiteX78" fmla="*/ 288531 w 608229"/>
                <a:gd name="connsiteY78" fmla="*/ 6595 h 167121"/>
                <a:gd name="connsiteX79" fmla="*/ 287353 w 608229"/>
                <a:gd name="connsiteY79" fmla="*/ 6477 h 167121"/>
                <a:gd name="connsiteX80" fmla="*/ 577640 w 608229"/>
                <a:gd name="connsiteY80" fmla="*/ 110580 h 167121"/>
                <a:gd name="connsiteX81" fmla="*/ 576698 w 608229"/>
                <a:gd name="connsiteY81" fmla="*/ 109991 h 167121"/>
                <a:gd name="connsiteX82" fmla="*/ 561036 w 608229"/>
                <a:gd name="connsiteY82" fmla="*/ 95977 h 167121"/>
                <a:gd name="connsiteX83" fmla="*/ 560683 w 608229"/>
                <a:gd name="connsiteY83" fmla="*/ 91973 h 167121"/>
                <a:gd name="connsiteX84" fmla="*/ 564686 w 608229"/>
                <a:gd name="connsiteY84" fmla="*/ 91620 h 167121"/>
                <a:gd name="connsiteX85" fmla="*/ 580585 w 608229"/>
                <a:gd name="connsiteY85" fmla="*/ 105870 h 167121"/>
                <a:gd name="connsiteX86" fmla="*/ 580585 w 608229"/>
                <a:gd name="connsiteY86" fmla="*/ 109873 h 167121"/>
                <a:gd name="connsiteX87" fmla="*/ 577523 w 608229"/>
                <a:gd name="connsiteY87" fmla="*/ 110580 h 167121"/>
                <a:gd name="connsiteX88" fmla="*/ 329748 w 608229"/>
                <a:gd name="connsiteY88" fmla="*/ 5770 h 167121"/>
                <a:gd name="connsiteX89" fmla="*/ 327864 w 608229"/>
                <a:gd name="connsiteY89" fmla="*/ 3062 h 167121"/>
                <a:gd name="connsiteX90" fmla="*/ 330808 w 608229"/>
                <a:gd name="connsiteY90" fmla="*/ 353 h 167121"/>
                <a:gd name="connsiteX91" fmla="*/ 352005 w 608229"/>
                <a:gd name="connsiteY91" fmla="*/ 1766 h 167121"/>
                <a:gd name="connsiteX92" fmla="*/ 354596 w 608229"/>
                <a:gd name="connsiteY92" fmla="*/ 4828 h 167121"/>
                <a:gd name="connsiteX93" fmla="*/ 351534 w 608229"/>
                <a:gd name="connsiteY93" fmla="*/ 7419 h 167121"/>
                <a:gd name="connsiteX94" fmla="*/ 330572 w 608229"/>
                <a:gd name="connsiteY94" fmla="*/ 6006 h 167121"/>
                <a:gd name="connsiteX95" fmla="*/ 329748 w 608229"/>
                <a:gd name="connsiteY95" fmla="*/ 5888 h 167121"/>
                <a:gd name="connsiteX96" fmla="*/ 545373 w 608229"/>
                <a:gd name="connsiteY96" fmla="*/ 83259 h 167121"/>
                <a:gd name="connsiteX97" fmla="*/ 544667 w 608229"/>
                <a:gd name="connsiteY97" fmla="*/ 82906 h 167121"/>
                <a:gd name="connsiteX98" fmla="*/ 527591 w 608229"/>
                <a:gd name="connsiteY98" fmla="*/ 70658 h 167121"/>
                <a:gd name="connsiteX99" fmla="*/ 526884 w 608229"/>
                <a:gd name="connsiteY99" fmla="*/ 66772 h 167121"/>
                <a:gd name="connsiteX100" fmla="*/ 530771 w 608229"/>
                <a:gd name="connsiteY100" fmla="*/ 66065 h 167121"/>
                <a:gd name="connsiteX101" fmla="*/ 548082 w 608229"/>
                <a:gd name="connsiteY101" fmla="*/ 78431 h 167121"/>
                <a:gd name="connsiteX102" fmla="*/ 548671 w 608229"/>
                <a:gd name="connsiteY102" fmla="*/ 82435 h 167121"/>
                <a:gd name="connsiteX103" fmla="*/ 545491 w 608229"/>
                <a:gd name="connsiteY103" fmla="*/ 83377 h 167121"/>
                <a:gd name="connsiteX104" fmla="*/ 371790 w 608229"/>
                <a:gd name="connsiteY104" fmla="*/ 9892 h 167121"/>
                <a:gd name="connsiteX105" fmla="*/ 370023 w 608229"/>
                <a:gd name="connsiteY105" fmla="*/ 6830 h 167121"/>
                <a:gd name="connsiteX106" fmla="*/ 373203 w 608229"/>
                <a:gd name="connsiteY106" fmla="*/ 4475 h 167121"/>
                <a:gd name="connsiteX107" fmla="*/ 394165 w 608229"/>
                <a:gd name="connsiteY107" fmla="*/ 8243 h 167121"/>
                <a:gd name="connsiteX108" fmla="*/ 396284 w 608229"/>
                <a:gd name="connsiteY108" fmla="*/ 11541 h 167121"/>
                <a:gd name="connsiteX109" fmla="*/ 392987 w 608229"/>
                <a:gd name="connsiteY109" fmla="*/ 13661 h 167121"/>
                <a:gd name="connsiteX110" fmla="*/ 372378 w 608229"/>
                <a:gd name="connsiteY110" fmla="*/ 9892 h 167121"/>
                <a:gd name="connsiteX111" fmla="*/ 371790 w 608229"/>
                <a:gd name="connsiteY111" fmla="*/ 9774 h 167121"/>
                <a:gd name="connsiteX112" fmla="*/ 510397 w 608229"/>
                <a:gd name="connsiteY112" fmla="*/ 59588 h 167121"/>
                <a:gd name="connsiteX113" fmla="*/ 509926 w 608229"/>
                <a:gd name="connsiteY113" fmla="*/ 59353 h 167121"/>
                <a:gd name="connsiteX114" fmla="*/ 491555 w 608229"/>
                <a:gd name="connsiteY114" fmla="*/ 49107 h 167121"/>
                <a:gd name="connsiteX115" fmla="*/ 490378 w 608229"/>
                <a:gd name="connsiteY115" fmla="*/ 45339 h 167121"/>
                <a:gd name="connsiteX116" fmla="*/ 494146 w 608229"/>
                <a:gd name="connsiteY116" fmla="*/ 44161 h 167121"/>
                <a:gd name="connsiteX117" fmla="*/ 512753 w 608229"/>
                <a:gd name="connsiteY117" fmla="*/ 54525 h 167121"/>
                <a:gd name="connsiteX118" fmla="*/ 513695 w 608229"/>
                <a:gd name="connsiteY118" fmla="*/ 58411 h 167121"/>
                <a:gd name="connsiteX119" fmla="*/ 510280 w 608229"/>
                <a:gd name="connsiteY119" fmla="*/ 59588 h 167121"/>
                <a:gd name="connsiteX120" fmla="*/ 413125 w 608229"/>
                <a:gd name="connsiteY120" fmla="*/ 18607 h 167121"/>
                <a:gd name="connsiteX121" fmla="*/ 411358 w 608229"/>
                <a:gd name="connsiteY121" fmla="*/ 15192 h 167121"/>
                <a:gd name="connsiteX122" fmla="*/ 414773 w 608229"/>
                <a:gd name="connsiteY122" fmla="*/ 13190 h 167121"/>
                <a:gd name="connsiteX123" fmla="*/ 435146 w 608229"/>
                <a:gd name="connsiteY123" fmla="*/ 19313 h 167121"/>
                <a:gd name="connsiteX124" fmla="*/ 436913 w 608229"/>
                <a:gd name="connsiteY124" fmla="*/ 22846 h 167121"/>
                <a:gd name="connsiteX125" fmla="*/ 433380 w 608229"/>
                <a:gd name="connsiteY125" fmla="*/ 24613 h 167121"/>
                <a:gd name="connsiteX126" fmla="*/ 413242 w 608229"/>
                <a:gd name="connsiteY126" fmla="*/ 18607 h 167121"/>
                <a:gd name="connsiteX127" fmla="*/ 413007 w 608229"/>
                <a:gd name="connsiteY127" fmla="*/ 18607 h 167121"/>
                <a:gd name="connsiteX128" fmla="*/ 472831 w 608229"/>
                <a:gd name="connsiteY128" fmla="*/ 40040 h 167121"/>
                <a:gd name="connsiteX129" fmla="*/ 472595 w 608229"/>
                <a:gd name="connsiteY129" fmla="*/ 40040 h 167121"/>
                <a:gd name="connsiteX130" fmla="*/ 453282 w 608229"/>
                <a:gd name="connsiteY130" fmla="*/ 31914 h 167121"/>
                <a:gd name="connsiteX131" fmla="*/ 451633 w 608229"/>
                <a:gd name="connsiteY131" fmla="*/ 28263 h 167121"/>
                <a:gd name="connsiteX132" fmla="*/ 455284 w 608229"/>
                <a:gd name="connsiteY132" fmla="*/ 26615 h 167121"/>
                <a:gd name="connsiteX133" fmla="*/ 474951 w 608229"/>
                <a:gd name="connsiteY133" fmla="*/ 34858 h 167121"/>
                <a:gd name="connsiteX134" fmla="*/ 476364 w 608229"/>
                <a:gd name="connsiteY134" fmla="*/ 38626 h 167121"/>
                <a:gd name="connsiteX135" fmla="*/ 472831 w 608229"/>
                <a:gd name="connsiteY135" fmla="*/ 40157 h 16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8229" h="167121">
                  <a:moveTo>
                    <a:pt x="1894" y="166871"/>
                  </a:moveTo>
                  <a:cubicBezTo>
                    <a:pt x="1659" y="166871"/>
                    <a:pt x="1423" y="166636"/>
                    <a:pt x="1187" y="166518"/>
                  </a:cubicBezTo>
                  <a:cubicBezTo>
                    <a:pt x="-108" y="165576"/>
                    <a:pt x="-343" y="163809"/>
                    <a:pt x="481" y="162632"/>
                  </a:cubicBezTo>
                  <a:cubicBezTo>
                    <a:pt x="4603" y="156861"/>
                    <a:pt x="8842" y="151091"/>
                    <a:pt x="13317" y="145556"/>
                  </a:cubicBezTo>
                  <a:cubicBezTo>
                    <a:pt x="14259" y="144378"/>
                    <a:pt x="16026" y="144143"/>
                    <a:pt x="17321" y="145085"/>
                  </a:cubicBezTo>
                  <a:cubicBezTo>
                    <a:pt x="18499" y="146027"/>
                    <a:pt x="18734" y="147793"/>
                    <a:pt x="17792" y="149089"/>
                  </a:cubicBezTo>
                  <a:cubicBezTo>
                    <a:pt x="13435" y="154506"/>
                    <a:pt x="9195" y="160159"/>
                    <a:pt x="5191" y="165929"/>
                  </a:cubicBezTo>
                  <a:cubicBezTo>
                    <a:pt x="4485" y="166989"/>
                    <a:pt x="3072" y="167342"/>
                    <a:pt x="1894" y="166989"/>
                  </a:cubicBezTo>
                  <a:close/>
                  <a:moveTo>
                    <a:pt x="28273" y="133779"/>
                  </a:moveTo>
                  <a:cubicBezTo>
                    <a:pt x="27920" y="133662"/>
                    <a:pt x="27684" y="133426"/>
                    <a:pt x="27331" y="133191"/>
                  </a:cubicBezTo>
                  <a:cubicBezTo>
                    <a:pt x="26153" y="132131"/>
                    <a:pt x="26036" y="130364"/>
                    <a:pt x="27095" y="129187"/>
                  </a:cubicBezTo>
                  <a:cubicBezTo>
                    <a:pt x="31806" y="123887"/>
                    <a:pt x="36752" y="118706"/>
                    <a:pt x="41698" y="113642"/>
                  </a:cubicBezTo>
                  <a:cubicBezTo>
                    <a:pt x="42758" y="112582"/>
                    <a:pt x="44524" y="112582"/>
                    <a:pt x="45702" y="113642"/>
                  </a:cubicBezTo>
                  <a:cubicBezTo>
                    <a:pt x="46762" y="114702"/>
                    <a:pt x="46762" y="116468"/>
                    <a:pt x="45702" y="117646"/>
                  </a:cubicBezTo>
                  <a:cubicBezTo>
                    <a:pt x="40756" y="122592"/>
                    <a:pt x="35928" y="127774"/>
                    <a:pt x="31335" y="132955"/>
                  </a:cubicBezTo>
                  <a:cubicBezTo>
                    <a:pt x="30511" y="133897"/>
                    <a:pt x="29333" y="134133"/>
                    <a:pt x="28273" y="133779"/>
                  </a:cubicBezTo>
                  <a:close/>
                  <a:moveTo>
                    <a:pt x="58067" y="103750"/>
                  </a:moveTo>
                  <a:cubicBezTo>
                    <a:pt x="57596" y="103632"/>
                    <a:pt x="57243" y="103396"/>
                    <a:pt x="56890" y="103043"/>
                  </a:cubicBezTo>
                  <a:cubicBezTo>
                    <a:pt x="55830" y="101866"/>
                    <a:pt x="55948" y="100099"/>
                    <a:pt x="57125" y="99039"/>
                  </a:cubicBezTo>
                  <a:cubicBezTo>
                    <a:pt x="62425" y="94329"/>
                    <a:pt x="67842" y="89618"/>
                    <a:pt x="73377" y="85261"/>
                  </a:cubicBezTo>
                  <a:cubicBezTo>
                    <a:pt x="74554" y="84319"/>
                    <a:pt x="76321" y="84437"/>
                    <a:pt x="77381" y="85732"/>
                  </a:cubicBezTo>
                  <a:cubicBezTo>
                    <a:pt x="78323" y="86910"/>
                    <a:pt x="78205" y="88676"/>
                    <a:pt x="76909" y="89736"/>
                  </a:cubicBezTo>
                  <a:cubicBezTo>
                    <a:pt x="71492" y="94093"/>
                    <a:pt x="66075" y="98686"/>
                    <a:pt x="60894" y="103396"/>
                  </a:cubicBezTo>
                  <a:cubicBezTo>
                    <a:pt x="60069" y="104103"/>
                    <a:pt x="59009" y="104339"/>
                    <a:pt x="58067" y="103985"/>
                  </a:cubicBezTo>
                  <a:close/>
                  <a:moveTo>
                    <a:pt x="91041" y="77253"/>
                  </a:moveTo>
                  <a:cubicBezTo>
                    <a:pt x="90570" y="77017"/>
                    <a:pt x="90099" y="76782"/>
                    <a:pt x="89746" y="76193"/>
                  </a:cubicBezTo>
                  <a:cubicBezTo>
                    <a:pt x="88804" y="74898"/>
                    <a:pt x="89157" y="73131"/>
                    <a:pt x="90452" y="72307"/>
                  </a:cubicBezTo>
                  <a:cubicBezTo>
                    <a:pt x="96223" y="68185"/>
                    <a:pt x="102111" y="64181"/>
                    <a:pt x="108117" y="60413"/>
                  </a:cubicBezTo>
                  <a:cubicBezTo>
                    <a:pt x="109412" y="59588"/>
                    <a:pt x="111179" y="59942"/>
                    <a:pt x="112003" y="61237"/>
                  </a:cubicBezTo>
                  <a:cubicBezTo>
                    <a:pt x="112827" y="62532"/>
                    <a:pt x="112474" y="64299"/>
                    <a:pt x="111179" y="65123"/>
                  </a:cubicBezTo>
                  <a:cubicBezTo>
                    <a:pt x="105291" y="68892"/>
                    <a:pt x="99402" y="72778"/>
                    <a:pt x="93750" y="76900"/>
                  </a:cubicBezTo>
                  <a:cubicBezTo>
                    <a:pt x="92925" y="77488"/>
                    <a:pt x="91983" y="77606"/>
                    <a:pt x="91159" y="77253"/>
                  </a:cubicBezTo>
                  <a:close/>
                  <a:moveTo>
                    <a:pt x="126723" y="54642"/>
                  </a:moveTo>
                  <a:cubicBezTo>
                    <a:pt x="126135" y="54407"/>
                    <a:pt x="125546" y="53936"/>
                    <a:pt x="125193" y="53347"/>
                  </a:cubicBezTo>
                  <a:cubicBezTo>
                    <a:pt x="124486" y="51934"/>
                    <a:pt x="124957" y="50285"/>
                    <a:pt x="126252" y="49461"/>
                  </a:cubicBezTo>
                  <a:cubicBezTo>
                    <a:pt x="132376" y="46046"/>
                    <a:pt x="138735" y="42630"/>
                    <a:pt x="145095" y="39569"/>
                  </a:cubicBezTo>
                  <a:cubicBezTo>
                    <a:pt x="146508" y="38862"/>
                    <a:pt x="148156" y="39569"/>
                    <a:pt x="148863" y="40864"/>
                  </a:cubicBezTo>
                  <a:cubicBezTo>
                    <a:pt x="149570" y="42277"/>
                    <a:pt x="148863" y="43926"/>
                    <a:pt x="147568" y="44632"/>
                  </a:cubicBezTo>
                  <a:cubicBezTo>
                    <a:pt x="141326" y="47694"/>
                    <a:pt x="135085" y="50992"/>
                    <a:pt x="128961" y="54407"/>
                  </a:cubicBezTo>
                  <a:cubicBezTo>
                    <a:pt x="128254" y="54878"/>
                    <a:pt x="127312" y="54878"/>
                    <a:pt x="126606" y="54642"/>
                  </a:cubicBezTo>
                  <a:close/>
                  <a:moveTo>
                    <a:pt x="164761" y="35918"/>
                  </a:moveTo>
                  <a:cubicBezTo>
                    <a:pt x="164055" y="35682"/>
                    <a:pt x="163466" y="35094"/>
                    <a:pt x="163112" y="34387"/>
                  </a:cubicBezTo>
                  <a:cubicBezTo>
                    <a:pt x="162524" y="32974"/>
                    <a:pt x="163112" y="31325"/>
                    <a:pt x="164643" y="30736"/>
                  </a:cubicBezTo>
                  <a:cubicBezTo>
                    <a:pt x="171120" y="28028"/>
                    <a:pt x="177833" y="25319"/>
                    <a:pt x="184428" y="22964"/>
                  </a:cubicBezTo>
                  <a:cubicBezTo>
                    <a:pt x="185841" y="22493"/>
                    <a:pt x="187490" y="23199"/>
                    <a:pt x="188078" y="24613"/>
                  </a:cubicBezTo>
                  <a:cubicBezTo>
                    <a:pt x="188549" y="26026"/>
                    <a:pt x="187843" y="27674"/>
                    <a:pt x="186430" y="28263"/>
                  </a:cubicBezTo>
                  <a:cubicBezTo>
                    <a:pt x="179835" y="30619"/>
                    <a:pt x="173358" y="33209"/>
                    <a:pt x="166881" y="35918"/>
                  </a:cubicBezTo>
                  <a:cubicBezTo>
                    <a:pt x="166174" y="36153"/>
                    <a:pt x="165468" y="36153"/>
                    <a:pt x="164761" y="35918"/>
                  </a:cubicBezTo>
                  <a:close/>
                  <a:moveTo>
                    <a:pt x="204447" y="21551"/>
                  </a:moveTo>
                  <a:cubicBezTo>
                    <a:pt x="203623" y="21315"/>
                    <a:pt x="202917" y="20609"/>
                    <a:pt x="202681" y="19667"/>
                  </a:cubicBezTo>
                  <a:cubicBezTo>
                    <a:pt x="202210" y="18136"/>
                    <a:pt x="203034" y="16605"/>
                    <a:pt x="204565" y="16134"/>
                  </a:cubicBezTo>
                  <a:cubicBezTo>
                    <a:pt x="211396" y="14132"/>
                    <a:pt x="218226" y="12247"/>
                    <a:pt x="225174" y="10599"/>
                  </a:cubicBezTo>
                  <a:cubicBezTo>
                    <a:pt x="226705" y="10245"/>
                    <a:pt x="228236" y="11188"/>
                    <a:pt x="228589" y="12718"/>
                  </a:cubicBezTo>
                  <a:cubicBezTo>
                    <a:pt x="228942" y="14249"/>
                    <a:pt x="228000" y="15780"/>
                    <a:pt x="226469" y="16134"/>
                  </a:cubicBezTo>
                  <a:cubicBezTo>
                    <a:pt x="219757" y="17782"/>
                    <a:pt x="212926" y="19549"/>
                    <a:pt x="206214" y="21551"/>
                  </a:cubicBezTo>
                  <a:cubicBezTo>
                    <a:pt x="205625" y="21786"/>
                    <a:pt x="205036" y="21669"/>
                    <a:pt x="204447" y="21551"/>
                  </a:cubicBezTo>
                  <a:close/>
                  <a:moveTo>
                    <a:pt x="245547" y="11659"/>
                  </a:moveTo>
                  <a:cubicBezTo>
                    <a:pt x="244605" y="11305"/>
                    <a:pt x="243898" y="10481"/>
                    <a:pt x="243781" y="9539"/>
                  </a:cubicBezTo>
                  <a:cubicBezTo>
                    <a:pt x="243545" y="8008"/>
                    <a:pt x="244487" y="6595"/>
                    <a:pt x="246018" y="6241"/>
                  </a:cubicBezTo>
                  <a:cubicBezTo>
                    <a:pt x="252966" y="4946"/>
                    <a:pt x="260032" y="3886"/>
                    <a:pt x="267098" y="2944"/>
                  </a:cubicBezTo>
                  <a:cubicBezTo>
                    <a:pt x="268629" y="2709"/>
                    <a:pt x="270042" y="3886"/>
                    <a:pt x="270277" y="5417"/>
                  </a:cubicBezTo>
                  <a:cubicBezTo>
                    <a:pt x="270513" y="6948"/>
                    <a:pt x="269335" y="8361"/>
                    <a:pt x="267804" y="8597"/>
                  </a:cubicBezTo>
                  <a:cubicBezTo>
                    <a:pt x="260856" y="9421"/>
                    <a:pt x="253908" y="10599"/>
                    <a:pt x="247078" y="11776"/>
                  </a:cubicBezTo>
                  <a:cubicBezTo>
                    <a:pt x="246607" y="11776"/>
                    <a:pt x="246018" y="11776"/>
                    <a:pt x="245665" y="11659"/>
                  </a:cubicBezTo>
                  <a:close/>
                  <a:moveTo>
                    <a:pt x="604491" y="138961"/>
                  </a:moveTo>
                  <a:cubicBezTo>
                    <a:pt x="604020" y="138843"/>
                    <a:pt x="603666" y="138490"/>
                    <a:pt x="603313" y="138137"/>
                  </a:cubicBezTo>
                  <a:cubicBezTo>
                    <a:pt x="599427" y="133662"/>
                    <a:pt x="595423" y="129187"/>
                    <a:pt x="591419" y="124947"/>
                  </a:cubicBezTo>
                  <a:cubicBezTo>
                    <a:pt x="590359" y="123770"/>
                    <a:pt x="590359" y="122003"/>
                    <a:pt x="591537" y="120943"/>
                  </a:cubicBezTo>
                  <a:cubicBezTo>
                    <a:pt x="592714" y="119883"/>
                    <a:pt x="594481" y="119883"/>
                    <a:pt x="595541" y="121061"/>
                  </a:cubicBezTo>
                  <a:cubicBezTo>
                    <a:pt x="599662" y="125418"/>
                    <a:pt x="603666" y="129893"/>
                    <a:pt x="607552" y="134486"/>
                  </a:cubicBezTo>
                  <a:cubicBezTo>
                    <a:pt x="608612" y="135664"/>
                    <a:pt x="608377" y="137430"/>
                    <a:pt x="607199" y="138490"/>
                  </a:cubicBezTo>
                  <a:cubicBezTo>
                    <a:pt x="606375" y="139197"/>
                    <a:pt x="605315" y="139314"/>
                    <a:pt x="604373" y="138961"/>
                  </a:cubicBezTo>
                  <a:close/>
                  <a:moveTo>
                    <a:pt x="287471" y="6477"/>
                  </a:moveTo>
                  <a:cubicBezTo>
                    <a:pt x="286411" y="6124"/>
                    <a:pt x="285704" y="5182"/>
                    <a:pt x="285587" y="4004"/>
                  </a:cubicBezTo>
                  <a:cubicBezTo>
                    <a:pt x="285587" y="2473"/>
                    <a:pt x="286646" y="1060"/>
                    <a:pt x="288177" y="942"/>
                  </a:cubicBezTo>
                  <a:cubicBezTo>
                    <a:pt x="295243" y="471"/>
                    <a:pt x="302427" y="118"/>
                    <a:pt x="309493" y="0"/>
                  </a:cubicBezTo>
                  <a:cubicBezTo>
                    <a:pt x="311024" y="0"/>
                    <a:pt x="312319" y="1178"/>
                    <a:pt x="312319" y="2826"/>
                  </a:cubicBezTo>
                  <a:cubicBezTo>
                    <a:pt x="312319" y="4357"/>
                    <a:pt x="311141" y="5653"/>
                    <a:pt x="309493" y="5653"/>
                  </a:cubicBezTo>
                  <a:cubicBezTo>
                    <a:pt x="302545" y="5653"/>
                    <a:pt x="295479" y="6006"/>
                    <a:pt x="288531" y="6595"/>
                  </a:cubicBezTo>
                  <a:cubicBezTo>
                    <a:pt x="288177" y="6595"/>
                    <a:pt x="287706" y="6595"/>
                    <a:pt x="287353" y="6477"/>
                  </a:cubicBezTo>
                  <a:close/>
                  <a:moveTo>
                    <a:pt x="577640" y="110580"/>
                  </a:moveTo>
                  <a:cubicBezTo>
                    <a:pt x="577287" y="110462"/>
                    <a:pt x="576934" y="110227"/>
                    <a:pt x="576698" y="109991"/>
                  </a:cubicBezTo>
                  <a:cubicBezTo>
                    <a:pt x="571635" y="105163"/>
                    <a:pt x="566335" y="100452"/>
                    <a:pt x="561036" y="95977"/>
                  </a:cubicBezTo>
                  <a:cubicBezTo>
                    <a:pt x="559858" y="94917"/>
                    <a:pt x="559740" y="93151"/>
                    <a:pt x="560683" y="91973"/>
                  </a:cubicBezTo>
                  <a:cubicBezTo>
                    <a:pt x="561742" y="90796"/>
                    <a:pt x="563509" y="90678"/>
                    <a:pt x="564686" y="91620"/>
                  </a:cubicBezTo>
                  <a:cubicBezTo>
                    <a:pt x="570104" y="96213"/>
                    <a:pt x="575403" y="101041"/>
                    <a:pt x="580585" y="105870"/>
                  </a:cubicBezTo>
                  <a:cubicBezTo>
                    <a:pt x="581762" y="106929"/>
                    <a:pt x="581762" y="108696"/>
                    <a:pt x="580585" y="109873"/>
                  </a:cubicBezTo>
                  <a:cubicBezTo>
                    <a:pt x="579760" y="110698"/>
                    <a:pt x="578583" y="110933"/>
                    <a:pt x="577523" y="110580"/>
                  </a:cubicBezTo>
                  <a:close/>
                  <a:moveTo>
                    <a:pt x="329748" y="5770"/>
                  </a:moveTo>
                  <a:cubicBezTo>
                    <a:pt x="328570" y="5417"/>
                    <a:pt x="327864" y="4239"/>
                    <a:pt x="327864" y="3062"/>
                  </a:cubicBezTo>
                  <a:cubicBezTo>
                    <a:pt x="327864" y="1531"/>
                    <a:pt x="329277" y="353"/>
                    <a:pt x="330808" y="353"/>
                  </a:cubicBezTo>
                  <a:cubicBezTo>
                    <a:pt x="337874" y="589"/>
                    <a:pt x="345057" y="1178"/>
                    <a:pt x="352005" y="1766"/>
                  </a:cubicBezTo>
                  <a:cubicBezTo>
                    <a:pt x="353536" y="1884"/>
                    <a:pt x="354714" y="3297"/>
                    <a:pt x="354596" y="4828"/>
                  </a:cubicBezTo>
                  <a:cubicBezTo>
                    <a:pt x="354478" y="6359"/>
                    <a:pt x="353065" y="7537"/>
                    <a:pt x="351534" y="7419"/>
                  </a:cubicBezTo>
                  <a:cubicBezTo>
                    <a:pt x="344586" y="6713"/>
                    <a:pt x="337520" y="6241"/>
                    <a:pt x="330572" y="6006"/>
                  </a:cubicBezTo>
                  <a:cubicBezTo>
                    <a:pt x="330219" y="6006"/>
                    <a:pt x="329984" y="6006"/>
                    <a:pt x="329748" y="5888"/>
                  </a:cubicBezTo>
                  <a:close/>
                  <a:moveTo>
                    <a:pt x="545373" y="83259"/>
                  </a:moveTo>
                  <a:cubicBezTo>
                    <a:pt x="545138" y="83259"/>
                    <a:pt x="544902" y="83023"/>
                    <a:pt x="544667" y="82906"/>
                  </a:cubicBezTo>
                  <a:cubicBezTo>
                    <a:pt x="539132" y="78666"/>
                    <a:pt x="533361" y="74544"/>
                    <a:pt x="527591" y="70658"/>
                  </a:cubicBezTo>
                  <a:cubicBezTo>
                    <a:pt x="526296" y="69834"/>
                    <a:pt x="525942" y="68067"/>
                    <a:pt x="526884" y="66772"/>
                  </a:cubicBezTo>
                  <a:cubicBezTo>
                    <a:pt x="527709" y="65477"/>
                    <a:pt x="529475" y="65123"/>
                    <a:pt x="530771" y="66065"/>
                  </a:cubicBezTo>
                  <a:cubicBezTo>
                    <a:pt x="536659" y="70069"/>
                    <a:pt x="542429" y="74191"/>
                    <a:pt x="548082" y="78431"/>
                  </a:cubicBezTo>
                  <a:cubicBezTo>
                    <a:pt x="549377" y="79373"/>
                    <a:pt x="549613" y="81139"/>
                    <a:pt x="548671" y="82435"/>
                  </a:cubicBezTo>
                  <a:cubicBezTo>
                    <a:pt x="547964" y="83494"/>
                    <a:pt x="546551" y="83848"/>
                    <a:pt x="545491" y="83377"/>
                  </a:cubicBezTo>
                  <a:close/>
                  <a:moveTo>
                    <a:pt x="371790" y="9892"/>
                  </a:moveTo>
                  <a:cubicBezTo>
                    <a:pt x="370494" y="9421"/>
                    <a:pt x="369788" y="8126"/>
                    <a:pt x="370023" y="6830"/>
                  </a:cubicBezTo>
                  <a:cubicBezTo>
                    <a:pt x="370259" y="5299"/>
                    <a:pt x="371672" y="4239"/>
                    <a:pt x="373203" y="4475"/>
                  </a:cubicBezTo>
                  <a:cubicBezTo>
                    <a:pt x="380151" y="5535"/>
                    <a:pt x="387217" y="6830"/>
                    <a:pt x="394165" y="8243"/>
                  </a:cubicBezTo>
                  <a:cubicBezTo>
                    <a:pt x="395696" y="8597"/>
                    <a:pt x="396638" y="10010"/>
                    <a:pt x="396284" y="11541"/>
                  </a:cubicBezTo>
                  <a:cubicBezTo>
                    <a:pt x="395931" y="13072"/>
                    <a:pt x="394518" y="14014"/>
                    <a:pt x="392987" y="13661"/>
                  </a:cubicBezTo>
                  <a:cubicBezTo>
                    <a:pt x="386157" y="12247"/>
                    <a:pt x="379209" y="10952"/>
                    <a:pt x="372378" y="9892"/>
                  </a:cubicBezTo>
                  <a:cubicBezTo>
                    <a:pt x="372143" y="9892"/>
                    <a:pt x="372025" y="9892"/>
                    <a:pt x="371790" y="9774"/>
                  </a:cubicBezTo>
                  <a:close/>
                  <a:moveTo>
                    <a:pt x="510397" y="59588"/>
                  </a:moveTo>
                  <a:cubicBezTo>
                    <a:pt x="510280" y="59588"/>
                    <a:pt x="510044" y="59471"/>
                    <a:pt x="509926" y="59353"/>
                  </a:cubicBezTo>
                  <a:cubicBezTo>
                    <a:pt x="503920" y="55820"/>
                    <a:pt x="497797" y="52287"/>
                    <a:pt x="491555" y="49107"/>
                  </a:cubicBezTo>
                  <a:cubicBezTo>
                    <a:pt x="490142" y="48401"/>
                    <a:pt x="489671" y="46634"/>
                    <a:pt x="490378" y="45339"/>
                  </a:cubicBezTo>
                  <a:cubicBezTo>
                    <a:pt x="491084" y="43926"/>
                    <a:pt x="492851" y="43455"/>
                    <a:pt x="494146" y="44161"/>
                  </a:cubicBezTo>
                  <a:cubicBezTo>
                    <a:pt x="500387" y="47459"/>
                    <a:pt x="506629" y="50992"/>
                    <a:pt x="512753" y="54525"/>
                  </a:cubicBezTo>
                  <a:cubicBezTo>
                    <a:pt x="514048" y="55349"/>
                    <a:pt x="514519" y="56998"/>
                    <a:pt x="513695" y="58411"/>
                  </a:cubicBezTo>
                  <a:cubicBezTo>
                    <a:pt x="512988" y="59588"/>
                    <a:pt x="511575" y="60059"/>
                    <a:pt x="510280" y="59588"/>
                  </a:cubicBezTo>
                  <a:close/>
                  <a:moveTo>
                    <a:pt x="413125" y="18607"/>
                  </a:moveTo>
                  <a:cubicBezTo>
                    <a:pt x="411711" y="18136"/>
                    <a:pt x="411005" y="16605"/>
                    <a:pt x="411358" y="15192"/>
                  </a:cubicBezTo>
                  <a:cubicBezTo>
                    <a:pt x="411711" y="13661"/>
                    <a:pt x="413360" y="12836"/>
                    <a:pt x="414773" y="13190"/>
                  </a:cubicBezTo>
                  <a:cubicBezTo>
                    <a:pt x="421604" y="15074"/>
                    <a:pt x="428434" y="17076"/>
                    <a:pt x="435146" y="19313"/>
                  </a:cubicBezTo>
                  <a:cubicBezTo>
                    <a:pt x="436677" y="19784"/>
                    <a:pt x="437384" y="21433"/>
                    <a:pt x="436913" y="22846"/>
                  </a:cubicBezTo>
                  <a:cubicBezTo>
                    <a:pt x="436442" y="24377"/>
                    <a:pt x="434793" y="25084"/>
                    <a:pt x="433380" y="24613"/>
                  </a:cubicBezTo>
                  <a:cubicBezTo>
                    <a:pt x="426785" y="22375"/>
                    <a:pt x="419955" y="20373"/>
                    <a:pt x="413242" y="18607"/>
                  </a:cubicBezTo>
                  <a:cubicBezTo>
                    <a:pt x="413242" y="18607"/>
                    <a:pt x="413125" y="18607"/>
                    <a:pt x="413007" y="18607"/>
                  </a:cubicBezTo>
                  <a:close/>
                  <a:moveTo>
                    <a:pt x="472831" y="40040"/>
                  </a:moveTo>
                  <a:cubicBezTo>
                    <a:pt x="472831" y="40040"/>
                    <a:pt x="472713" y="40040"/>
                    <a:pt x="472595" y="40040"/>
                  </a:cubicBezTo>
                  <a:cubicBezTo>
                    <a:pt x="466236" y="37213"/>
                    <a:pt x="459759" y="34387"/>
                    <a:pt x="453282" y="31914"/>
                  </a:cubicBezTo>
                  <a:cubicBezTo>
                    <a:pt x="451869" y="31325"/>
                    <a:pt x="451162" y="29676"/>
                    <a:pt x="451633" y="28263"/>
                  </a:cubicBezTo>
                  <a:cubicBezTo>
                    <a:pt x="452222" y="26850"/>
                    <a:pt x="453871" y="26144"/>
                    <a:pt x="455284" y="26615"/>
                  </a:cubicBezTo>
                  <a:cubicBezTo>
                    <a:pt x="461879" y="29205"/>
                    <a:pt x="468474" y="32032"/>
                    <a:pt x="474951" y="34858"/>
                  </a:cubicBezTo>
                  <a:cubicBezTo>
                    <a:pt x="476364" y="35447"/>
                    <a:pt x="476953" y="37213"/>
                    <a:pt x="476364" y="38626"/>
                  </a:cubicBezTo>
                  <a:cubicBezTo>
                    <a:pt x="475775" y="39922"/>
                    <a:pt x="474244" y="40628"/>
                    <a:pt x="472831" y="40157"/>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49" name="Freeform 61">
              <a:extLst>
                <a:ext uri="{FF2B5EF4-FFF2-40B4-BE49-F238E27FC236}">
                  <a16:creationId xmlns:a16="http://schemas.microsoft.com/office/drawing/2014/main" id="{7F98652C-A46D-3EC2-4A15-80B761513A7D}"/>
                </a:ext>
              </a:extLst>
            </p:cNvPr>
            <p:cNvSpPr/>
            <p:nvPr/>
          </p:nvSpPr>
          <p:spPr>
            <a:xfrm rot="21029314">
              <a:off x="5160022" y="5094988"/>
              <a:ext cx="1179025" cy="961700"/>
            </a:xfrm>
            <a:custGeom>
              <a:avLst/>
              <a:gdLst>
                <a:gd name="connsiteX0" fmla="*/ 254035 w 771319"/>
                <a:gd name="connsiteY0" fmla="*/ 604157 h 627374"/>
                <a:gd name="connsiteX1" fmla="*/ 36407 w 771319"/>
                <a:gd name="connsiteY1" fmla="*/ 405018 h 627374"/>
                <a:gd name="connsiteX2" fmla="*/ 23336 w 771319"/>
                <a:gd name="connsiteY2" fmla="*/ 110256 h 627374"/>
                <a:gd name="connsiteX3" fmla="*/ 56663 w 771319"/>
                <a:gd name="connsiteY3" fmla="*/ 40776 h 627374"/>
                <a:gd name="connsiteX4" fmla="*/ 60549 w 771319"/>
                <a:gd name="connsiteY4" fmla="*/ 39833 h 627374"/>
                <a:gd name="connsiteX5" fmla="*/ 61491 w 771319"/>
                <a:gd name="connsiteY5" fmla="*/ 43720 h 627374"/>
                <a:gd name="connsiteX6" fmla="*/ 28635 w 771319"/>
                <a:gd name="connsiteY6" fmla="*/ 112140 h 627374"/>
                <a:gd name="connsiteX7" fmla="*/ 256037 w 771319"/>
                <a:gd name="connsiteY7" fmla="*/ 598857 h 627374"/>
                <a:gd name="connsiteX8" fmla="*/ 742754 w 771319"/>
                <a:gd name="connsiteY8" fmla="*/ 371456 h 627374"/>
                <a:gd name="connsiteX9" fmla="*/ 682577 w 771319"/>
                <a:gd name="connsiteY9" fmla="*/ 4622 h 627374"/>
                <a:gd name="connsiteX10" fmla="*/ 683048 w 771319"/>
                <a:gd name="connsiteY10" fmla="*/ 618 h 627374"/>
                <a:gd name="connsiteX11" fmla="*/ 687052 w 771319"/>
                <a:gd name="connsiteY11" fmla="*/ 1089 h 627374"/>
                <a:gd name="connsiteX12" fmla="*/ 765718 w 771319"/>
                <a:gd name="connsiteY12" fmla="*/ 176204 h 627374"/>
                <a:gd name="connsiteX13" fmla="*/ 748053 w 771319"/>
                <a:gd name="connsiteY13" fmla="*/ 373340 h 627374"/>
                <a:gd name="connsiteX14" fmla="*/ 548915 w 771319"/>
                <a:gd name="connsiteY14" fmla="*/ 590967 h 627374"/>
                <a:gd name="connsiteX15" fmla="*/ 254152 w 771319"/>
                <a:gd name="connsiteY15" fmla="*/ 604039 h 6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1319" h="627374">
                  <a:moveTo>
                    <a:pt x="254035" y="604157"/>
                  </a:moveTo>
                  <a:cubicBezTo>
                    <a:pt x="157233" y="568945"/>
                    <a:pt x="79980" y="498287"/>
                    <a:pt x="36407" y="405018"/>
                  </a:cubicBezTo>
                  <a:cubicBezTo>
                    <a:pt x="-7165" y="311750"/>
                    <a:pt x="-11758" y="207058"/>
                    <a:pt x="23336" y="110256"/>
                  </a:cubicBezTo>
                  <a:cubicBezTo>
                    <a:pt x="32168" y="85997"/>
                    <a:pt x="43355" y="62680"/>
                    <a:pt x="56663" y="40776"/>
                  </a:cubicBezTo>
                  <a:cubicBezTo>
                    <a:pt x="57487" y="39480"/>
                    <a:pt x="59254" y="39009"/>
                    <a:pt x="60549" y="39833"/>
                  </a:cubicBezTo>
                  <a:cubicBezTo>
                    <a:pt x="61844" y="40658"/>
                    <a:pt x="62315" y="42424"/>
                    <a:pt x="61491" y="43720"/>
                  </a:cubicBezTo>
                  <a:cubicBezTo>
                    <a:pt x="48419" y="65270"/>
                    <a:pt x="37350" y="88234"/>
                    <a:pt x="28635" y="112140"/>
                  </a:cubicBezTo>
                  <a:cubicBezTo>
                    <a:pt x="-42848" y="309041"/>
                    <a:pt x="59136" y="527375"/>
                    <a:pt x="256037" y="598857"/>
                  </a:cubicBezTo>
                  <a:cubicBezTo>
                    <a:pt x="452937" y="670340"/>
                    <a:pt x="671271" y="568356"/>
                    <a:pt x="742754" y="371456"/>
                  </a:cubicBezTo>
                  <a:cubicBezTo>
                    <a:pt x="788210" y="246155"/>
                    <a:pt x="765718" y="109078"/>
                    <a:pt x="682577" y="4622"/>
                  </a:cubicBezTo>
                  <a:cubicBezTo>
                    <a:pt x="681634" y="3444"/>
                    <a:pt x="681752" y="1678"/>
                    <a:pt x="683048" y="618"/>
                  </a:cubicBezTo>
                  <a:cubicBezTo>
                    <a:pt x="684225" y="-324"/>
                    <a:pt x="685992" y="-206"/>
                    <a:pt x="687052" y="1089"/>
                  </a:cubicBezTo>
                  <a:cubicBezTo>
                    <a:pt x="727444" y="51728"/>
                    <a:pt x="754648" y="112376"/>
                    <a:pt x="765718" y="176204"/>
                  </a:cubicBezTo>
                  <a:cubicBezTo>
                    <a:pt x="777141" y="242033"/>
                    <a:pt x="771017" y="310219"/>
                    <a:pt x="748053" y="373340"/>
                  </a:cubicBezTo>
                  <a:cubicBezTo>
                    <a:pt x="712842" y="470142"/>
                    <a:pt x="642184" y="547395"/>
                    <a:pt x="548915" y="590967"/>
                  </a:cubicBezTo>
                  <a:cubicBezTo>
                    <a:pt x="455646" y="634540"/>
                    <a:pt x="350954" y="639132"/>
                    <a:pt x="254152" y="604039"/>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50" name="Freeform 62">
              <a:extLst>
                <a:ext uri="{FF2B5EF4-FFF2-40B4-BE49-F238E27FC236}">
                  <a16:creationId xmlns:a16="http://schemas.microsoft.com/office/drawing/2014/main" id="{B80BD6A6-393D-6742-0F06-4221D60E634D}"/>
                </a:ext>
              </a:extLst>
            </p:cNvPr>
            <p:cNvSpPr/>
            <p:nvPr/>
          </p:nvSpPr>
          <p:spPr>
            <a:xfrm rot="21029314">
              <a:off x="5126614" y="5244284"/>
              <a:ext cx="90619" cy="68568"/>
            </a:xfrm>
            <a:custGeom>
              <a:avLst/>
              <a:gdLst>
                <a:gd name="connsiteX0" fmla="*/ 55617 w 59283"/>
                <a:gd name="connsiteY0" fmla="*/ 44437 h 44731"/>
                <a:gd name="connsiteX1" fmla="*/ 53851 w 59283"/>
                <a:gd name="connsiteY1" fmla="*/ 42671 h 44731"/>
                <a:gd name="connsiteX2" fmla="*/ 41603 w 59283"/>
                <a:gd name="connsiteY2" fmla="*/ 5811 h 44731"/>
                <a:gd name="connsiteX3" fmla="*/ 3212 w 59283"/>
                <a:gd name="connsiteY3" fmla="*/ 11110 h 44731"/>
                <a:gd name="connsiteX4" fmla="*/ 33 w 59283"/>
                <a:gd name="connsiteY4" fmla="*/ 8755 h 44731"/>
                <a:gd name="connsiteX5" fmla="*/ 2388 w 59283"/>
                <a:gd name="connsiteY5" fmla="*/ 5575 h 44731"/>
                <a:gd name="connsiteX6" fmla="*/ 43016 w 59283"/>
                <a:gd name="connsiteY6" fmla="*/ 40 h 44731"/>
                <a:gd name="connsiteX7" fmla="*/ 46078 w 59283"/>
                <a:gd name="connsiteY7" fmla="*/ 1924 h 44731"/>
                <a:gd name="connsiteX8" fmla="*/ 59150 w 59283"/>
                <a:gd name="connsiteY8" fmla="*/ 41022 h 44731"/>
                <a:gd name="connsiteX9" fmla="*/ 57384 w 59283"/>
                <a:gd name="connsiteY9" fmla="*/ 44555 h 44731"/>
                <a:gd name="connsiteX10" fmla="*/ 55499 w 59283"/>
                <a:gd name="connsiteY10" fmla="*/ 44555 h 4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83" h="44731">
                  <a:moveTo>
                    <a:pt x="55617" y="44437"/>
                  </a:moveTo>
                  <a:cubicBezTo>
                    <a:pt x="54793" y="44202"/>
                    <a:pt x="54204" y="43495"/>
                    <a:pt x="53851" y="42671"/>
                  </a:cubicBezTo>
                  <a:lnTo>
                    <a:pt x="41603" y="5811"/>
                  </a:lnTo>
                  <a:lnTo>
                    <a:pt x="3212" y="11110"/>
                  </a:lnTo>
                  <a:cubicBezTo>
                    <a:pt x="1681" y="11345"/>
                    <a:pt x="268" y="10286"/>
                    <a:pt x="33" y="8755"/>
                  </a:cubicBezTo>
                  <a:cubicBezTo>
                    <a:pt x="-203" y="7224"/>
                    <a:pt x="857" y="5811"/>
                    <a:pt x="2388" y="5575"/>
                  </a:cubicBezTo>
                  <a:lnTo>
                    <a:pt x="43016" y="40"/>
                  </a:lnTo>
                  <a:cubicBezTo>
                    <a:pt x="44312" y="-195"/>
                    <a:pt x="45607" y="629"/>
                    <a:pt x="46078" y="1924"/>
                  </a:cubicBezTo>
                  <a:lnTo>
                    <a:pt x="59150" y="41022"/>
                  </a:lnTo>
                  <a:cubicBezTo>
                    <a:pt x="59621" y="42553"/>
                    <a:pt x="58797" y="44084"/>
                    <a:pt x="57384" y="44555"/>
                  </a:cubicBezTo>
                  <a:cubicBezTo>
                    <a:pt x="56795" y="44790"/>
                    <a:pt x="56088" y="44790"/>
                    <a:pt x="55499" y="44555"/>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B9A7A00E-4F03-6FA4-6687-EF42DAFF5DCF}"/>
              </a:ext>
              <a:ext uri="{C183D7F6-B498-43B3-948B-1728B52AA6E4}">
                <adec:decorative xmlns:adec="http://schemas.microsoft.com/office/drawing/2017/decorative" val="1"/>
              </a:ext>
            </a:extLst>
          </p:cNvPr>
          <p:cNvGrpSpPr/>
          <p:nvPr/>
        </p:nvGrpSpPr>
        <p:grpSpPr>
          <a:xfrm>
            <a:off x="6180556" y="4695206"/>
            <a:ext cx="1174538" cy="1419945"/>
            <a:chOff x="6332956" y="4695206"/>
            <a:chExt cx="1174538" cy="1419945"/>
          </a:xfrm>
          <a:gradFill>
            <a:gsLst>
              <a:gs pos="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57" name="Freeform 69">
              <a:extLst>
                <a:ext uri="{FF2B5EF4-FFF2-40B4-BE49-F238E27FC236}">
                  <a16:creationId xmlns:a16="http://schemas.microsoft.com/office/drawing/2014/main" id="{0D389D33-0B9A-9D92-3F32-9B9B4842B311}"/>
                </a:ext>
              </a:extLst>
            </p:cNvPr>
            <p:cNvSpPr/>
            <p:nvPr/>
          </p:nvSpPr>
          <p:spPr>
            <a:xfrm rot="18685553">
              <a:off x="6335048" y="4865330"/>
              <a:ext cx="1170794" cy="1174099"/>
            </a:xfrm>
            <a:custGeom>
              <a:avLst/>
              <a:gdLst>
                <a:gd name="connsiteX0" fmla="*/ 765935 w 765934"/>
                <a:gd name="connsiteY0" fmla="*/ 382967 h 765934"/>
                <a:gd name="connsiteX1" fmla="*/ 382967 w 765934"/>
                <a:gd name="connsiteY1" fmla="*/ 765934 h 765934"/>
                <a:gd name="connsiteX2" fmla="*/ 0 w 765934"/>
                <a:gd name="connsiteY2" fmla="*/ 382967 h 765934"/>
                <a:gd name="connsiteX3" fmla="*/ 382967 w 765934"/>
                <a:gd name="connsiteY3" fmla="*/ 0 h 765934"/>
                <a:gd name="connsiteX4" fmla="*/ 765935 w 765934"/>
                <a:gd name="connsiteY4" fmla="*/ 382967 h 7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934" h="765934">
                  <a:moveTo>
                    <a:pt x="765935" y="382967"/>
                  </a:moveTo>
                  <a:cubicBezTo>
                    <a:pt x="765935" y="594474"/>
                    <a:pt x="594474" y="765934"/>
                    <a:pt x="382967" y="765934"/>
                  </a:cubicBezTo>
                  <a:cubicBezTo>
                    <a:pt x="171460" y="765934"/>
                    <a:pt x="0" y="594474"/>
                    <a:pt x="0" y="382967"/>
                  </a:cubicBezTo>
                  <a:cubicBezTo>
                    <a:pt x="0" y="171460"/>
                    <a:pt x="171460" y="0"/>
                    <a:pt x="382967" y="0"/>
                  </a:cubicBezTo>
                  <a:cubicBezTo>
                    <a:pt x="594474" y="0"/>
                    <a:pt x="765935" y="171460"/>
                    <a:pt x="765935" y="382967"/>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58" name="Freeform 70">
              <a:extLst>
                <a:ext uri="{FF2B5EF4-FFF2-40B4-BE49-F238E27FC236}">
                  <a16:creationId xmlns:a16="http://schemas.microsoft.com/office/drawing/2014/main" id="{38150993-2839-F5E2-156B-C0B5379DB8DC}"/>
                </a:ext>
              </a:extLst>
            </p:cNvPr>
            <p:cNvSpPr/>
            <p:nvPr/>
          </p:nvSpPr>
          <p:spPr>
            <a:xfrm rot="18685553">
              <a:off x="6097364" y="5031980"/>
              <a:ext cx="929728" cy="256179"/>
            </a:xfrm>
            <a:custGeom>
              <a:avLst/>
              <a:gdLst>
                <a:gd name="connsiteX0" fmla="*/ 1894 w 608229"/>
                <a:gd name="connsiteY0" fmla="*/ 166871 h 167121"/>
                <a:gd name="connsiteX1" fmla="*/ 1187 w 608229"/>
                <a:gd name="connsiteY1" fmla="*/ 166518 h 167121"/>
                <a:gd name="connsiteX2" fmla="*/ 481 w 608229"/>
                <a:gd name="connsiteY2" fmla="*/ 162632 h 167121"/>
                <a:gd name="connsiteX3" fmla="*/ 13317 w 608229"/>
                <a:gd name="connsiteY3" fmla="*/ 145556 h 167121"/>
                <a:gd name="connsiteX4" fmla="*/ 17321 w 608229"/>
                <a:gd name="connsiteY4" fmla="*/ 145085 h 167121"/>
                <a:gd name="connsiteX5" fmla="*/ 17792 w 608229"/>
                <a:gd name="connsiteY5" fmla="*/ 149089 h 167121"/>
                <a:gd name="connsiteX6" fmla="*/ 5191 w 608229"/>
                <a:gd name="connsiteY6" fmla="*/ 165929 h 167121"/>
                <a:gd name="connsiteX7" fmla="*/ 1894 w 608229"/>
                <a:gd name="connsiteY7" fmla="*/ 166989 h 167121"/>
                <a:gd name="connsiteX8" fmla="*/ 28273 w 608229"/>
                <a:gd name="connsiteY8" fmla="*/ 133779 h 167121"/>
                <a:gd name="connsiteX9" fmla="*/ 27331 w 608229"/>
                <a:gd name="connsiteY9" fmla="*/ 133191 h 167121"/>
                <a:gd name="connsiteX10" fmla="*/ 27095 w 608229"/>
                <a:gd name="connsiteY10" fmla="*/ 129187 h 167121"/>
                <a:gd name="connsiteX11" fmla="*/ 41698 w 608229"/>
                <a:gd name="connsiteY11" fmla="*/ 113642 h 167121"/>
                <a:gd name="connsiteX12" fmla="*/ 45702 w 608229"/>
                <a:gd name="connsiteY12" fmla="*/ 113642 h 167121"/>
                <a:gd name="connsiteX13" fmla="*/ 45702 w 608229"/>
                <a:gd name="connsiteY13" fmla="*/ 117646 h 167121"/>
                <a:gd name="connsiteX14" fmla="*/ 31335 w 608229"/>
                <a:gd name="connsiteY14" fmla="*/ 132955 h 167121"/>
                <a:gd name="connsiteX15" fmla="*/ 28273 w 608229"/>
                <a:gd name="connsiteY15" fmla="*/ 133779 h 167121"/>
                <a:gd name="connsiteX16" fmla="*/ 58067 w 608229"/>
                <a:gd name="connsiteY16" fmla="*/ 103750 h 167121"/>
                <a:gd name="connsiteX17" fmla="*/ 56890 w 608229"/>
                <a:gd name="connsiteY17" fmla="*/ 103043 h 167121"/>
                <a:gd name="connsiteX18" fmla="*/ 57125 w 608229"/>
                <a:gd name="connsiteY18" fmla="*/ 99039 h 167121"/>
                <a:gd name="connsiteX19" fmla="*/ 73377 w 608229"/>
                <a:gd name="connsiteY19" fmla="*/ 85261 h 167121"/>
                <a:gd name="connsiteX20" fmla="*/ 77381 w 608229"/>
                <a:gd name="connsiteY20" fmla="*/ 85732 h 167121"/>
                <a:gd name="connsiteX21" fmla="*/ 76909 w 608229"/>
                <a:gd name="connsiteY21" fmla="*/ 89736 h 167121"/>
                <a:gd name="connsiteX22" fmla="*/ 60894 w 608229"/>
                <a:gd name="connsiteY22" fmla="*/ 103396 h 167121"/>
                <a:gd name="connsiteX23" fmla="*/ 58067 w 608229"/>
                <a:gd name="connsiteY23" fmla="*/ 103985 h 167121"/>
                <a:gd name="connsiteX24" fmla="*/ 91041 w 608229"/>
                <a:gd name="connsiteY24" fmla="*/ 77253 h 167121"/>
                <a:gd name="connsiteX25" fmla="*/ 89746 w 608229"/>
                <a:gd name="connsiteY25" fmla="*/ 76193 h 167121"/>
                <a:gd name="connsiteX26" fmla="*/ 90452 w 608229"/>
                <a:gd name="connsiteY26" fmla="*/ 72307 h 167121"/>
                <a:gd name="connsiteX27" fmla="*/ 108117 w 608229"/>
                <a:gd name="connsiteY27" fmla="*/ 60413 h 167121"/>
                <a:gd name="connsiteX28" fmla="*/ 112003 w 608229"/>
                <a:gd name="connsiteY28" fmla="*/ 61237 h 167121"/>
                <a:gd name="connsiteX29" fmla="*/ 111179 w 608229"/>
                <a:gd name="connsiteY29" fmla="*/ 65123 h 167121"/>
                <a:gd name="connsiteX30" fmla="*/ 93750 w 608229"/>
                <a:gd name="connsiteY30" fmla="*/ 76900 h 167121"/>
                <a:gd name="connsiteX31" fmla="*/ 91159 w 608229"/>
                <a:gd name="connsiteY31" fmla="*/ 77253 h 167121"/>
                <a:gd name="connsiteX32" fmla="*/ 126723 w 608229"/>
                <a:gd name="connsiteY32" fmla="*/ 54642 h 167121"/>
                <a:gd name="connsiteX33" fmla="*/ 125193 w 608229"/>
                <a:gd name="connsiteY33" fmla="*/ 53347 h 167121"/>
                <a:gd name="connsiteX34" fmla="*/ 126252 w 608229"/>
                <a:gd name="connsiteY34" fmla="*/ 49461 h 167121"/>
                <a:gd name="connsiteX35" fmla="*/ 145095 w 608229"/>
                <a:gd name="connsiteY35" fmla="*/ 39569 h 167121"/>
                <a:gd name="connsiteX36" fmla="*/ 148863 w 608229"/>
                <a:gd name="connsiteY36" fmla="*/ 40864 h 167121"/>
                <a:gd name="connsiteX37" fmla="*/ 147568 w 608229"/>
                <a:gd name="connsiteY37" fmla="*/ 44632 h 167121"/>
                <a:gd name="connsiteX38" fmla="*/ 128961 w 608229"/>
                <a:gd name="connsiteY38" fmla="*/ 54407 h 167121"/>
                <a:gd name="connsiteX39" fmla="*/ 126606 w 608229"/>
                <a:gd name="connsiteY39" fmla="*/ 54642 h 167121"/>
                <a:gd name="connsiteX40" fmla="*/ 164761 w 608229"/>
                <a:gd name="connsiteY40" fmla="*/ 35918 h 167121"/>
                <a:gd name="connsiteX41" fmla="*/ 163112 w 608229"/>
                <a:gd name="connsiteY41" fmla="*/ 34387 h 167121"/>
                <a:gd name="connsiteX42" fmla="*/ 164643 w 608229"/>
                <a:gd name="connsiteY42" fmla="*/ 30736 h 167121"/>
                <a:gd name="connsiteX43" fmla="*/ 184428 w 608229"/>
                <a:gd name="connsiteY43" fmla="*/ 22964 h 167121"/>
                <a:gd name="connsiteX44" fmla="*/ 188078 w 608229"/>
                <a:gd name="connsiteY44" fmla="*/ 24613 h 167121"/>
                <a:gd name="connsiteX45" fmla="*/ 186430 w 608229"/>
                <a:gd name="connsiteY45" fmla="*/ 28263 h 167121"/>
                <a:gd name="connsiteX46" fmla="*/ 166881 w 608229"/>
                <a:gd name="connsiteY46" fmla="*/ 35918 h 167121"/>
                <a:gd name="connsiteX47" fmla="*/ 164761 w 608229"/>
                <a:gd name="connsiteY47" fmla="*/ 35918 h 167121"/>
                <a:gd name="connsiteX48" fmla="*/ 204447 w 608229"/>
                <a:gd name="connsiteY48" fmla="*/ 21551 h 167121"/>
                <a:gd name="connsiteX49" fmla="*/ 202681 w 608229"/>
                <a:gd name="connsiteY49" fmla="*/ 19667 h 167121"/>
                <a:gd name="connsiteX50" fmla="*/ 204565 w 608229"/>
                <a:gd name="connsiteY50" fmla="*/ 16134 h 167121"/>
                <a:gd name="connsiteX51" fmla="*/ 225174 w 608229"/>
                <a:gd name="connsiteY51" fmla="*/ 10599 h 167121"/>
                <a:gd name="connsiteX52" fmla="*/ 228589 w 608229"/>
                <a:gd name="connsiteY52" fmla="*/ 12718 h 167121"/>
                <a:gd name="connsiteX53" fmla="*/ 226469 w 608229"/>
                <a:gd name="connsiteY53" fmla="*/ 16134 h 167121"/>
                <a:gd name="connsiteX54" fmla="*/ 206214 w 608229"/>
                <a:gd name="connsiteY54" fmla="*/ 21551 h 167121"/>
                <a:gd name="connsiteX55" fmla="*/ 204447 w 608229"/>
                <a:gd name="connsiteY55" fmla="*/ 21551 h 167121"/>
                <a:gd name="connsiteX56" fmla="*/ 245547 w 608229"/>
                <a:gd name="connsiteY56" fmla="*/ 11659 h 167121"/>
                <a:gd name="connsiteX57" fmla="*/ 243781 w 608229"/>
                <a:gd name="connsiteY57" fmla="*/ 9539 h 167121"/>
                <a:gd name="connsiteX58" fmla="*/ 246018 w 608229"/>
                <a:gd name="connsiteY58" fmla="*/ 6241 h 167121"/>
                <a:gd name="connsiteX59" fmla="*/ 267098 w 608229"/>
                <a:gd name="connsiteY59" fmla="*/ 2944 h 167121"/>
                <a:gd name="connsiteX60" fmla="*/ 270277 w 608229"/>
                <a:gd name="connsiteY60" fmla="*/ 5417 h 167121"/>
                <a:gd name="connsiteX61" fmla="*/ 267804 w 608229"/>
                <a:gd name="connsiteY61" fmla="*/ 8597 h 167121"/>
                <a:gd name="connsiteX62" fmla="*/ 247078 w 608229"/>
                <a:gd name="connsiteY62" fmla="*/ 11776 h 167121"/>
                <a:gd name="connsiteX63" fmla="*/ 245665 w 608229"/>
                <a:gd name="connsiteY63" fmla="*/ 11659 h 167121"/>
                <a:gd name="connsiteX64" fmla="*/ 604491 w 608229"/>
                <a:gd name="connsiteY64" fmla="*/ 138961 h 167121"/>
                <a:gd name="connsiteX65" fmla="*/ 603313 w 608229"/>
                <a:gd name="connsiteY65" fmla="*/ 138137 h 167121"/>
                <a:gd name="connsiteX66" fmla="*/ 591419 w 608229"/>
                <a:gd name="connsiteY66" fmla="*/ 124947 h 167121"/>
                <a:gd name="connsiteX67" fmla="*/ 591537 w 608229"/>
                <a:gd name="connsiteY67" fmla="*/ 120943 h 167121"/>
                <a:gd name="connsiteX68" fmla="*/ 595541 w 608229"/>
                <a:gd name="connsiteY68" fmla="*/ 121061 h 167121"/>
                <a:gd name="connsiteX69" fmla="*/ 607552 w 608229"/>
                <a:gd name="connsiteY69" fmla="*/ 134486 h 167121"/>
                <a:gd name="connsiteX70" fmla="*/ 607199 w 608229"/>
                <a:gd name="connsiteY70" fmla="*/ 138490 h 167121"/>
                <a:gd name="connsiteX71" fmla="*/ 604373 w 608229"/>
                <a:gd name="connsiteY71" fmla="*/ 138961 h 167121"/>
                <a:gd name="connsiteX72" fmla="*/ 287471 w 608229"/>
                <a:gd name="connsiteY72" fmla="*/ 6477 h 167121"/>
                <a:gd name="connsiteX73" fmla="*/ 285587 w 608229"/>
                <a:gd name="connsiteY73" fmla="*/ 4004 h 167121"/>
                <a:gd name="connsiteX74" fmla="*/ 288177 w 608229"/>
                <a:gd name="connsiteY74" fmla="*/ 942 h 167121"/>
                <a:gd name="connsiteX75" fmla="*/ 309493 w 608229"/>
                <a:gd name="connsiteY75" fmla="*/ 0 h 167121"/>
                <a:gd name="connsiteX76" fmla="*/ 312319 w 608229"/>
                <a:gd name="connsiteY76" fmla="*/ 2826 h 167121"/>
                <a:gd name="connsiteX77" fmla="*/ 309493 w 608229"/>
                <a:gd name="connsiteY77" fmla="*/ 5653 h 167121"/>
                <a:gd name="connsiteX78" fmla="*/ 288531 w 608229"/>
                <a:gd name="connsiteY78" fmla="*/ 6595 h 167121"/>
                <a:gd name="connsiteX79" fmla="*/ 287353 w 608229"/>
                <a:gd name="connsiteY79" fmla="*/ 6477 h 167121"/>
                <a:gd name="connsiteX80" fmla="*/ 577640 w 608229"/>
                <a:gd name="connsiteY80" fmla="*/ 110580 h 167121"/>
                <a:gd name="connsiteX81" fmla="*/ 576698 w 608229"/>
                <a:gd name="connsiteY81" fmla="*/ 109991 h 167121"/>
                <a:gd name="connsiteX82" fmla="*/ 561036 w 608229"/>
                <a:gd name="connsiteY82" fmla="*/ 95977 h 167121"/>
                <a:gd name="connsiteX83" fmla="*/ 560683 w 608229"/>
                <a:gd name="connsiteY83" fmla="*/ 91973 h 167121"/>
                <a:gd name="connsiteX84" fmla="*/ 564686 w 608229"/>
                <a:gd name="connsiteY84" fmla="*/ 91620 h 167121"/>
                <a:gd name="connsiteX85" fmla="*/ 580585 w 608229"/>
                <a:gd name="connsiteY85" fmla="*/ 105870 h 167121"/>
                <a:gd name="connsiteX86" fmla="*/ 580585 w 608229"/>
                <a:gd name="connsiteY86" fmla="*/ 109873 h 167121"/>
                <a:gd name="connsiteX87" fmla="*/ 577523 w 608229"/>
                <a:gd name="connsiteY87" fmla="*/ 110580 h 167121"/>
                <a:gd name="connsiteX88" fmla="*/ 329748 w 608229"/>
                <a:gd name="connsiteY88" fmla="*/ 5770 h 167121"/>
                <a:gd name="connsiteX89" fmla="*/ 327864 w 608229"/>
                <a:gd name="connsiteY89" fmla="*/ 3062 h 167121"/>
                <a:gd name="connsiteX90" fmla="*/ 330808 w 608229"/>
                <a:gd name="connsiteY90" fmla="*/ 353 h 167121"/>
                <a:gd name="connsiteX91" fmla="*/ 352005 w 608229"/>
                <a:gd name="connsiteY91" fmla="*/ 1766 h 167121"/>
                <a:gd name="connsiteX92" fmla="*/ 354596 w 608229"/>
                <a:gd name="connsiteY92" fmla="*/ 4828 h 167121"/>
                <a:gd name="connsiteX93" fmla="*/ 351534 w 608229"/>
                <a:gd name="connsiteY93" fmla="*/ 7419 h 167121"/>
                <a:gd name="connsiteX94" fmla="*/ 330572 w 608229"/>
                <a:gd name="connsiteY94" fmla="*/ 6006 h 167121"/>
                <a:gd name="connsiteX95" fmla="*/ 329748 w 608229"/>
                <a:gd name="connsiteY95" fmla="*/ 5888 h 167121"/>
                <a:gd name="connsiteX96" fmla="*/ 545373 w 608229"/>
                <a:gd name="connsiteY96" fmla="*/ 83259 h 167121"/>
                <a:gd name="connsiteX97" fmla="*/ 544667 w 608229"/>
                <a:gd name="connsiteY97" fmla="*/ 82906 h 167121"/>
                <a:gd name="connsiteX98" fmla="*/ 527591 w 608229"/>
                <a:gd name="connsiteY98" fmla="*/ 70658 h 167121"/>
                <a:gd name="connsiteX99" fmla="*/ 526884 w 608229"/>
                <a:gd name="connsiteY99" fmla="*/ 66772 h 167121"/>
                <a:gd name="connsiteX100" fmla="*/ 530771 w 608229"/>
                <a:gd name="connsiteY100" fmla="*/ 66065 h 167121"/>
                <a:gd name="connsiteX101" fmla="*/ 548082 w 608229"/>
                <a:gd name="connsiteY101" fmla="*/ 78431 h 167121"/>
                <a:gd name="connsiteX102" fmla="*/ 548671 w 608229"/>
                <a:gd name="connsiteY102" fmla="*/ 82435 h 167121"/>
                <a:gd name="connsiteX103" fmla="*/ 545491 w 608229"/>
                <a:gd name="connsiteY103" fmla="*/ 83377 h 167121"/>
                <a:gd name="connsiteX104" fmla="*/ 371790 w 608229"/>
                <a:gd name="connsiteY104" fmla="*/ 9892 h 167121"/>
                <a:gd name="connsiteX105" fmla="*/ 370023 w 608229"/>
                <a:gd name="connsiteY105" fmla="*/ 6830 h 167121"/>
                <a:gd name="connsiteX106" fmla="*/ 373203 w 608229"/>
                <a:gd name="connsiteY106" fmla="*/ 4475 h 167121"/>
                <a:gd name="connsiteX107" fmla="*/ 394165 w 608229"/>
                <a:gd name="connsiteY107" fmla="*/ 8243 h 167121"/>
                <a:gd name="connsiteX108" fmla="*/ 396284 w 608229"/>
                <a:gd name="connsiteY108" fmla="*/ 11541 h 167121"/>
                <a:gd name="connsiteX109" fmla="*/ 392987 w 608229"/>
                <a:gd name="connsiteY109" fmla="*/ 13661 h 167121"/>
                <a:gd name="connsiteX110" fmla="*/ 372378 w 608229"/>
                <a:gd name="connsiteY110" fmla="*/ 9892 h 167121"/>
                <a:gd name="connsiteX111" fmla="*/ 371790 w 608229"/>
                <a:gd name="connsiteY111" fmla="*/ 9774 h 167121"/>
                <a:gd name="connsiteX112" fmla="*/ 510397 w 608229"/>
                <a:gd name="connsiteY112" fmla="*/ 59588 h 167121"/>
                <a:gd name="connsiteX113" fmla="*/ 509926 w 608229"/>
                <a:gd name="connsiteY113" fmla="*/ 59353 h 167121"/>
                <a:gd name="connsiteX114" fmla="*/ 491555 w 608229"/>
                <a:gd name="connsiteY114" fmla="*/ 49107 h 167121"/>
                <a:gd name="connsiteX115" fmla="*/ 490378 w 608229"/>
                <a:gd name="connsiteY115" fmla="*/ 45339 h 167121"/>
                <a:gd name="connsiteX116" fmla="*/ 494146 w 608229"/>
                <a:gd name="connsiteY116" fmla="*/ 44161 h 167121"/>
                <a:gd name="connsiteX117" fmla="*/ 512753 w 608229"/>
                <a:gd name="connsiteY117" fmla="*/ 54525 h 167121"/>
                <a:gd name="connsiteX118" fmla="*/ 513695 w 608229"/>
                <a:gd name="connsiteY118" fmla="*/ 58411 h 167121"/>
                <a:gd name="connsiteX119" fmla="*/ 510280 w 608229"/>
                <a:gd name="connsiteY119" fmla="*/ 59588 h 167121"/>
                <a:gd name="connsiteX120" fmla="*/ 413125 w 608229"/>
                <a:gd name="connsiteY120" fmla="*/ 18607 h 167121"/>
                <a:gd name="connsiteX121" fmla="*/ 411358 w 608229"/>
                <a:gd name="connsiteY121" fmla="*/ 15192 h 167121"/>
                <a:gd name="connsiteX122" fmla="*/ 414773 w 608229"/>
                <a:gd name="connsiteY122" fmla="*/ 13190 h 167121"/>
                <a:gd name="connsiteX123" fmla="*/ 435146 w 608229"/>
                <a:gd name="connsiteY123" fmla="*/ 19313 h 167121"/>
                <a:gd name="connsiteX124" fmla="*/ 436913 w 608229"/>
                <a:gd name="connsiteY124" fmla="*/ 22846 h 167121"/>
                <a:gd name="connsiteX125" fmla="*/ 433380 w 608229"/>
                <a:gd name="connsiteY125" fmla="*/ 24613 h 167121"/>
                <a:gd name="connsiteX126" fmla="*/ 413242 w 608229"/>
                <a:gd name="connsiteY126" fmla="*/ 18607 h 167121"/>
                <a:gd name="connsiteX127" fmla="*/ 413007 w 608229"/>
                <a:gd name="connsiteY127" fmla="*/ 18607 h 167121"/>
                <a:gd name="connsiteX128" fmla="*/ 472831 w 608229"/>
                <a:gd name="connsiteY128" fmla="*/ 40040 h 167121"/>
                <a:gd name="connsiteX129" fmla="*/ 472595 w 608229"/>
                <a:gd name="connsiteY129" fmla="*/ 40040 h 167121"/>
                <a:gd name="connsiteX130" fmla="*/ 453282 w 608229"/>
                <a:gd name="connsiteY130" fmla="*/ 31914 h 167121"/>
                <a:gd name="connsiteX131" fmla="*/ 451633 w 608229"/>
                <a:gd name="connsiteY131" fmla="*/ 28263 h 167121"/>
                <a:gd name="connsiteX132" fmla="*/ 455284 w 608229"/>
                <a:gd name="connsiteY132" fmla="*/ 26615 h 167121"/>
                <a:gd name="connsiteX133" fmla="*/ 474951 w 608229"/>
                <a:gd name="connsiteY133" fmla="*/ 34858 h 167121"/>
                <a:gd name="connsiteX134" fmla="*/ 476364 w 608229"/>
                <a:gd name="connsiteY134" fmla="*/ 38626 h 167121"/>
                <a:gd name="connsiteX135" fmla="*/ 472831 w 608229"/>
                <a:gd name="connsiteY135" fmla="*/ 40157 h 16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8229" h="167121">
                  <a:moveTo>
                    <a:pt x="1894" y="166871"/>
                  </a:moveTo>
                  <a:cubicBezTo>
                    <a:pt x="1659" y="166871"/>
                    <a:pt x="1423" y="166636"/>
                    <a:pt x="1187" y="166518"/>
                  </a:cubicBezTo>
                  <a:cubicBezTo>
                    <a:pt x="-108" y="165576"/>
                    <a:pt x="-343" y="163809"/>
                    <a:pt x="481" y="162632"/>
                  </a:cubicBezTo>
                  <a:cubicBezTo>
                    <a:pt x="4603" y="156861"/>
                    <a:pt x="8842" y="151091"/>
                    <a:pt x="13317" y="145556"/>
                  </a:cubicBezTo>
                  <a:cubicBezTo>
                    <a:pt x="14259" y="144378"/>
                    <a:pt x="16026" y="144143"/>
                    <a:pt x="17321" y="145085"/>
                  </a:cubicBezTo>
                  <a:cubicBezTo>
                    <a:pt x="18499" y="146027"/>
                    <a:pt x="18734" y="147793"/>
                    <a:pt x="17792" y="149089"/>
                  </a:cubicBezTo>
                  <a:cubicBezTo>
                    <a:pt x="13435" y="154506"/>
                    <a:pt x="9195" y="160159"/>
                    <a:pt x="5191" y="165929"/>
                  </a:cubicBezTo>
                  <a:cubicBezTo>
                    <a:pt x="4485" y="166989"/>
                    <a:pt x="3072" y="167342"/>
                    <a:pt x="1894" y="166989"/>
                  </a:cubicBezTo>
                  <a:close/>
                  <a:moveTo>
                    <a:pt x="28273" y="133779"/>
                  </a:moveTo>
                  <a:cubicBezTo>
                    <a:pt x="27920" y="133662"/>
                    <a:pt x="27684" y="133426"/>
                    <a:pt x="27331" y="133191"/>
                  </a:cubicBezTo>
                  <a:cubicBezTo>
                    <a:pt x="26153" y="132131"/>
                    <a:pt x="26036" y="130364"/>
                    <a:pt x="27095" y="129187"/>
                  </a:cubicBezTo>
                  <a:cubicBezTo>
                    <a:pt x="31806" y="123887"/>
                    <a:pt x="36752" y="118706"/>
                    <a:pt x="41698" y="113642"/>
                  </a:cubicBezTo>
                  <a:cubicBezTo>
                    <a:pt x="42758" y="112582"/>
                    <a:pt x="44524" y="112582"/>
                    <a:pt x="45702" y="113642"/>
                  </a:cubicBezTo>
                  <a:cubicBezTo>
                    <a:pt x="46762" y="114702"/>
                    <a:pt x="46762" y="116468"/>
                    <a:pt x="45702" y="117646"/>
                  </a:cubicBezTo>
                  <a:cubicBezTo>
                    <a:pt x="40756" y="122592"/>
                    <a:pt x="35928" y="127774"/>
                    <a:pt x="31335" y="132955"/>
                  </a:cubicBezTo>
                  <a:cubicBezTo>
                    <a:pt x="30511" y="133897"/>
                    <a:pt x="29333" y="134133"/>
                    <a:pt x="28273" y="133779"/>
                  </a:cubicBezTo>
                  <a:close/>
                  <a:moveTo>
                    <a:pt x="58067" y="103750"/>
                  </a:moveTo>
                  <a:cubicBezTo>
                    <a:pt x="57596" y="103632"/>
                    <a:pt x="57243" y="103396"/>
                    <a:pt x="56890" y="103043"/>
                  </a:cubicBezTo>
                  <a:cubicBezTo>
                    <a:pt x="55830" y="101866"/>
                    <a:pt x="55948" y="100099"/>
                    <a:pt x="57125" y="99039"/>
                  </a:cubicBezTo>
                  <a:cubicBezTo>
                    <a:pt x="62425" y="94329"/>
                    <a:pt x="67842" y="89618"/>
                    <a:pt x="73377" y="85261"/>
                  </a:cubicBezTo>
                  <a:cubicBezTo>
                    <a:pt x="74554" y="84319"/>
                    <a:pt x="76321" y="84437"/>
                    <a:pt x="77381" y="85732"/>
                  </a:cubicBezTo>
                  <a:cubicBezTo>
                    <a:pt x="78323" y="86910"/>
                    <a:pt x="78205" y="88676"/>
                    <a:pt x="76909" y="89736"/>
                  </a:cubicBezTo>
                  <a:cubicBezTo>
                    <a:pt x="71492" y="94093"/>
                    <a:pt x="66075" y="98686"/>
                    <a:pt x="60894" y="103396"/>
                  </a:cubicBezTo>
                  <a:cubicBezTo>
                    <a:pt x="60069" y="104103"/>
                    <a:pt x="59009" y="104339"/>
                    <a:pt x="58067" y="103985"/>
                  </a:cubicBezTo>
                  <a:close/>
                  <a:moveTo>
                    <a:pt x="91041" y="77253"/>
                  </a:moveTo>
                  <a:cubicBezTo>
                    <a:pt x="90570" y="77017"/>
                    <a:pt x="90099" y="76782"/>
                    <a:pt x="89746" y="76193"/>
                  </a:cubicBezTo>
                  <a:cubicBezTo>
                    <a:pt x="88804" y="74898"/>
                    <a:pt x="89157" y="73131"/>
                    <a:pt x="90452" y="72307"/>
                  </a:cubicBezTo>
                  <a:cubicBezTo>
                    <a:pt x="96223" y="68185"/>
                    <a:pt x="102111" y="64181"/>
                    <a:pt x="108117" y="60413"/>
                  </a:cubicBezTo>
                  <a:cubicBezTo>
                    <a:pt x="109412" y="59588"/>
                    <a:pt x="111179" y="59942"/>
                    <a:pt x="112003" y="61237"/>
                  </a:cubicBezTo>
                  <a:cubicBezTo>
                    <a:pt x="112827" y="62532"/>
                    <a:pt x="112474" y="64299"/>
                    <a:pt x="111179" y="65123"/>
                  </a:cubicBezTo>
                  <a:cubicBezTo>
                    <a:pt x="105291" y="68892"/>
                    <a:pt x="99402" y="72778"/>
                    <a:pt x="93750" y="76900"/>
                  </a:cubicBezTo>
                  <a:cubicBezTo>
                    <a:pt x="92925" y="77488"/>
                    <a:pt x="91983" y="77606"/>
                    <a:pt x="91159" y="77253"/>
                  </a:cubicBezTo>
                  <a:close/>
                  <a:moveTo>
                    <a:pt x="126723" y="54642"/>
                  </a:moveTo>
                  <a:cubicBezTo>
                    <a:pt x="126135" y="54407"/>
                    <a:pt x="125546" y="53936"/>
                    <a:pt x="125193" y="53347"/>
                  </a:cubicBezTo>
                  <a:cubicBezTo>
                    <a:pt x="124486" y="51934"/>
                    <a:pt x="124957" y="50285"/>
                    <a:pt x="126252" y="49461"/>
                  </a:cubicBezTo>
                  <a:cubicBezTo>
                    <a:pt x="132376" y="46046"/>
                    <a:pt x="138735" y="42630"/>
                    <a:pt x="145095" y="39569"/>
                  </a:cubicBezTo>
                  <a:cubicBezTo>
                    <a:pt x="146508" y="38862"/>
                    <a:pt x="148156" y="39569"/>
                    <a:pt x="148863" y="40864"/>
                  </a:cubicBezTo>
                  <a:cubicBezTo>
                    <a:pt x="149570" y="42277"/>
                    <a:pt x="148863" y="43926"/>
                    <a:pt x="147568" y="44632"/>
                  </a:cubicBezTo>
                  <a:cubicBezTo>
                    <a:pt x="141326" y="47694"/>
                    <a:pt x="135085" y="50992"/>
                    <a:pt x="128961" y="54407"/>
                  </a:cubicBezTo>
                  <a:cubicBezTo>
                    <a:pt x="128254" y="54878"/>
                    <a:pt x="127312" y="54878"/>
                    <a:pt x="126606" y="54642"/>
                  </a:cubicBezTo>
                  <a:close/>
                  <a:moveTo>
                    <a:pt x="164761" y="35918"/>
                  </a:moveTo>
                  <a:cubicBezTo>
                    <a:pt x="164055" y="35682"/>
                    <a:pt x="163466" y="35094"/>
                    <a:pt x="163112" y="34387"/>
                  </a:cubicBezTo>
                  <a:cubicBezTo>
                    <a:pt x="162524" y="32974"/>
                    <a:pt x="163112" y="31325"/>
                    <a:pt x="164643" y="30736"/>
                  </a:cubicBezTo>
                  <a:cubicBezTo>
                    <a:pt x="171120" y="28028"/>
                    <a:pt x="177833" y="25319"/>
                    <a:pt x="184428" y="22964"/>
                  </a:cubicBezTo>
                  <a:cubicBezTo>
                    <a:pt x="185841" y="22493"/>
                    <a:pt x="187490" y="23199"/>
                    <a:pt x="188078" y="24613"/>
                  </a:cubicBezTo>
                  <a:cubicBezTo>
                    <a:pt x="188549" y="26026"/>
                    <a:pt x="187843" y="27674"/>
                    <a:pt x="186430" y="28263"/>
                  </a:cubicBezTo>
                  <a:cubicBezTo>
                    <a:pt x="179835" y="30619"/>
                    <a:pt x="173358" y="33209"/>
                    <a:pt x="166881" y="35918"/>
                  </a:cubicBezTo>
                  <a:cubicBezTo>
                    <a:pt x="166174" y="36153"/>
                    <a:pt x="165468" y="36153"/>
                    <a:pt x="164761" y="35918"/>
                  </a:cubicBezTo>
                  <a:close/>
                  <a:moveTo>
                    <a:pt x="204447" y="21551"/>
                  </a:moveTo>
                  <a:cubicBezTo>
                    <a:pt x="203623" y="21315"/>
                    <a:pt x="202917" y="20609"/>
                    <a:pt x="202681" y="19667"/>
                  </a:cubicBezTo>
                  <a:cubicBezTo>
                    <a:pt x="202210" y="18136"/>
                    <a:pt x="203034" y="16605"/>
                    <a:pt x="204565" y="16134"/>
                  </a:cubicBezTo>
                  <a:cubicBezTo>
                    <a:pt x="211396" y="14132"/>
                    <a:pt x="218226" y="12247"/>
                    <a:pt x="225174" y="10599"/>
                  </a:cubicBezTo>
                  <a:cubicBezTo>
                    <a:pt x="226705" y="10245"/>
                    <a:pt x="228236" y="11188"/>
                    <a:pt x="228589" y="12718"/>
                  </a:cubicBezTo>
                  <a:cubicBezTo>
                    <a:pt x="228942" y="14249"/>
                    <a:pt x="228000" y="15780"/>
                    <a:pt x="226469" y="16134"/>
                  </a:cubicBezTo>
                  <a:cubicBezTo>
                    <a:pt x="219757" y="17782"/>
                    <a:pt x="212926" y="19549"/>
                    <a:pt x="206214" y="21551"/>
                  </a:cubicBezTo>
                  <a:cubicBezTo>
                    <a:pt x="205625" y="21786"/>
                    <a:pt x="205036" y="21669"/>
                    <a:pt x="204447" y="21551"/>
                  </a:cubicBezTo>
                  <a:close/>
                  <a:moveTo>
                    <a:pt x="245547" y="11659"/>
                  </a:moveTo>
                  <a:cubicBezTo>
                    <a:pt x="244605" y="11305"/>
                    <a:pt x="243898" y="10481"/>
                    <a:pt x="243781" y="9539"/>
                  </a:cubicBezTo>
                  <a:cubicBezTo>
                    <a:pt x="243545" y="8008"/>
                    <a:pt x="244487" y="6595"/>
                    <a:pt x="246018" y="6241"/>
                  </a:cubicBezTo>
                  <a:cubicBezTo>
                    <a:pt x="252966" y="4946"/>
                    <a:pt x="260032" y="3886"/>
                    <a:pt x="267098" y="2944"/>
                  </a:cubicBezTo>
                  <a:cubicBezTo>
                    <a:pt x="268629" y="2709"/>
                    <a:pt x="270042" y="3886"/>
                    <a:pt x="270277" y="5417"/>
                  </a:cubicBezTo>
                  <a:cubicBezTo>
                    <a:pt x="270513" y="6948"/>
                    <a:pt x="269335" y="8361"/>
                    <a:pt x="267804" y="8597"/>
                  </a:cubicBezTo>
                  <a:cubicBezTo>
                    <a:pt x="260856" y="9421"/>
                    <a:pt x="253908" y="10599"/>
                    <a:pt x="247078" y="11776"/>
                  </a:cubicBezTo>
                  <a:cubicBezTo>
                    <a:pt x="246607" y="11776"/>
                    <a:pt x="246018" y="11776"/>
                    <a:pt x="245665" y="11659"/>
                  </a:cubicBezTo>
                  <a:close/>
                  <a:moveTo>
                    <a:pt x="604491" y="138961"/>
                  </a:moveTo>
                  <a:cubicBezTo>
                    <a:pt x="604020" y="138843"/>
                    <a:pt x="603666" y="138490"/>
                    <a:pt x="603313" y="138137"/>
                  </a:cubicBezTo>
                  <a:cubicBezTo>
                    <a:pt x="599427" y="133662"/>
                    <a:pt x="595423" y="129187"/>
                    <a:pt x="591419" y="124947"/>
                  </a:cubicBezTo>
                  <a:cubicBezTo>
                    <a:pt x="590359" y="123770"/>
                    <a:pt x="590359" y="122003"/>
                    <a:pt x="591537" y="120943"/>
                  </a:cubicBezTo>
                  <a:cubicBezTo>
                    <a:pt x="592714" y="119883"/>
                    <a:pt x="594481" y="119883"/>
                    <a:pt x="595541" y="121061"/>
                  </a:cubicBezTo>
                  <a:cubicBezTo>
                    <a:pt x="599662" y="125418"/>
                    <a:pt x="603666" y="129893"/>
                    <a:pt x="607552" y="134486"/>
                  </a:cubicBezTo>
                  <a:cubicBezTo>
                    <a:pt x="608612" y="135664"/>
                    <a:pt x="608377" y="137430"/>
                    <a:pt x="607199" y="138490"/>
                  </a:cubicBezTo>
                  <a:cubicBezTo>
                    <a:pt x="606375" y="139197"/>
                    <a:pt x="605315" y="139314"/>
                    <a:pt x="604373" y="138961"/>
                  </a:cubicBezTo>
                  <a:close/>
                  <a:moveTo>
                    <a:pt x="287471" y="6477"/>
                  </a:moveTo>
                  <a:cubicBezTo>
                    <a:pt x="286411" y="6124"/>
                    <a:pt x="285704" y="5182"/>
                    <a:pt x="285587" y="4004"/>
                  </a:cubicBezTo>
                  <a:cubicBezTo>
                    <a:pt x="285587" y="2473"/>
                    <a:pt x="286646" y="1060"/>
                    <a:pt x="288177" y="942"/>
                  </a:cubicBezTo>
                  <a:cubicBezTo>
                    <a:pt x="295243" y="471"/>
                    <a:pt x="302427" y="118"/>
                    <a:pt x="309493" y="0"/>
                  </a:cubicBezTo>
                  <a:cubicBezTo>
                    <a:pt x="311024" y="0"/>
                    <a:pt x="312319" y="1178"/>
                    <a:pt x="312319" y="2826"/>
                  </a:cubicBezTo>
                  <a:cubicBezTo>
                    <a:pt x="312319" y="4357"/>
                    <a:pt x="311141" y="5653"/>
                    <a:pt x="309493" y="5653"/>
                  </a:cubicBezTo>
                  <a:cubicBezTo>
                    <a:pt x="302545" y="5653"/>
                    <a:pt x="295479" y="6006"/>
                    <a:pt x="288531" y="6595"/>
                  </a:cubicBezTo>
                  <a:cubicBezTo>
                    <a:pt x="288177" y="6595"/>
                    <a:pt x="287706" y="6595"/>
                    <a:pt x="287353" y="6477"/>
                  </a:cubicBezTo>
                  <a:close/>
                  <a:moveTo>
                    <a:pt x="577640" y="110580"/>
                  </a:moveTo>
                  <a:cubicBezTo>
                    <a:pt x="577287" y="110462"/>
                    <a:pt x="576934" y="110227"/>
                    <a:pt x="576698" y="109991"/>
                  </a:cubicBezTo>
                  <a:cubicBezTo>
                    <a:pt x="571635" y="105163"/>
                    <a:pt x="566335" y="100452"/>
                    <a:pt x="561036" y="95977"/>
                  </a:cubicBezTo>
                  <a:cubicBezTo>
                    <a:pt x="559858" y="94917"/>
                    <a:pt x="559740" y="93151"/>
                    <a:pt x="560683" y="91973"/>
                  </a:cubicBezTo>
                  <a:cubicBezTo>
                    <a:pt x="561742" y="90796"/>
                    <a:pt x="563509" y="90678"/>
                    <a:pt x="564686" y="91620"/>
                  </a:cubicBezTo>
                  <a:cubicBezTo>
                    <a:pt x="570104" y="96213"/>
                    <a:pt x="575403" y="101041"/>
                    <a:pt x="580585" y="105870"/>
                  </a:cubicBezTo>
                  <a:cubicBezTo>
                    <a:pt x="581762" y="106929"/>
                    <a:pt x="581762" y="108696"/>
                    <a:pt x="580585" y="109873"/>
                  </a:cubicBezTo>
                  <a:cubicBezTo>
                    <a:pt x="579760" y="110698"/>
                    <a:pt x="578583" y="110933"/>
                    <a:pt x="577523" y="110580"/>
                  </a:cubicBezTo>
                  <a:close/>
                  <a:moveTo>
                    <a:pt x="329748" y="5770"/>
                  </a:moveTo>
                  <a:cubicBezTo>
                    <a:pt x="328570" y="5417"/>
                    <a:pt x="327864" y="4239"/>
                    <a:pt x="327864" y="3062"/>
                  </a:cubicBezTo>
                  <a:cubicBezTo>
                    <a:pt x="327864" y="1531"/>
                    <a:pt x="329277" y="353"/>
                    <a:pt x="330808" y="353"/>
                  </a:cubicBezTo>
                  <a:cubicBezTo>
                    <a:pt x="337874" y="589"/>
                    <a:pt x="345057" y="1178"/>
                    <a:pt x="352005" y="1766"/>
                  </a:cubicBezTo>
                  <a:cubicBezTo>
                    <a:pt x="353536" y="1884"/>
                    <a:pt x="354714" y="3297"/>
                    <a:pt x="354596" y="4828"/>
                  </a:cubicBezTo>
                  <a:cubicBezTo>
                    <a:pt x="354478" y="6359"/>
                    <a:pt x="353065" y="7537"/>
                    <a:pt x="351534" y="7419"/>
                  </a:cubicBezTo>
                  <a:cubicBezTo>
                    <a:pt x="344586" y="6713"/>
                    <a:pt x="337520" y="6241"/>
                    <a:pt x="330572" y="6006"/>
                  </a:cubicBezTo>
                  <a:cubicBezTo>
                    <a:pt x="330219" y="6006"/>
                    <a:pt x="329984" y="6006"/>
                    <a:pt x="329748" y="5888"/>
                  </a:cubicBezTo>
                  <a:close/>
                  <a:moveTo>
                    <a:pt x="545373" y="83259"/>
                  </a:moveTo>
                  <a:cubicBezTo>
                    <a:pt x="545138" y="83259"/>
                    <a:pt x="544902" y="83023"/>
                    <a:pt x="544667" y="82906"/>
                  </a:cubicBezTo>
                  <a:cubicBezTo>
                    <a:pt x="539132" y="78666"/>
                    <a:pt x="533361" y="74544"/>
                    <a:pt x="527591" y="70658"/>
                  </a:cubicBezTo>
                  <a:cubicBezTo>
                    <a:pt x="526296" y="69834"/>
                    <a:pt x="525942" y="68067"/>
                    <a:pt x="526884" y="66772"/>
                  </a:cubicBezTo>
                  <a:cubicBezTo>
                    <a:pt x="527709" y="65477"/>
                    <a:pt x="529475" y="65123"/>
                    <a:pt x="530771" y="66065"/>
                  </a:cubicBezTo>
                  <a:cubicBezTo>
                    <a:pt x="536659" y="70069"/>
                    <a:pt x="542429" y="74191"/>
                    <a:pt x="548082" y="78431"/>
                  </a:cubicBezTo>
                  <a:cubicBezTo>
                    <a:pt x="549377" y="79373"/>
                    <a:pt x="549613" y="81139"/>
                    <a:pt x="548671" y="82435"/>
                  </a:cubicBezTo>
                  <a:cubicBezTo>
                    <a:pt x="547964" y="83494"/>
                    <a:pt x="546551" y="83848"/>
                    <a:pt x="545491" y="83377"/>
                  </a:cubicBezTo>
                  <a:close/>
                  <a:moveTo>
                    <a:pt x="371790" y="9892"/>
                  </a:moveTo>
                  <a:cubicBezTo>
                    <a:pt x="370494" y="9421"/>
                    <a:pt x="369788" y="8126"/>
                    <a:pt x="370023" y="6830"/>
                  </a:cubicBezTo>
                  <a:cubicBezTo>
                    <a:pt x="370259" y="5299"/>
                    <a:pt x="371672" y="4239"/>
                    <a:pt x="373203" y="4475"/>
                  </a:cubicBezTo>
                  <a:cubicBezTo>
                    <a:pt x="380151" y="5535"/>
                    <a:pt x="387217" y="6830"/>
                    <a:pt x="394165" y="8243"/>
                  </a:cubicBezTo>
                  <a:cubicBezTo>
                    <a:pt x="395696" y="8597"/>
                    <a:pt x="396638" y="10010"/>
                    <a:pt x="396284" y="11541"/>
                  </a:cubicBezTo>
                  <a:cubicBezTo>
                    <a:pt x="395931" y="13072"/>
                    <a:pt x="394518" y="14014"/>
                    <a:pt x="392987" y="13661"/>
                  </a:cubicBezTo>
                  <a:cubicBezTo>
                    <a:pt x="386157" y="12247"/>
                    <a:pt x="379209" y="10952"/>
                    <a:pt x="372378" y="9892"/>
                  </a:cubicBezTo>
                  <a:cubicBezTo>
                    <a:pt x="372143" y="9892"/>
                    <a:pt x="372025" y="9892"/>
                    <a:pt x="371790" y="9774"/>
                  </a:cubicBezTo>
                  <a:close/>
                  <a:moveTo>
                    <a:pt x="510397" y="59588"/>
                  </a:moveTo>
                  <a:cubicBezTo>
                    <a:pt x="510280" y="59588"/>
                    <a:pt x="510044" y="59471"/>
                    <a:pt x="509926" y="59353"/>
                  </a:cubicBezTo>
                  <a:cubicBezTo>
                    <a:pt x="503920" y="55820"/>
                    <a:pt x="497797" y="52287"/>
                    <a:pt x="491555" y="49107"/>
                  </a:cubicBezTo>
                  <a:cubicBezTo>
                    <a:pt x="490142" y="48401"/>
                    <a:pt x="489671" y="46634"/>
                    <a:pt x="490378" y="45339"/>
                  </a:cubicBezTo>
                  <a:cubicBezTo>
                    <a:pt x="491084" y="43926"/>
                    <a:pt x="492851" y="43455"/>
                    <a:pt x="494146" y="44161"/>
                  </a:cubicBezTo>
                  <a:cubicBezTo>
                    <a:pt x="500387" y="47459"/>
                    <a:pt x="506629" y="50992"/>
                    <a:pt x="512753" y="54525"/>
                  </a:cubicBezTo>
                  <a:cubicBezTo>
                    <a:pt x="514048" y="55349"/>
                    <a:pt x="514519" y="56998"/>
                    <a:pt x="513695" y="58411"/>
                  </a:cubicBezTo>
                  <a:cubicBezTo>
                    <a:pt x="512988" y="59588"/>
                    <a:pt x="511575" y="60059"/>
                    <a:pt x="510280" y="59588"/>
                  </a:cubicBezTo>
                  <a:close/>
                  <a:moveTo>
                    <a:pt x="413125" y="18607"/>
                  </a:moveTo>
                  <a:cubicBezTo>
                    <a:pt x="411711" y="18136"/>
                    <a:pt x="411005" y="16605"/>
                    <a:pt x="411358" y="15192"/>
                  </a:cubicBezTo>
                  <a:cubicBezTo>
                    <a:pt x="411711" y="13661"/>
                    <a:pt x="413360" y="12836"/>
                    <a:pt x="414773" y="13190"/>
                  </a:cubicBezTo>
                  <a:cubicBezTo>
                    <a:pt x="421604" y="15074"/>
                    <a:pt x="428434" y="17076"/>
                    <a:pt x="435146" y="19313"/>
                  </a:cubicBezTo>
                  <a:cubicBezTo>
                    <a:pt x="436677" y="19784"/>
                    <a:pt x="437384" y="21433"/>
                    <a:pt x="436913" y="22846"/>
                  </a:cubicBezTo>
                  <a:cubicBezTo>
                    <a:pt x="436442" y="24377"/>
                    <a:pt x="434793" y="25084"/>
                    <a:pt x="433380" y="24613"/>
                  </a:cubicBezTo>
                  <a:cubicBezTo>
                    <a:pt x="426785" y="22375"/>
                    <a:pt x="419955" y="20373"/>
                    <a:pt x="413242" y="18607"/>
                  </a:cubicBezTo>
                  <a:cubicBezTo>
                    <a:pt x="413242" y="18607"/>
                    <a:pt x="413125" y="18607"/>
                    <a:pt x="413007" y="18607"/>
                  </a:cubicBezTo>
                  <a:close/>
                  <a:moveTo>
                    <a:pt x="472831" y="40040"/>
                  </a:moveTo>
                  <a:cubicBezTo>
                    <a:pt x="472831" y="40040"/>
                    <a:pt x="472713" y="40040"/>
                    <a:pt x="472595" y="40040"/>
                  </a:cubicBezTo>
                  <a:cubicBezTo>
                    <a:pt x="466236" y="37213"/>
                    <a:pt x="459759" y="34387"/>
                    <a:pt x="453282" y="31914"/>
                  </a:cubicBezTo>
                  <a:cubicBezTo>
                    <a:pt x="451869" y="31325"/>
                    <a:pt x="451162" y="29676"/>
                    <a:pt x="451633" y="28263"/>
                  </a:cubicBezTo>
                  <a:cubicBezTo>
                    <a:pt x="452222" y="26850"/>
                    <a:pt x="453871" y="26144"/>
                    <a:pt x="455284" y="26615"/>
                  </a:cubicBezTo>
                  <a:cubicBezTo>
                    <a:pt x="461879" y="29205"/>
                    <a:pt x="468474" y="32032"/>
                    <a:pt x="474951" y="34858"/>
                  </a:cubicBezTo>
                  <a:cubicBezTo>
                    <a:pt x="476364" y="35447"/>
                    <a:pt x="476953" y="37213"/>
                    <a:pt x="476364" y="38626"/>
                  </a:cubicBezTo>
                  <a:cubicBezTo>
                    <a:pt x="475775" y="39922"/>
                    <a:pt x="474244" y="40628"/>
                    <a:pt x="472831" y="40157"/>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59" name="Freeform 71">
              <a:extLst>
                <a:ext uri="{FF2B5EF4-FFF2-40B4-BE49-F238E27FC236}">
                  <a16:creationId xmlns:a16="http://schemas.microsoft.com/office/drawing/2014/main" id="{BDDDB93E-5B92-CD19-733B-8FD5B0FE9A8C}"/>
                </a:ext>
              </a:extLst>
            </p:cNvPr>
            <p:cNvSpPr/>
            <p:nvPr/>
          </p:nvSpPr>
          <p:spPr>
            <a:xfrm rot="18685553">
              <a:off x="6413548" y="5044789"/>
              <a:ext cx="1179025" cy="961700"/>
            </a:xfrm>
            <a:custGeom>
              <a:avLst/>
              <a:gdLst>
                <a:gd name="connsiteX0" fmla="*/ 254035 w 771319"/>
                <a:gd name="connsiteY0" fmla="*/ 604157 h 627374"/>
                <a:gd name="connsiteX1" fmla="*/ 36407 w 771319"/>
                <a:gd name="connsiteY1" fmla="*/ 405018 h 627374"/>
                <a:gd name="connsiteX2" fmla="*/ 23336 w 771319"/>
                <a:gd name="connsiteY2" fmla="*/ 110256 h 627374"/>
                <a:gd name="connsiteX3" fmla="*/ 56663 w 771319"/>
                <a:gd name="connsiteY3" fmla="*/ 40776 h 627374"/>
                <a:gd name="connsiteX4" fmla="*/ 60549 w 771319"/>
                <a:gd name="connsiteY4" fmla="*/ 39833 h 627374"/>
                <a:gd name="connsiteX5" fmla="*/ 61491 w 771319"/>
                <a:gd name="connsiteY5" fmla="*/ 43720 h 627374"/>
                <a:gd name="connsiteX6" fmla="*/ 28635 w 771319"/>
                <a:gd name="connsiteY6" fmla="*/ 112140 h 627374"/>
                <a:gd name="connsiteX7" fmla="*/ 256037 w 771319"/>
                <a:gd name="connsiteY7" fmla="*/ 598857 h 627374"/>
                <a:gd name="connsiteX8" fmla="*/ 742754 w 771319"/>
                <a:gd name="connsiteY8" fmla="*/ 371456 h 627374"/>
                <a:gd name="connsiteX9" fmla="*/ 682577 w 771319"/>
                <a:gd name="connsiteY9" fmla="*/ 4622 h 627374"/>
                <a:gd name="connsiteX10" fmla="*/ 683048 w 771319"/>
                <a:gd name="connsiteY10" fmla="*/ 618 h 627374"/>
                <a:gd name="connsiteX11" fmla="*/ 687052 w 771319"/>
                <a:gd name="connsiteY11" fmla="*/ 1089 h 627374"/>
                <a:gd name="connsiteX12" fmla="*/ 765718 w 771319"/>
                <a:gd name="connsiteY12" fmla="*/ 176204 h 627374"/>
                <a:gd name="connsiteX13" fmla="*/ 748053 w 771319"/>
                <a:gd name="connsiteY13" fmla="*/ 373340 h 627374"/>
                <a:gd name="connsiteX14" fmla="*/ 548915 w 771319"/>
                <a:gd name="connsiteY14" fmla="*/ 590967 h 627374"/>
                <a:gd name="connsiteX15" fmla="*/ 254152 w 771319"/>
                <a:gd name="connsiteY15" fmla="*/ 604039 h 6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1319" h="627374">
                  <a:moveTo>
                    <a:pt x="254035" y="604157"/>
                  </a:moveTo>
                  <a:cubicBezTo>
                    <a:pt x="157233" y="568945"/>
                    <a:pt x="79980" y="498287"/>
                    <a:pt x="36407" y="405018"/>
                  </a:cubicBezTo>
                  <a:cubicBezTo>
                    <a:pt x="-7165" y="311750"/>
                    <a:pt x="-11758" y="207058"/>
                    <a:pt x="23336" y="110256"/>
                  </a:cubicBezTo>
                  <a:cubicBezTo>
                    <a:pt x="32168" y="85997"/>
                    <a:pt x="43355" y="62680"/>
                    <a:pt x="56663" y="40776"/>
                  </a:cubicBezTo>
                  <a:cubicBezTo>
                    <a:pt x="57487" y="39480"/>
                    <a:pt x="59254" y="39009"/>
                    <a:pt x="60549" y="39833"/>
                  </a:cubicBezTo>
                  <a:cubicBezTo>
                    <a:pt x="61844" y="40658"/>
                    <a:pt x="62315" y="42424"/>
                    <a:pt x="61491" y="43720"/>
                  </a:cubicBezTo>
                  <a:cubicBezTo>
                    <a:pt x="48419" y="65270"/>
                    <a:pt x="37350" y="88234"/>
                    <a:pt x="28635" y="112140"/>
                  </a:cubicBezTo>
                  <a:cubicBezTo>
                    <a:pt x="-42848" y="309041"/>
                    <a:pt x="59136" y="527375"/>
                    <a:pt x="256037" y="598857"/>
                  </a:cubicBezTo>
                  <a:cubicBezTo>
                    <a:pt x="452937" y="670340"/>
                    <a:pt x="671271" y="568356"/>
                    <a:pt x="742754" y="371456"/>
                  </a:cubicBezTo>
                  <a:cubicBezTo>
                    <a:pt x="788210" y="246155"/>
                    <a:pt x="765718" y="109078"/>
                    <a:pt x="682577" y="4622"/>
                  </a:cubicBezTo>
                  <a:cubicBezTo>
                    <a:pt x="681634" y="3444"/>
                    <a:pt x="681752" y="1678"/>
                    <a:pt x="683048" y="618"/>
                  </a:cubicBezTo>
                  <a:cubicBezTo>
                    <a:pt x="684225" y="-324"/>
                    <a:pt x="685992" y="-206"/>
                    <a:pt x="687052" y="1089"/>
                  </a:cubicBezTo>
                  <a:cubicBezTo>
                    <a:pt x="727444" y="51728"/>
                    <a:pt x="754648" y="112376"/>
                    <a:pt x="765718" y="176204"/>
                  </a:cubicBezTo>
                  <a:cubicBezTo>
                    <a:pt x="777141" y="242033"/>
                    <a:pt x="771017" y="310219"/>
                    <a:pt x="748053" y="373340"/>
                  </a:cubicBezTo>
                  <a:cubicBezTo>
                    <a:pt x="712842" y="470142"/>
                    <a:pt x="642184" y="547395"/>
                    <a:pt x="548915" y="590967"/>
                  </a:cubicBezTo>
                  <a:cubicBezTo>
                    <a:pt x="455646" y="634540"/>
                    <a:pt x="350954" y="639132"/>
                    <a:pt x="254152" y="604039"/>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60" name="Freeform 72">
              <a:extLst>
                <a:ext uri="{FF2B5EF4-FFF2-40B4-BE49-F238E27FC236}">
                  <a16:creationId xmlns:a16="http://schemas.microsoft.com/office/drawing/2014/main" id="{107886D5-21EC-9CFC-059E-7642DAC8AF9E}"/>
                </a:ext>
              </a:extLst>
            </p:cNvPr>
            <p:cNvSpPr/>
            <p:nvPr/>
          </p:nvSpPr>
          <p:spPr>
            <a:xfrm rot="18685553">
              <a:off x="6321930" y="5624531"/>
              <a:ext cx="90619" cy="68568"/>
            </a:xfrm>
            <a:custGeom>
              <a:avLst/>
              <a:gdLst>
                <a:gd name="connsiteX0" fmla="*/ 55617 w 59283"/>
                <a:gd name="connsiteY0" fmla="*/ 44437 h 44731"/>
                <a:gd name="connsiteX1" fmla="*/ 53851 w 59283"/>
                <a:gd name="connsiteY1" fmla="*/ 42671 h 44731"/>
                <a:gd name="connsiteX2" fmla="*/ 41603 w 59283"/>
                <a:gd name="connsiteY2" fmla="*/ 5811 h 44731"/>
                <a:gd name="connsiteX3" fmla="*/ 3212 w 59283"/>
                <a:gd name="connsiteY3" fmla="*/ 11110 h 44731"/>
                <a:gd name="connsiteX4" fmla="*/ 33 w 59283"/>
                <a:gd name="connsiteY4" fmla="*/ 8755 h 44731"/>
                <a:gd name="connsiteX5" fmla="*/ 2388 w 59283"/>
                <a:gd name="connsiteY5" fmla="*/ 5575 h 44731"/>
                <a:gd name="connsiteX6" fmla="*/ 43016 w 59283"/>
                <a:gd name="connsiteY6" fmla="*/ 40 h 44731"/>
                <a:gd name="connsiteX7" fmla="*/ 46078 w 59283"/>
                <a:gd name="connsiteY7" fmla="*/ 1924 h 44731"/>
                <a:gd name="connsiteX8" fmla="*/ 59150 w 59283"/>
                <a:gd name="connsiteY8" fmla="*/ 41022 h 44731"/>
                <a:gd name="connsiteX9" fmla="*/ 57384 w 59283"/>
                <a:gd name="connsiteY9" fmla="*/ 44555 h 44731"/>
                <a:gd name="connsiteX10" fmla="*/ 55499 w 59283"/>
                <a:gd name="connsiteY10" fmla="*/ 44555 h 4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83" h="44731">
                  <a:moveTo>
                    <a:pt x="55617" y="44437"/>
                  </a:moveTo>
                  <a:cubicBezTo>
                    <a:pt x="54793" y="44202"/>
                    <a:pt x="54204" y="43495"/>
                    <a:pt x="53851" y="42671"/>
                  </a:cubicBezTo>
                  <a:lnTo>
                    <a:pt x="41603" y="5811"/>
                  </a:lnTo>
                  <a:lnTo>
                    <a:pt x="3212" y="11110"/>
                  </a:lnTo>
                  <a:cubicBezTo>
                    <a:pt x="1681" y="11345"/>
                    <a:pt x="268" y="10286"/>
                    <a:pt x="33" y="8755"/>
                  </a:cubicBezTo>
                  <a:cubicBezTo>
                    <a:pt x="-203" y="7224"/>
                    <a:pt x="857" y="5811"/>
                    <a:pt x="2388" y="5575"/>
                  </a:cubicBezTo>
                  <a:lnTo>
                    <a:pt x="43016" y="40"/>
                  </a:lnTo>
                  <a:cubicBezTo>
                    <a:pt x="44312" y="-195"/>
                    <a:pt x="45607" y="629"/>
                    <a:pt x="46078" y="1924"/>
                  </a:cubicBezTo>
                  <a:lnTo>
                    <a:pt x="59150" y="41022"/>
                  </a:lnTo>
                  <a:cubicBezTo>
                    <a:pt x="59621" y="42553"/>
                    <a:pt x="58797" y="44084"/>
                    <a:pt x="57384" y="44555"/>
                  </a:cubicBezTo>
                  <a:cubicBezTo>
                    <a:pt x="56795" y="44790"/>
                    <a:pt x="56088" y="44790"/>
                    <a:pt x="55499" y="44555"/>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grpSp>
      <p:sp>
        <p:nvSpPr>
          <p:cNvPr id="4" name="Oval 3">
            <a:extLst>
              <a:ext uri="{FF2B5EF4-FFF2-40B4-BE49-F238E27FC236}">
                <a16:creationId xmlns:a16="http://schemas.microsoft.com/office/drawing/2014/main" id="{E08B6B83-5EEF-AA1E-96AD-19E3261C294E}"/>
              </a:ext>
              <a:ext uri="{C183D7F6-B498-43B3-948B-1728B52AA6E4}">
                <adec:decorative xmlns:adec="http://schemas.microsoft.com/office/drawing/2017/decorative" val="1"/>
              </a:ext>
            </a:extLst>
          </p:cNvPr>
          <p:cNvSpPr/>
          <p:nvPr/>
        </p:nvSpPr>
        <p:spPr>
          <a:xfrm>
            <a:off x="4616322" y="1888792"/>
            <a:ext cx="3040833" cy="3040834"/>
          </a:xfrm>
          <a:prstGeom prst="ellipse">
            <a:avLst/>
          </a:prstGeom>
          <a:solidFill>
            <a:srgbClr val="FEF8D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1847AC18-279F-AAEB-F84D-A48630F1C41B}"/>
              </a:ext>
              <a:ext uri="{C183D7F6-B498-43B3-948B-1728B52AA6E4}">
                <adec:decorative xmlns:adec="http://schemas.microsoft.com/office/drawing/2017/decorative" val="1"/>
              </a:ext>
            </a:extLst>
          </p:cNvPr>
          <p:cNvGrpSpPr/>
          <p:nvPr/>
        </p:nvGrpSpPr>
        <p:grpSpPr>
          <a:xfrm>
            <a:off x="5473148" y="710508"/>
            <a:ext cx="1432251" cy="1174099"/>
            <a:chOff x="5645209" y="727021"/>
            <a:chExt cx="1432251" cy="1174099"/>
          </a:xfrm>
          <a:gradFill>
            <a:gsLst>
              <a:gs pos="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Freeform 8">
              <a:extLst>
                <a:ext uri="{FF2B5EF4-FFF2-40B4-BE49-F238E27FC236}">
                  <a16:creationId xmlns:a16="http://schemas.microsoft.com/office/drawing/2014/main" id="{BD47FF56-AA94-5C88-3C7D-09B4445D89DF}"/>
                </a:ext>
              </a:extLst>
            </p:cNvPr>
            <p:cNvSpPr/>
            <p:nvPr/>
          </p:nvSpPr>
          <p:spPr>
            <a:xfrm rot="8428290">
              <a:off x="5719394" y="727021"/>
              <a:ext cx="1170794" cy="1174099"/>
            </a:xfrm>
            <a:custGeom>
              <a:avLst/>
              <a:gdLst>
                <a:gd name="connsiteX0" fmla="*/ 765935 w 765934"/>
                <a:gd name="connsiteY0" fmla="*/ 382967 h 765934"/>
                <a:gd name="connsiteX1" fmla="*/ 382967 w 765934"/>
                <a:gd name="connsiteY1" fmla="*/ 765934 h 765934"/>
                <a:gd name="connsiteX2" fmla="*/ 0 w 765934"/>
                <a:gd name="connsiteY2" fmla="*/ 382967 h 765934"/>
                <a:gd name="connsiteX3" fmla="*/ 382967 w 765934"/>
                <a:gd name="connsiteY3" fmla="*/ 0 h 765934"/>
                <a:gd name="connsiteX4" fmla="*/ 765935 w 765934"/>
                <a:gd name="connsiteY4" fmla="*/ 382967 h 7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934" h="765934">
                  <a:moveTo>
                    <a:pt x="765935" y="382967"/>
                  </a:moveTo>
                  <a:cubicBezTo>
                    <a:pt x="765935" y="594474"/>
                    <a:pt x="594474" y="765934"/>
                    <a:pt x="382967" y="765934"/>
                  </a:cubicBezTo>
                  <a:cubicBezTo>
                    <a:pt x="171460" y="765934"/>
                    <a:pt x="0" y="594474"/>
                    <a:pt x="0" y="382967"/>
                  </a:cubicBezTo>
                  <a:cubicBezTo>
                    <a:pt x="0" y="171460"/>
                    <a:pt x="171460" y="0"/>
                    <a:pt x="382967" y="0"/>
                  </a:cubicBezTo>
                  <a:cubicBezTo>
                    <a:pt x="594474" y="0"/>
                    <a:pt x="765935" y="171460"/>
                    <a:pt x="765935" y="382967"/>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7" name="Freeform 9">
              <a:extLst>
                <a:ext uri="{FF2B5EF4-FFF2-40B4-BE49-F238E27FC236}">
                  <a16:creationId xmlns:a16="http://schemas.microsoft.com/office/drawing/2014/main" id="{E2BF0A0A-707F-82AC-EAD8-6790A651AC08}"/>
                </a:ext>
              </a:extLst>
            </p:cNvPr>
            <p:cNvSpPr/>
            <p:nvPr/>
          </p:nvSpPr>
          <p:spPr>
            <a:xfrm rot="8428290">
              <a:off x="6147732" y="1530974"/>
              <a:ext cx="929728" cy="256179"/>
            </a:xfrm>
            <a:custGeom>
              <a:avLst/>
              <a:gdLst>
                <a:gd name="connsiteX0" fmla="*/ 1894 w 608229"/>
                <a:gd name="connsiteY0" fmla="*/ 166871 h 167121"/>
                <a:gd name="connsiteX1" fmla="*/ 1187 w 608229"/>
                <a:gd name="connsiteY1" fmla="*/ 166518 h 167121"/>
                <a:gd name="connsiteX2" fmla="*/ 481 w 608229"/>
                <a:gd name="connsiteY2" fmla="*/ 162632 h 167121"/>
                <a:gd name="connsiteX3" fmla="*/ 13317 w 608229"/>
                <a:gd name="connsiteY3" fmla="*/ 145556 h 167121"/>
                <a:gd name="connsiteX4" fmla="*/ 17321 w 608229"/>
                <a:gd name="connsiteY4" fmla="*/ 145085 h 167121"/>
                <a:gd name="connsiteX5" fmla="*/ 17792 w 608229"/>
                <a:gd name="connsiteY5" fmla="*/ 149089 h 167121"/>
                <a:gd name="connsiteX6" fmla="*/ 5191 w 608229"/>
                <a:gd name="connsiteY6" fmla="*/ 165929 h 167121"/>
                <a:gd name="connsiteX7" fmla="*/ 1894 w 608229"/>
                <a:gd name="connsiteY7" fmla="*/ 166989 h 167121"/>
                <a:gd name="connsiteX8" fmla="*/ 28273 w 608229"/>
                <a:gd name="connsiteY8" fmla="*/ 133779 h 167121"/>
                <a:gd name="connsiteX9" fmla="*/ 27331 w 608229"/>
                <a:gd name="connsiteY9" fmla="*/ 133191 h 167121"/>
                <a:gd name="connsiteX10" fmla="*/ 27095 w 608229"/>
                <a:gd name="connsiteY10" fmla="*/ 129187 h 167121"/>
                <a:gd name="connsiteX11" fmla="*/ 41698 w 608229"/>
                <a:gd name="connsiteY11" fmla="*/ 113642 h 167121"/>
                <a:gd name="connsiteX12" fmla="*/ 45702 w 608229"/>
                <a:gd name="connsiteY12" fmla="*/ 113642 h 167121"/>
                <a:gd name="connsiteX13" fmla="*/ 45702 w 608229"/>
                <a:gd name="connsiteY13" fmla="*/ 117646 h 167121"/>
                <a:gd name="connsiteX14" fmla="*/ 31335 w 608229"/>
                <a:gd name="connsiteY14" fmla="*/ 132955 h 167121"/>
                <a:gd name="connsiteX15" fmla="*/ 28273 w 608229"/>
                <a:gd name="connsiteY15" fmla="*/ 133779 h 167121"/>
                <a:gd name="connsiteX16" fmla="*/ 58067 w 608229"/>
                <a:gd name="connsiteY16" fmla="*/ 103750 h 167121"/>
                <a:gd name="connsiteX17" fmla="*/ 56890 w 608229"/>
                <a:gd name="connsiteY17" fmla="*/ 103043 h 167121"/>
                <a:gd name="connsiteX18" fmla="*/ 57125 w 608229"/>
                <a:gd name="connsiteY18" fmla="*/ 99039 h 167121"/>
                <a:gd name="connsiteX19" fmla="*/ 73377 w 608229"/>
                <a:gd name="connsiteY19" fmla="*/ 85261 h 167121"/>
                <a:gd name="connsiteX20" fmla="*/ 77381 w 608229"/>
                <a:gd name="connsiteY20" fmla="*/ 85732 h 167121"/>
                <a:gd name="connsiteX21" fmla="*/ 76909 w 608229"/>
                <a:gd name="connsiteY21" fmla="*/ 89736 h 167121"/>
                <a:gd name="connsiteX22" fmla="*/ 60894 w 608229"/>
                <a:gd name="connsiteY22" fmla="*/ 103396 h 167121"/>
                <a:gd name="connsiteX23" fmla="*/ 58067 w 608229"/>
                <a:gd name="connsiteY23" fmla="*/ 103985 h 167121"/>
                <a:gd name="connsiteX24" fmla="*/ 91041 w 608229"/>
                <a:gd name="connsiteY24" fmla="*/ 77253 h 167121"/>
                <a:gd name="connsiteX25" fmla="*/ 89746 w 608229"/>
                <a:gd name="connsiteY25" fmla="*/ 76193 h 167121"/>
                <a:gd name="connsiteX26" fmla="*/ 90452 w 608229"/>
                <a:gd name="connsiteY26" fmla="*/ 72307 h 167121"/>
                <a:gd name="connsiteX27" fmla="*/ 108117 w 608229"/>
                <a:gd name="connsiteY27" fmla="*/ 60413 h 167121"/>
                <a:gd name="connsiteX28" fmla="*/ 112003 w 608229"/>
                <a:gd name="connsiteY28" fmla="*/ 61237 h 167121"/>
                <a:gd name="connsiteX29" fmla="*/ 111179 w 608229"/>
                <a:gd name="connsiteY29" fmla="*/ 65123 h 167121"/>
                <a:gd name="connsiteX30" fmla="*/ 93750 w 608229"/>
                <a:gd name="connsiteY30" fmla="*/ 76900 h 167121"/>
                <a:gd name="connsiteX31" fmla="*/ 91159 w 608229"/>
                <a:gd name="connsiteY31" fmla="*/ 77253 h 167121"/>
                <a:gd name="connsiteX32" fmla="*/ 126723 w 608229"/>
                <a:gd name="connsiteY32" fmla="*/ 54642 h 167121"/>
                <a:gd name="connsiteX33" fmla="*/ 125193 w 608229"/>
                <a:gd name="connsiteY33" fmla="*/ 53347 h 167121"/>
                <a:gd name="connsiteX34" fmla="*/ 126252 w 608229"/>
                <a:gd name="connsiteY34" fmla="*/ 49461 h 167121"/>
                <a:gd name="connsiteX35" fmla="*/ 145095 w 608229"/>
                <a:gd name="connsiteY35" fmla="*/ 39569 h 167121"/>
                <a:gd name="connsiteX36" fmla="*/ 148863 w 608229"/>
                <a:gd name="connsiteY36" fmla="*/ 40864 h 167121"/>
                <a:gd name="connsiteX37" fmla="*/ 147568 w 608229"/>
                <a:gd name="connsiteY37" fmla="*/ 44632 h 167121"/>
                <a:gd name="connsiteX38" fmla="*/ 128961 w 608229"/>
                <a:gd name="connsiteY38" fmla="*/ 54407 h 167121"/>
                <a:gd name="connsiteX39" fmla="*/ 126606 w 608229"/>
                <a:gd name="connsiteY39" fmla="*/ 54642 h 167121"/>
                <a:gd name="connsiteX40" fmla="*/ 164761 w 608229"/>
                <a:gd name="connsiteY40" fmla="*/ 35918 h 167121"/>
                <a:gd name="connsiteX41" fmla="*/ 163112 w 608229"/>
                <a:gd name="connsiteY41" fmla="*/ 34387 h 167121"/>
                <a:gd name="connsiteX42" fmla="*/ 164643 w 608229"/>
                <a:gd name="connsiteY42" fmla="*/ 30736 h 167121"/>
                <a:gd name="connsiteX43" fmla="*/ 184428 w 608229"/>
                <a:gd name="connsiteY43" fmla="*/ 22964 h 167121"/>
                <a:gd name="connsiteX44" fmla="*/ 188078 w 608229"/>
                <a:gd name="connsiteY44" fmla="*/ 24613 h 167121"/>
                <a:gd name="connsiteX45" fmla="*/ 186430 w 608229"/>
                <a:gd name="connsiteY45" fmla="*/ 28263 h 167121"/>
                <a:gd name="connsiteX46" fmla="*/ 166881 w 608229"/>
                <a:gd name="connsiteY46" fmla="*/ 35918 h 167121"/>
                <a:gd name="connsiteX47" fmla="*/ 164761 w 608229"/>
                <a:gd name="connsiteY47" fmla="*/ 35918 h 167121"/>
                <a:gd name="connsiteX48" fmla="*/ 204447 w 608229"/>
                <a:gd name="connsiteY48" fmla="*/ 21551 h 167121"/>
                <a:gd name="connsiteX49" fmla="*/ 202681 w 608229"/>
                <a:gd name="connsiteY49" fmla="*/ 19667 h 167121"/>
                <a:gd name="connsiteX50" fmla="*/ 204565 w 608229"/>
                <a:gd name="connsiteY50" fmla="*/ 16134 h 167121"/>
                <a:gd name="connsiteX51" fmla="*/ 225174 w 608229"/>
                <a:gd name="connsiteY51" fmla="*/ 10599 h 167121"/>
                <a:gd name="connsiteX52" fmla="*/ 228589 w 608229"/>
                <a:gd name="connsiteY52" fmla="*/ 12718 h 167121"/>
                <a:gd name="connsiteX53" fmla="*/ 226469 w 608229"/>
                <a:gd name="connsiteY53" fmla="*/ 16134 h 167121"/>
                <a:gd name="connsiteX54" fmla="*/ 206214 w 608229"/>
                <a:gd name="connsiteY54" fmla="*/ 21551 h 167121"/>
                <a:gd name="connsiteX55" fmla="*/ 204447 w 608229"/>
                <a:gd name="connsiteY55" fmla="*/ 21551 h 167121"/>
                <a:gd name="connsiteX56" fmla="*/ 245547 w 608229"/>
                <a:gd name="connsiteY56" fmla="*/ 11659 h 167121"/>
                <a:gd name="connsiteX57" fmla="*/ 243781 w 608229"/>
                <a:gd name="connsiteY57" fmla="*/ 9539 h 167121"/>
                <a:gd name="connsiteX58" fmla="*/ 246018 w 608229"/>
                <a:gd name="connsiteY58" fmla="*/ 6241 h 167121"/>
                <a:gd name="connsiteX59" fmla="*/ 267098 w 608229"/>
                <a:gd name="connsiteY59" fmla="*/ 2944 h 167121"/>
                <a:gd name="connsiteX60" fmla="*/ 270277 w 608229"/>
                <a:gd name="connsiteY60" fmla="*/ 5417 h 167121"/>
                <a:gd name="connsiteX61" fmla="*/ 267804 w 608229"/>
                <a:gd name="connsiteY61" fmla="*/ 8597 h 167121"/>
                <a:gd name="connsiteX62" fmla="*/ 247078 w 608229"/>
                <a:gd name="connsiteY62" fmla="*/ 11776 h 167121"/>
                <a:gd name="connsiteX63" fmla="*/ 245665 w 608229"/>
                <a:gd name="connsiteY63" fmla="*/ 11659 h 167121"/>
                <a:gd name="connsiteX64" fmla="*/ 604491 w 608229"/>
                <a:gd name="connsiteY64" fmla="*/ 138961 h 167121"/>
                <a:gd name="connsiteX65" fmla="*/ 603313 w 608229"/>
                <a:gd name="connsiteY65" fmla="*/ 138137 h 167121"/>
                <a:gd name="connsiteX66" fmla="*/ 591419 w 608229"/>
                <a:gd name="connsiteY66" fmla="*/ 124947 h 167121"/>
                <a:gd name="connsiteX67" fmla="*/ 591537 w 608229"/>
                <a:gd name="connsiteY67" fmla="*/ 120943 h 167121"/>
                <a:gd name="connsiteX68" fmla="*/ 595541 w 608229"/>
                <a:gd name="connsiteY68" fmla="*/ 121061 h 167121"/>
                <a:gd name="connsiteX69" fmla="*/ 607552 w 608229"/>
                <a:gd name="connsiteY69" fmla="*/ 134486 h 167121"/>
                <a:gd name="connsiteX70" fmla="*/ 607199 w 608229"/>
                <a:gd name="connsiteY70" fmla="*/ 138490 h 167121"/>
                <a:gd name="connsiteX71" fmla="*/ 604373 w 608229"/>
                <a:gd name="connsiteY71" fmla="*/ 138961 h 167121"/>
                <a:gd name="connsiteX72" fmla="*/ 287471 w 608229"/>
                <a:gd name="connsiteY72" fmla="*/ 6477 h 167121"/>
                <a:gd name="connsiteX73" fmla="*/ 285587 w 608229"/>
                <a:gd name="connsiteY73" fmla="*/ 4004 h 167121"/>
                <a:gd name="connsiteX74" fmla="*/ 288177 w 608229"/>
                <a:gd name="connsiteY74" fmla="*/ 942 h 167121"/>
                <a:gd name="connsiteX75" fmla="*/ 309493 w 608229"/>
                <a:gd name="connsiteY75" fmla="*/ 0 h 167121"/>
                <a:gd name="connsiteX76" fmla="*/ 312319 w 608229"/>
                <a:gd name="connsiteY76" fmla="*/ 2826 h 167121"/>
                <a:gd name="connsiteX77" fmla="*/ 309493 w 608229"/>
                <a:gd name="connsiteY77" fmla="*/ 5653 h 167121"/>
                <a:gd name="connsiteX78" fmla="*/ 288531 w 608229"/>
                <a:gd name="connsiteY78" fmla="*/ 6595 h 167121"/>
                <a:gd name="connsiteX79" fmla="*/ 287353 w 608229"/>
                <a:gd name="connsiteY79" fmla="*/ 6477 h 167121"/>
                <a:gd name="connsiteX80" fmla="*/ 577640 w 608229"/>
                <a:gd name="connsiteY80" fmla="*/ 110580 h 167121"/>
                <a:gd name="connsiteX81" fmla="*/ 576698 w 608229"/>
                <a:gd name="connsiteY81" fmla="*/ 109991 h 167121"/>
                <a:gd name="connsiteX82" fmla="*/ 561036 w 608229"/>
                <a:gd name="connsiteY82" fmla="*/ 95977 h 167121"/>
                <a:gd name="connsiteX83" fmla="*/ 560683 w 608229"/>
                <a:gd name="connsiteY83" fmla="*/ 91973 h 167121"/>
                <a:gd name="connsiteX84" fmla="*/ 564686 w 608229"/>
                <a:gd name="connsiteY84" fmla="*/ 91620 h 167121"/>
                <a:gd name="connsiteX85" fmla="*/ 580585 w 608229"/>
                <a:gd name="connsiteY85" fmla="*/ 105870 h 167121"/>
                <a:gd name="connsiteX86" fmla="*/ 580585 w 608229"/>
                <a:gd name="connsiteY86" fmla="*/ 109873 h 167121"/>
                <a:gd name="connsiteX87" fmla="*/ 577523 w 608229"/>
                <a:gd name="connsiteY87" fmla="*/ 110580 h 167121"/>
                <a:gd name="connsiteX88" fmla="*/ 329748 w 608229"/>
                <a:gd name="connsiteY88" fmla="*/ 5770 h 167121"/>
                <a:gd name="connsiteX89" fmla="*/ 327864 w 608229"/>
                <a:gd name="connsiteY89" fmla="*/ 3062 h 167121"/>
                <a:gd name="connsiteX90" fmla="*/ 330808 w 608229"/>
                <a:gd name="connsiteY90" fmla="*/ 353 h 167121"/>
                <a:gd name="connsiteX91" fmla="*/ 352005 w 608229"/>
                <a:gd name="connsiteY91" fmla="*/ 1766 h 167121"/>
                <a:gd name="connsiteX92" fmla="*/ 354596 w 608229"/>
                <a:gd name="connsiteY92" fmla="*/ 4828 h 167121"/>
                <a:gd name="connsiteX93" fmla="*/ 351534 w 608229"/>
                <a:gd name="connsiteY93" fmla="*/ 7419 h 167121"/>
                <a:gd name="connsiteX94" fmla="*/ 330572 w 608229"/>
                <a:gd name="connsiteY94" fmla="*/ 6006 h 167121"/>
                <a:gd name="connsiteX95" fmla="*/ 329748 w 608229"/>
                <a:gd name="connsiteY95" fmla="*/ 5888 h 167121"/>
                <a:gd name="connsiteX96" fmla="*/ 545373 w 608229"/>
                <a:gd name="connsiteY96" fmla="*/ 83259 h 167121"/>
                <a:gd name="connsiteX97" fmla="*/ 544667 w 608229"/>
                <a:gd name="connsiteY97" fmla="*/ 82906 h 167121"/>
                <a:gd name="connsiteX98" fmla="*/ 527591 w 608229"/>
                <a:gd name="connsiteY98" fmla="*/ 70658 h 167121"/>
                <a:gd name="connsiteX99" fmla="*/ 526884 w 608229"/>
                <a:gd name="connsiteY99" fmla="*/ 66772 h 167121"/>
                <a:gd name="connsiteX100" fmla="*/ 530771 w 608229"/>
                <a:gd name="connsiteY100" fmla="*/ 66065 h 167121"/>
                <a:gd name="connsiteX101" fmla="*/ 548082 w 608229"/>
                <a:gd name="connsiteY101" fmla="*/ 78431 h 167121"/>
                <a:gd name="connsiteX102" fmla="*/ 548671 w 608229"/>
                <a:gd name="connsiteY102" fmla="*/ 82435 h 167121"/>
                <a:gd name="connsiteX103" fmla="*/ 545491 w 608229"/>
                <a:gd name="connsiteY103" fmla="*/ 83377 h 167121"/>
                <a:gd name="connsiteX104" fmla="*/ 371790 w 608229"/>
                <a:gd name="connsiteY104" fmla="*/ 9892 h 167121"/>
                <a:gd name="connsiteX105" fmla="*/ 370023 w 608229"/>
                <a:gd name="connsiteY105" fmla="*/ 6830 h 167121"/>
                <a:gd name="connsiteX106" fmla="*/ 373203 w 608229"/>
                <a:gd name="connsiteY106" fmla="*/ 4475 h 167121"/>
                <a:gd name="connsiteX107" fmla="*/ 394165 w 608229"/>
                <a:gd name="connsiteY107" fmla="*/ 8243 h 167121"/>
                <a:gd name="connsiteX108" fmla="*/ 396284 w 608229"/>
                <a:gd name="connsiteY108" fmla="*/ 11541 h 167121"/>
                <a:gd name="connsiteX109" fmla="*/ 392987 w 608229"/>
                <a:gd name="connsiteY109" fmla="*/ 13661 h 167121"/>
                <a:gd name="connsiteX110" fmla="*/ 372378 w 608229"/>
                <a:gd name="connsiteY110" fmla="*/ 9892 h 167121"/>
                <a:gd name="connsiteX111" fmla="*/ 371790 w 608229"/>
                <a:gd name="connsiteY111" fmla="*/ 9774 h 167121"/>
                <a:gd name="connsiteX112" fmla="*/ 510397 w 608229"/>
                <a:gd name="connsiteY112" fmla="*/ 59588 h 167121"/>
                <a:gd name="connsiteX113" fmla="*/ 509926 w 608229"/>
                <a:gd name="connsiteY113" fmla="*/ 59353 h 167121"/>
                <a:gd name="connsiteX114" fmla="*/ 491555 w 608229"/>
                <a:gd name="connsiteY114" fmla="*/ 49107 h 167121"/>
                <a:gd name="connsiteX115" fmla="*/ 490378 w 608229"/>
                <a:gd name="connsiteY115" fmla="*/ 45339 h 167121"/>
                <a:gd name="connsiteX116" fmla="*/ 494146 w 608229"/>
                <a:gd name="connsiteY116" fmla="*/ 44161 h 167121"/>
                <a:gd name="connsiteX117" fmla="*/ 512753 w 608229"/>
                <a:gd name="connsiteY117" fmla="*/ 54525 h 167121"/>
                <a:gd name="connsiteX118" fmla="*/ 513695 w 608229"/>
                <a:gd name="connsiteY118" fmla="*/ 58411 h 167121"/>
                <a:gd name="connsiteX119" fmla="*/ 510280 w 608229"/>
                <a:gd name="connsiteY119" fmla="*/ 59588 h 167121"/>
                <a:gd name="connsiteX120" fmla="*/ 413125 w 608229"/>
                <a:gd name="connsiteY120" fmla="*/ 18607 h 167121"/>
                <a:gd name="connsiteX121" fmla="*/ 411358 w 608229"/>
                <a:gd name="connsiteY121" fmla="*/ 15192 h 167121"/>
                <a:gd name="connsiteX122" fmla="*/ 414773 w 608229"/>
                <a:gd name="connsiteY122" fmla="*/ 13190 h 167121"/>
                <a:gd name="connsiteX123" fmla="*/ 435146 w 608229"/>
                <a:gd name="connsiteY123" fmla="*/ 19313 h 167121"/>
                <a:gd name="connsiteX124" fmla="*/ 436913 w 608229"/>
                <a:gd name="connsiteY124" fmla="*/ 22846 h 167121"/>
                <a:gd name="connsiteX125" fmla="*/ 433380 w 608229"/>
                <a:gd name="connsiteY125" fmla="*/ 24613 h 167121"/>
                <a:gd name="connsiteX126" fmla="*/ 413242 w 608229"/>
                <a:gd name="connsiteY126" fmla="*/ 18607 h 167121"/>
                <a:gd name="connsiteX127" fmla="*/ 413007 w 608229"/>
                <a:gd name="connsiteY127" fmla="*/ 18607 h 167121"/>
                <a:gd name="connsiteX128" fmla="*/ 472831 w 608229"/>
                <a:gd name="connsiteY128" fmla="*/ 40040 h 167121"/>
                <a:gd name="connsiteX129" fmla="*/ 472595 w 608229"/>
                <a:gd name="connsiteY129" fmla="*/ 40040 h 167121"/>
                <a:gd name="connsiteX130" fmla="*/ 453282 w 608229"/>
                <a:gd name="connsiteY130" fmla="*/ 31914 h 167121"/>
                <a:gd name="connsiteX131" fmla="*/ 451633 w 608229"/>
                <a:gd name="connsiteY131" fmla="*/ 28263 h 167121"/>
                <a:gd name="connsiteX132" fmla="*/ 455284 w 608229"/>
                <a:gd name="connsiteY132" fmla="*/ 26615 h 167121"/>
                <a:gd name="connsiteX133" fmla="*/ 474951 w 608229"/>
                <a:gd name="connsiteY133" fmla="*/ 34858 h 167121"/>
                <a:gd name="connsiteX134" fmla="*/ 476364 w 608229"/>
                <a:gd name="connsiteY134" fmla="*/ 38626 h 167121"/>
                <a:gd name="connsiteX135" fmla="*/ 472831 w 608229"/>
                <a:gd name="connsiteY135" fmla="*/ 40157 h 16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8229" h="167121">
                  <a:moveTo>
                    <a:pt x="1894" y="166871"/>
                  </a:moveTo>
                  <a:cubicBezTo>
                    <a:pt x="1659" y="166871"/>
                    <a:pt x="1423" y="166636"/>
                    <a:pt x="1187" y="166518"/>
                  </a:cubicBezTo>
                  <a:cubicBezTo>
                    <a:pt x="-108" y="165576"/>
                    <a:pt x="-343" y="163809"/>
                    <a:pt x="481" y="162632"/>
                  </a:cubicBezTo>
                  <a:cubicBezTo>
                    <a:pt x="4603" y="156861"/>
                    <a:pt x="8842" y="151091"/>
                    <a:pt x="13317" y="145556"/>
                  </a:cubicBezTo>
                  <a:cubicBezTo>
                    <a:pt x="14259" y="144378"/>
                    <a:pt x="16026" y="144143"/>
                    <a:pt x="17321" y="145085"/>
                  </a:cubicBezTo>
                  <a:cubicBezTo>
                    <a:pt x="18499" y="146027"/>
                    <a:pt x="18734" y="147793"/>
                    <a:pt x="17792" y="149089"/>
                  </a:cubicBezTo>
                  <a:cubicBezTo>
                    <a:pt x="13435" y="154506"/>
                    <a:pt x="9195" y="160159"/>
                    <a:pt x="5191" y="165929"/>
                  </a:cubicBezTo>
                  <a:cubicBezTo>
                    <a:pt x="4485" y="166989"/>
                    <a:pt x="3072" y="167342"/>
                    <a:pt x="1894" y="166989"/>
                  </a:cubicBezTo>
                  <a:close/>
                  <a:moveTo>
                    <a:pt x="28273" y="133779"/>
                  </a:moveTo>
                  <a:cubicBezTo>
                    <a:pt x="27920" y="133662"/>
                    <a:pt x="27684" y="133426"/>
                    <a:pt x="27331" y="133191"/>
                  </a:cubicBezTo>
                  <a:cubicBezTo>
                    <a:pt x="26153" y="132131"/>
                    <a:pt x="26036" y="130364"/>
                    <a:pt x="27095" y="129187"/>
                  </a:cubicBezTo>
                  <a:cubicBezTo>
                    <a:pt x="31806" y="123887"/>
                    <a:pt x="36752" y="118706"/>
                    <a:pt x="41698" y="113642"/>
                  </a:cubicBezTo>
                  <a:cubicBezTo>
                    <a:pt x="42758" y="112582"/>
                    <a:pt x="44524" y="112582"/>
                    <a:pt x="45702" y="113642"/>
                  </a:cubicBezTo>
                  <a:cubicBezTo>
                    <a:pt x="46762" y="114702"/>
                    <a:pt x="46762" y="116468"/>
                    <a:pt x="45702" y="117646"/>
                  </a:cubicBezTo>
                  <a:cubicBezTo>
                    <a:pt x="40756" y="122592"/>
                    <a:pt x="35928" y="127774"/>
                    <a:pt x="31335" y="132955"/>
                  </a:cubicBezTo>
                  <a:cubicBezTo>
                    <a:pt x="30511" y="133897"/>
                    <a:pt x="29333" y="134133"/>
                    <a:pt x="28273" y="133779"/>
                  </a:cubicBezTo>
                  <a:close/>
                  <a:moveTo>
                    <a:pt x="58067" y="103750"/>
                  </a:moveTo>
                  <a:cubicBezTo>
                    <a:pt x="57596" y="103632"/>
                    <a:pt x="57243" y="103396"/>
                    <a:pt x="56890" y="103043"/>
                  </a:cubicBezTo>
                  <a:cubicBezTo>
                    <a:pt x="55830" y="101866"/>
                    <a:pt x="55948" y="100099"/>
                    <a:pt x="57125" y="99039"/>
                  </a:cubicBezTo>
                  <a:cubicBezTo>
                    <a:pt x="62425" y="94329"/>
                    <a:pt x="67842" y="89618"/>
                    <a:pt x="73377" y="85261"/>
                  </a:cubicBezTo>
                  <a:cubicBezTo>
                    <a:pt x="74554" y="84319"/>
                    <a:pt x="76321" y="84437"/>
                    <a:pt x="77381" y="85732"/>
                  </a:cubicBezTo>
                  <a:cubicBezTo>
                    <a:pt x="78323" y="86910"/>
                    <a:pt x="78205" y="88676"/>
                    <a:pt x="76909" y="89736"/>
                  </a:cubicBezTo>
                  <a:cubicBezTo>
                    <a:pt x="71492" y="94093"/>
                    <a:pt x="66075" y="98686"/>
                    <a:pt x="60894" y="103396"/>
                  </a:cubicBezTo>
                  <a:cubicBezTo>
                    <a:pt x="60069" y="104103"/>
                    <a:pt x="59009" y="104339"/>
                    <a:pt x="58067" y="103985"/>
                  </a:cubicBezTo>
                  <a:close/>
                  <a:moveTo>
                    <a:pt x="91041" y="77253"/>
                  </a:moveTo>
                  <a:cubicBezTo>
                    <a:pt x="90570" y="77017"/>
                    <a:pt x="90099" y="76782"/>
                    <a:pt x="89746" y="76193"/>
                  </a:cubicBezTo>
                  <a:cubicBezTo>
                    <a:pt x="88804" y="74898"/>
                    <a:pt x="89157" y="73131"/>
                    <a:pt x="90452" y="72307"/>
                  </a:cubicBezTo>
                  <a:cubicBezTo>
                    <a:pt x="96223" y="68185"/>
                    <a:pt x="102111" y="64181"/>
                    <a:pt x="108117" y="60413"/>
                  </a:cubicBezTo>
                  <a:cubicBezTo>
                    <a:pt x="109412" y="59588"/>
                    <a:pt x="111179" y="59942"/>
                    <a:pt x="112003" y="61237"/>
                  </a:cubicBezTo>
                  <a:cubicBezTo>
                    <a:pt x="112827" y="62532"/>
                    <a:pt x="112474" y="64299"/>
                    <a:pt x="111179" y="65123"/>
                  </a:cubicBezTo>
                  <a:cubicBezTo>
                    <a:pt x="105291" y="68892"/>
                    <a:pt x="99402" y="72778"/>
                    <a:pt x="93750" y="76900"/>
                  </a:cubicBezTo>
                  <a:cubicBezTo>
                    <a:pt x="92925" y="77488"/>
                    <a:pt x="91983" y="77606"/>
                    <a:pt x="91159" y="77253"/>
                  </a:cubicBezTo>
                  <a:close/>
                  <a:moveTo>
                    <a:pt x="126723" y="54642"/>
                  </a:moveTo>
                  <a:cubicBezTo>
                    <a:pt x="126135" y="54407"/>
                    <a:pt x="125546" y="53936"/>
                    <a:pt x="125193" y="53347"/>
                  </a:cubicBezTo>
                  <a:cubicBezTo>
                    <a:pt x="124486" y="51934"/>
                    <a:pt x="124957" y="50285"/>
                    <a:pt x="126252" y="49461"/>
                  </a:cubicBezTo>
                  <a:cubicBezTo>
                    <a:pt x="132376" y="46046"/>
                    <a:pt x="138735" y="42630"/>
                    <a:pt x="145095" y="39569"/>
                  </a:cubicBezTo>
                  <a:cubicBezTo>
                    <a:pt x="146508" y="38862"/>
                    <a:pt x="148156" y="39569"/>
                    <a:pt x="148863" y="40864"/>
                  </a:cubicBezTo>
                  <a:cubicBezTo>
                    <a:pt x="149570" y="42277"/>
                    <a:pt x="148863" y="43926"/>
                    <a:pt x="147568" y="44632"/>
                  </a:cubicBezTo>
                  <a:cubicBezTo>
                    <a:pt x="141326" y="47694"/>
                    <a:pt x="135085" y="50992"/>
                    <a:pt x="128961" y="54407"/>
                  </a:cubicBezTo>
                  <a:cubicBezTo>
                    <a:pt x="128254" y="54878"/>
                    <a:pt x="127312" y="54878"/>
                    <a:pt x="126606" y="54642"/>
                  </a:cubicBezTo>
                  <a:close/>
                  <a:moveTo>
                    <a:pt x="164761" y="35918"/>
                  </a:moveTo>
                  <a:cubicBezTo>
                    <a:pt x="164055" y="35682"/>
                    <a:pt x="163466" y="35094"/>
                    <a:pt x="163112" y="34387"/>
                  </a:cubicBezTo>
                  <a:cubicBezTo>
                    <a:pt x="162524" y="32974"/>
                    <a:pt x="163112" y="31325"/>
                    <a:pt x="164643" y="30736"/>
                  </a:cubicBezTo>
                  <a:cubicBezTo>
                    <a:pt x="171120" y="28028"/>
                    <a:pt x="177833" y="25319"/>
                    <a:pt x="184428" y="22964"/>
                  </a:cubicBezTo>
                  <a:cubicBezTo>
                    <a:pt x="185841" y="22493"/>
                    <a:pt x="187490" y="23199"/>
                    <a:pt x="188078" y="24613"/>
                  </a:cubicBezTo>
                  <a:cubicBezTo>
                    <a:pt x="188549" y="26026"/>
                    <a:pt x="187843" y="27674"/>
                    <a:pt x="186430" y="28263"/>
                  </a:cubicBezTo>
                  <a:cubicBezTo>
                    <a:pt x="179835" y="30619"/>
                    <a:pt x="173358" y="33209"/>
                    <a:pt x="166881" y="35918"/>
                  </a:cubicBezTo>
                  <a:cubicBezTo>
                    <a:pt x="166174" y="36153"/>
                    <a:pt x="165468" y="36153"/>
                    <a:pt x="164761" y="35918"/>
                  </a:cubicBezTo>
                  <a:close/>
                  <a:moveTo>
                    <a:pt x="204447" y="21551"/>
                  </a:moveTo>
                  <a:cubicBezTo>
                    <a:pt x="203623" y="21315"/>
                    <a:pt x="202917" y="20609"/>
                    <a:pt x="202681" y="19667"/>
                  </a:cubicBezTo>
                  <a:cubicBezTo>
                    <a:pt x="202210" y="18136"/>
                    <a:pt x="203034" y="16605"/>
                    <a:pt x="204565" y="16134"/>
                  </a:cubicBezTo>
                  <a:cubicBezTo>
                    <a:pt x="211396" y="14132"/>
                    <a:pt x="218226" y="12247"/>
                    <a:pt x="225174" y="10599"/>
                  </a:cubicBezTo>
                  <a:cubicBezTo>
                    <a:pt x="226705" y="10245"/>
                    <a:pt x="228236" y="11188"/>
                    <a:pt x="228589" y="12718"/>
                  </a:cubicBezTo>
                  <a:cubicBezTo>
                    <a:pt x="228942" y="14249"/>
                    <a:pt x="228000" y="15780"/>
                    <a:pt x="226469" y="16134"/>
                  </a:cubicBezTo>
                  <a:cubicBezTo>
                    <a:pt x="219757" y="17782"/>
                    <a:pt x="212926" y="19549"/>
                    <a:pt x="206214" y="21551"/>
                  </a:cubicBezTo>
                  <a:cubicBezTo>
                    <a:pt x="205625" y="21786"/>
                    <a:pt x="205036" y="21669"/>
                    <a:pt x="204447" y="21551"/>
                  </a:cubicBezTo>
                  <a:close/>
                  <a:moveTo>
                    <a:pt x="245547" y="11659"/>
                  </a:moveTo>
                  <a:cubicBezTo>
                    <a:pt x="244605" y="11305"/>
                    <a:pt x="243898" y="10481"/>
                    <a:pt x="243781" y="9539"/>
                  </a:cubicBezTo>
                  <a:cubicBezTo>
                    <a:pt x="243545" y="8008"/>
                    <a:pt x="244487" y="6595"/>
                    <a:pt x="246018" y="6241"/>
                  </a:cubicBezTo>
                  <a:cubicBezTo>
                    <a:pt x="252966" y="4946"/>
                    <a:pt x="260032" y="3886"/>
                    <a:pt x="267098" y="2944"/>
                  </a:cubicBezTo>
                  <a:cubicBezTo>
                    <a:pt x="268629" y="2709"/>
                    <a:pt x="270042" y="3886"/>
                    <a:pt x="270277" y="5417"/>
                  </a:cubicBezTo>
                  <a:cubicBezTo>
                    <a:pt x="270513" y="6948"/>
                    <a:pt x="269335" y="8361"/>
                    <a:pt x="267804" y="8597"/>
                  </a:cubicBezTo>
                  <a:cubicBezTo>
                    <a:pt x="260856" y="9421"/>
                    <a:pt x="253908" y="10599"/>
                    <a:pt x="247078" y="11776"/>
                  </a:cubicBezTo>
                  <a:cubicBezTo>
                    <a:pt x="246607" y="11776"/>
                    <a:pt x="246018" y="11776"/>
                    <a:pt x="245665" y="11659"/>
                  </a:cubicBezTo>
                  <a:close/>
                  <a:moveTo>
                    <a:pt x="604491" y="138961"/>
                  </a:moveTo>
                  <a:cubicBezTo>
                    <a:pt x="604020" y="138843"/>
                    <a:pt x="603666" y="138490"/>
                    <a:pt x="603313" y="138137"/>
                  </a:cubicBezTo>
                  <a:cubicBezTo>
                    <a:pt x="599427" y="133662"/>
                    <a:pt x="595423" y="129187"/>
                    <a:pt x="591419" y="124947"/>
                  </a:cubicBezTo>
                  <a:cubicBezTo>
                    <a:pt x="590359" y="123770"/>
                    <a:pt x="590359" y="122003"/>
                    <a:pt x="591537" y="120943"/>
                  </a:cubicBezTo>
                  <a:cubicBezTo>
                    <a:pt x="592714" y="119883"/>
                    <a:pt x="594481" y="119883"/>
                    <a:pt x="595541" y="121061"/>
                  </a:cubicBezTo>
                  <a:cubicBezTo>
                    <a:pt x="599662" y="125418"/>
                    <a:pt x="603666" y="129893"/>
                    <a:pt x="607552" y="134486"/>
                  </a:cubicBezTo>
                  <a:cubicBezTo>
                    <a:pt x="608612" y="135664"/>
                    <a:pt x="608377" y="137430"/>
                    <a:pt x="607199" y="138490"/>
                  </a:cubicBezTo>
                  <a:cubicBezTo>
                    <a:pt x="606375" y="139197"/>
                    <a:pt x="605315" y="139314"/>
                    <a:pt x="604373" y="138961"/>
                  </a:cubicBezTo>
                  <a:close/>
                  <a:moveTo>
                    <a:pt x="287471" y="6477"/>
                  </a:moveTo>
                  <a:cubicBezTo>
                    <a:pt x="286411" y="6124"/>
                    <a:pt x="285704" y="5182"/>
                    <a:pt x="285587" y="4004"/>
                  </a:cubicBezTo>
                  <a:cubicBezTo>
                    <a:pt x="285587" y="2473"/>
                    <a:pt x="286646" y="1060"/>
                    <a:pt x="288177" y="942"/>
                  </a:cubicBezTo>
                  <a:cubicBezTo>
                    <a:pt x="295243" y="471"/>
                    <a:pt x="302427" y="118"/>
                    <a:pt x="309493" y="0"/>
                  </a:cubicBezTo>
                  <a:cubicBezTo>
                    <a:pt x="311024" y="0"/>
                    <a:pt x="312319" y="1178"/>
                    <a:pt x="312319" y="2826"/>
                  </a:cubicBezTo>
                  <a:cubicBezTo>
                    <a:pt x="312319" y="4357"/>
                    <a:pt x="311141" y="5653"/>
                    <a:pt x="309493" y="5653"/>
                  </a:cubicBezTo>
                  <a:cubicBezTo>
                    <a:pt x="302545" y="5653"/>
                    <a:pt x="295479" y="6006"/>
                    <a:pt x="288531" y="6595"/>
                  </a:cubicBezTo>
                  <a:cubicBezTo>
                    <a:pt x="288177" y="6595"/>
                    <a:pt x="287706" y="6595"/>
                    <a:pt x="287353" y="6477"/>
                  </a:cubicBezTo>
                  <a:close/>
                  <a:moveTo>
                    <a:pt x="577640" y="110580"/>
                  </a:moveTo>
                  <a:cubicBezTo>
                    <a:pt x="577287" y="110462"/>
                    <a:pt x="576934" y="110227"/>
                    <a:pt x="576698" y="109991"/>
                  </a:cubicBezTo>
                  <a:cubicBezTo>
                    <a:pt x="571635" y="105163"/>
                    <a:pt x="566335" y="100452"/>
                    <a:pt x="561036" y="95977"/>
                  </a:cubicBezTo>
                  <a:cubicBezTo>
                    <a:pt x="559858" y="94917"/>
                    <a:pt x="559740" y="93151"/>
                    <a:pt x="560683" y="91973"/>
                  </a:cubicBezTo>
                  <a:cubicBezTo>
                    <a:pt x="561742" y="90796"/>
                    <a:pt x="563509" y="90678"/>
                    <a:pt x="564686" y="91620"/>
                  </a:cubicBezTo>
                  <a:cubicBezTo>
                    <a:pt x="570104" y="96213"/>
                    <a:pt x="575403" y="101041"/>
                    <a:pt x="580585" y="105870"/>
                  </a:cubicBezTo>
                  <a:cubicBezTo>
                    <a:pt x="581762" y="106929"/>
                    <a:pt x="581762" y="108696"/>
                    <a:pt x="580585" y="109873"/>
                  </a:cubicBezTo>
                  <a:cubicBezTo>
                    <a:pt x="579760" y="110698"/>
                    <a:pt x="578583" y="110933"/>
                    <a:pt x="577523" y="110580"/>
                  </a:cubicBezTo>
                  <a:close/>
                  <a:moveTo>
                    <a:pt x="329748" y="5770"/>
                  </a:moveTo>
                  <a:cubicBezTo>
                    <a:pt x="328570" y="5417"/>
                    <a:pt x="327864" y="4239"/>
                    <a:pt x="327864" y="3062"/>
                  </a:cubicBezTo>
                  <a:cubicBezTo>
                    <a:pt x="327864" y="1531"/>
                    <a:pt x="329277" y="353"/>
                    <a:pt x="330808" y="353"/>
                  </a:cubicBezTo>
                  <a:cubicBezTo>
                    <a:pt x="337874" y="589"/>
                    <a:pt x="345057" y="1178"/>
                    <a:pt x="352005" y="1766"/>
                  </a:cubicBezTo>
                  <a:cubicBezTo>
                    <a:pt x="353536" y="1884"/>
                    <a:pt x="354714" y="3297"/>
                    <a:pt x="354596" y="4828"/>
                  </a:cubicBezTo>
                  <a:cubicBezTo>
                    <a:pt x="354478" y="6359"/>
                    <a:pt x="353065" y="7537"/>
                    <a:pt x="351534" y="7419"/>
                  </a:cubicBezTo>
                  <a:cubicBezTo>
                    <a:pt x="344586" y="6713"/>
                    <a:pt x="337520" y="6241"/>
                    <a:pt x="330572" y="6006"/>
                  </a:cubicBezTo>
                  <a:cubicBezTo>
                    <a:pt x="330219" y="6006"/>
                    <a:pt x="329984" y="6006"/>
                    <a:pt x="329748" y="5888"/>
                  </a:cubicBezTo>
                  <a:close/>
                  <a:moveTo>
                    <a:pt x="545373" y="83259"/>
                  </a:moveTo>
                  <a:cubicBezTo>
                    <a:pt x="545138" y="83259"/>
                    <a:pt x="544902" y="83023"/>
                    <a:pt x="544667" y="82906"/>
                  </a:cubicBezTo>
                  <a:cubicBezTo>
                    <a:pt x="539132" y="78666"/>
                    <a:pt x="533361" y="74544"/>
                    <a:pt x="527591" y="70658"/>
                  </a:cubicBezTo>
                  <a:cubicBezTo>
                    <a:pt x="526296" y="69834"/>
                    <a:pt x="525942" y="68067"/>
                    <a:pt x="526884" y="66772"/>
                  </a:cubicBezTo>
                  <a:cubicBezTo>
                    <a:pt x="527709" y="65477"/>
                    <a:pt x="529475" y="65123"/>
                    <a:pt x="530771" y="66065"/>
                  </a:cubicBezTo>
                  <a:cubicBezTo>
                    <a:pt x="536659" y="70069"/>
                    <a:pt x="542429" y="74191"/>
                    <a:pt x="548082" y="78431"/>
                  </a:cubicBezTo>
                  <a:cubicBezTo>
                    <a:pt x="549377" y="79373"/>
                    <a:pt x="549613" y="81139"/>
                    <a:pt x="548671" y="82435"/>
                  </a:cubicBezTo>
                  <a:cubicBezTo>
                    <a:pt x="547964" y="83494"/>
                    <a:pt x="546551" y="83848"/>
                    <a:pt x="545491" y="83377"/>
                  </a:cubicBezTo>
                  <a:close/>
                  <a:moveTo>
                    <a:pt x="371790" y="9892"/>
                  </a:moveTo>
                  <a:cubicBezTo>
                    <a:pt x="370494" y="9421"/>
                    <a:pt x="369788" y="8126"/>
                    <a:pt x="370023" y="6830"/>
                  </a:cubicBezTo>
                  <a:cubicBezTo>
                    <a:pt x="370259" y="5299"/>
                    <a:pt x="371672" y="4239"/>
                    <a:pt x="373203" y="4475"/>
                  </a:cubicBezTo>
                  <a:cubicBezTo>
                    <a:pt x="380151" y="5535"/>
                    <a:pt x="387217" y="6830"/>
                    <a:pt x="394165" y="8243"/>
                  </a:cubicBezTo>
                  <a:cubicBezTo>
                    <a:pt x="395696" y="8597"/>
                    <a:pt x="396638" y="10010"/>
                    <a:pt x="396284" y="11541"/>
                  </a:cubicBezTo>
                  <a:cubicBezTo>
                    <a:pt x="395931" y="13072"/>
                    <a:pt x="394518" y="14014"/>
                    <a:pt x="392987" y="13661"/>
                  </a:cubicBezTo>
                  <a:cubicBezTo>
                    <a:pt x="386157" y="12247"/>
                    <a:pt x="379209" y="10952"/>
                    <a:pt x="372378" y="9892"/>
                  </a:cubicBezTo>
                  <a:cubicBezTo>
                    <a:pt x="372143" y="9892"/>
                    <a:pt x="372025" y="9892"/>
                    <a:pt x="371790" y="9774"/>
                  </a:cubicBezTo>
                  <a:close/>
                  <a:moveTo>
                    <a:pt x="510397" y="59588"/>
                  </a:moveTo>
                  <a:cubicBezTo>
                    <a:pt x="510280" y="59588"/>
                    <a:pt x="510044" y="59471"/>
                    <a:pt x="509926" y="59353"/>
                  </a:cubicBezTo>
                  <a:cubicBezTo>
                    <a:pt x="503920" y="55820"/>
                    <a:pt x="497797" y="52287"/>
                    <a:pt x="491555" y="49107"/>
                  </a:cubicBezTo>
                  <a:cubicBezTo>
                    <a:pt x="490142" y="48401"/>
                    <a:pt x="489671" y="46634"/>
                    <a:pt x="490378" y="45339"/>
                  </a:cubicBezTo>
                  <a:cubicBezTo>
                    <a:pt x="491084" y="43926"/>
                    <a:pt x="492851" y="43455"/>
                    <a:pt x="494146" y="44161"/>
                  </a:cubicBezTo>
                  <a:cubicBezTo>
                    <a:pt x="500387" y="47459"/>
                    <a:pt x="506629" y="50992"/>
                    <a:pt x="512753" y="54525"/>
                  </a:cubicBezTo>
                  <a:cubicBezTo>
                    <a:pt x="514048" y="55349"/>
                    <a:pt x="514519" y="56998"/>
                    <a:pt x="513695" y="58411"/>
                  </a:cubicBezTo>
                  <a:cubicBezTo>
                    <a:pt x="512988" y="59588"/>
                    <a:pt x="511575" y="60059"/>
                    <a:pt x="510280" y="59588"/>
                  </a:cubicBezTo>
                  <a:close/>
                  <a:moveTo>
                    <a:pt x="413125" y="18607"/>
                  </a:moveTo>
                  <a:cubicBezTo>
                    <a:pt x="411711" y="18136"/>
                    <a:pt x="411005" y="16605"/>
                    <a:pt x="411358" y="15192"/>
                  </a:cubicBezTo>
                  <a:cubicBezTo>
                    <a:pt x="411711" y="13661"/>
                    <a:pt x="413360" y="12836"/>
                    <a:pt x="414773" y="13190"/>
                  </a:cubicBezTo>
                  <a:cubicBezTo>
                    <a:pt x="421604" y="15074"/>
                    <a:pt x="428434" y="17076"/>
                    <a:pt x="435146" y="19313"/>
                  </a:cubicBezTo>
                  <a:cubicBezTo>
                    <a:pt x="436677" y="19784"/>
                    <a:pt x="437384" y="21433"/>
                    <a:pt x="436913" y="22846"/>
                  </a:cubicBezTo>
                  <a:cubicBezTo>
                    <a:pt x="436442" y="24377"/>
                    <a:pt x="434793" y="25084"/>
                    <a:pt x="433380" y="24613"/>
                  </a:cubicBezTo>
                  <a:cubicBezTo>
                    <a:pt x="426785" y="22375"/>
                    <a:pt x="419955" y="20373"/>
                    <a:pt x="413242" y="18607"/>
                  </a:cubicBezTo>
                  <a:cubicBezTo>
                    <a:pt x="413242" y="18607"/>
                    <a:pt x="413125" y="18607"/>
                    <a:pt x="413007" y="18607"/>
                  </a:cubicBezTo>
                  <a:close/>
                  <a:moveTo>
                    <a:pt x="472831" y="40040"/>
                  </a:moveTo>
                  <a:cubicBezTo>
                    <a:pt x="472831" y="40040"/>
                    <a:pt x="472713" y="40040"/>
                    <a:pt x="472595" y="40040"/>
                  </a:cubicBezTo>
                  <a:cubicBezTo>
                    <a:pt x="466236" y="37213"/>
                    <a:pt x="459759" y="34387"/>
                    <a:pt x="453282" y="31914"/>
                  </a:cubicBezTo>
                  <a:cubicBezTo>
                    <a:pt x="451869" y="31325"/>
                    <a:pt x="451162" y="29676"/>
                    <a:pt x="451633" y="28263"/>
                  </a:cubicBezTo>
                  <a:cubicBezTo>
                    <a:pt x="452222" y="26850"/>
                    <a:pt x="453871" y="26144"/>
                    <a:pt x="455284" y="26615"/>
                  </a:cubicBezTo>
                  <a:cubicBezTo>
                    <a:pt x="461879" y="29205"/>
                    <a:pt x="468474" y="32032"/>
                    <a:pt x="474951" y="34858"/>
                  </a:cubicBezTo>
                  <a:cubicBezTo>
                    <a:pt x="476364" y="35447"/>
                    <a:pt x="476953" y="37213"/>
                    <a:pt x="476364" y="38626"/>
                  </a:cubicBezTo>
                  <a:cubicBezTo>
                    <a:pt x="475775" y="39922"/>
                    <a:pt x="474244" y="40628"/>
                    <a:pt x="472831" y="40157"/>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8" name="Freeform 10">
              <a:extLst>
                <a:ext uri="{FF2B5EF4-FFF2-40B4-BE49-F238E27FC236}">
                  <a16:creationId xmlns:a16="http://schemas.microsoft.com/office/drawing/2014/main" id="{EEA19247-75C7-CD14-244E-64D60156F82C}"/>
                </a:ext>
              </a:extLst>
            </p:cNvPr>
            <p:cNvSpPr/>
            <p:nvPr/>
          </p:nvSpPr>
          <p:spPr>
            <a:xfrm rot="8428290">
              <a:off x="5645209" y="747883"/>
              <a:ext cx="1179025" cy="961700"/>
            </a:xfrm>
            <a:custGeom>
              <a:avLst/>
              <a:gdLst>
                <a:gd name="connsiteX0" fmla="*/ 254035 w 771319"/>
                <a:gd name="connsiteY0" fmla="*/ 604157 h 627374"/>
                <a:gd name="connsiteX1" fmla="*/ 36407 w 771319"/>
                <a:gd name="connsiteY1" fmla="*/ 405018 h 627374"/>
                <a:gd name="connsiteX2" fmla="*/ 23336 w 771319"/>
                <a:gd name="connsiteY2" fmla="*/ 110256 h 627374"/>
                <a:gd name="connsiteX3" fmla="*/ 56663 w 771319"/>
                <a:gd name="connsiteY3" fmla="*/ 40776 h 627374"/>
                <a:gd name="connsiteX4" fmla="*/ 60549 w 771319"/>
                <a:gd name="connsiteY4" fmla="*/ 39833 h 627374"/>
                <a:gd name="connsiteX5" fmla="*/ 61491 w 771319"/>
                <a:gd name="connsiteY5" fmla="*/ 43720 h 627374"/>
                <a:gd name="connsiteX6" fmla="*/ 28635 w 771319"/>
                <a:gd name="connsiteY6" fmla="*/ 112140 h 627374"/>
                <a:gd name="connsiteX7" fmla="*/ 256037 w 771319"/>
                <a:gd name="connsiteY7" fmla="*/ 598857 h 627374"/>
                <a:gd name="connsiteX8" fmla="*/ 742754 w 771319"/>
                <a:gd name="connsiteY8" fmla="*/ 371456 h 627374"/>
                <a:gd name="connsiteX9" fmla="*/ 682577 w 771319"/>
                <a:gd name="connsiteY9" fmla="*/ 4622 h 627374"/>
                <a:gd name="connsiteX10" fmla="*/ 683048 w 771319"/>
                <a:gd name="connsiteY10" fmla="*/ 618 h 627374"/>
                <a:gd name="connsiteX11" fmla="*/ 687052 w 771319"/>
                <a:gd name="connsiteY11" fmla="*/ 1089 h 627374"/>
                <a:gd name="connsiteX12" fmla="*/ 765718 w 771319"/>
                <a:gd name="connsiteY12" fmla="*/ 176204 h 627374"/>
                <a:gd name="connsiteX13" fmla="*/ 748053 w 771319"/>
                <a:gd name="connsiteY13" fmla="*/ 373340 h 627374"/>
                <a:gd name="connsiteX14" fmla="*/ 548915 w 771319"/>
                <a:gd name="connsiteY14" fmla="*/ 590967 h 627374"/>
                <a:gd name="connsiteX15" fmla="*/ 254152 w 771319"/>
                <a:gd name="connsiteY15" fmla="*/ 604039 h 6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1319" h="627374">
                  <a:moveTo>
                    <a:pt x="254035" y="604157"/>
                  </a:moveTo>
                  <a:cubicBezTo>
                    <a:pt x="157233" y="568945"/>
                    <a:pt x="79980" y="498287"/>
                    <a:pt x="36407" y="405018"/>
                  </a:cubicBezTo>
                  <a:cubicBezTo>
                    <a:pt x="-7165" y="311750"/>
                    <a:pt x="-11758" y="207058"/>
                    <a:pt x="23336" y="110256"/>
                  </a:cubicBezTo>
                  <a:cubicBezTo>
                    <a:pt x="32168" y="85997"/>
                    <a:pt x="43355" y="62680"/>
                    <a:pt x="56663" y="40776"/>
                  </a:cubicBezTo>
                  <a:cubicBezTo>
                    <a:pt x="57487" y="39480"/>
                    <a:pt x="59254" y="39009"/>
                    <a:pt x="60549" y="39833"/>
                  </a:cubicBezTo>
                  <a:cubicBezTo>
                    <a:pt x="61844" y="40658"/>
                    <a:pt x="62315" y="42424"/>
                    <a:pt x="61491" y="43720"/>
                  </a:cubicBezTo>
                  <a:cubicBezTo>
                    <a:pt x="48419" y="65270"/>
                    <a:pt x="37350" y="88234"/>
                    <a:pt x="28635" y="112140"/>
                  </a:cubicBezTo>
                  <a:cubicBezTo>
                    <a:pt x="-42848" y="309041"/>
                    <a:pt x="59136" y="527375"/>
                    <a:pt x="256037" y="598857"/>
                  </a:cubicBezTo>
                  <a:cubicBezTo>
                    <a:pt x="452937" y="670340"/>
                    <a:pt x="671271" y="568356"/>
                    <a:pt x="742754" y="371456"/>
                  </a:cubicBezTo>
                  <a:cubicBezTo>
                    <a:pt x="788210" y="246155"/>
                    <a:pt x="765718" y="109078"/>
                    <a:pt x="682577" y="4622"/>
                  </a:cubicBezTo>
                  <a:cubicBezTo>
                    <a:pt x="681634" y="3444"/>
                    <a:pt x="681752" y="1678"/>
                    <a:pt x="683048" y="618"/>
                  </a:cubicBezTo>
                  <a:cubicBezTo>
                    <a:pt x="684225" y="-324"/>
                    <a:pt x="685992" y="-206"/>
                    <a:pt x="687052" y="1089"/>
                  </a:cubicBezTo>
                  <a:cubicBezTo>
                    <a:pt x="727444" y="51728"/>
                    <a:pt x="754648" y="112376"/>
                    <a:pt x="765718" y="176204"/>
                  </a:cubicBezTo>
                  <a:cubicBezTo>
                    <a:pt x="777141" y="242033"/>
                    <a:pt x="771017" y="310219"/>
                    <a:pt x="748053" y="373340"/>
                  </a:cubicBezTo>
                  <a:cubicBezTo>
                    <a:pt x="712842" y="470142"/>
                    <a:pt x="642184" y="547395"/>
                    <a:pt x="548915" y="590967"/>
                  </a:cubicBezTo>
                  <a:cubicBezTo>
                    <a:pt x="455646" y="634540"/>
                    <a:pt x="350954" y="639132"/>
                    <a:pt x="254152" y="604039"/>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9" name="Freeform 11">
              <a:extLst>
                <a:ext uri="{FF2B5EF4-FFF2-40B4-BE49-F238E27FC236}">
                  <a16:creationId xmlns:a16="http://schemas.microsoft.com/office/drawing/2014/main" id="{02D0DF72-7CA3-5CAA-EE25-E989A0E172B3}"/>
                </a:ext>
              </a:extLst>
            </p:cNvPr>
            <p:cNvSpPr/>
            <p:nvPr/>
          </p:nvSpPr>
          <p:spPr>
            <a:xfrm rot="8428290">
              <a:off x="6838264" y="1162893"/>
              <a:ext cx="90619" cy="68568"/>
            </a:xfrm>
            <a:custGeom>
              <a:avLst/>
              <a:gdLst>
                <a:gd name="connsiteX0" fmla="*/ 55617 w 59283"/>
                <a:gd name="connsiteY0" fmla="*/ 44437 h 44731"/>
                <a:gd name="connsiteX1" fmla="*/ 53851 w 59283"/>
                <a:gd name="connsiteY1" fmla="*/ 42671 h 44731"/>
                <a:gd name="connsiteX2" fmla="*/ 41603 w 59283"/>
                <a:gd name="connsiteY2" fmla="*/ 5811 h 44731"/>
                <a:gd name="connsiteX3" fmla="*/ 3212 w 59283"/>
                <a:gd name="connsiteY3" fmla="*/ 11110 h 44731"/>
                <a:gd name="connsiteX4" fmla="*/ 33 w 59283"/>
                <a:gd name="connsiteY4" fmla="*/ 8755 h 44731"/>
                <a:gd name="connsiteX5" fmla="*/ 2388 w 59283"/>
                <a:gd name="connsiteY5" fmla="*/ 5575 h 44731"/>
                <a:gd name="connsiteX6" fmla="*/ 43016 w 59283"/>
                <a:gd name="connsiteY6" fmla="*/ 40 h 44731"/>
                <a:gd name="connsiteX7" fmla="*/ 46078 w 59283"/>
                <a:gd name="connsiteY7" fmla="*/ 1924 h 44731"/>
                <a:gd name="connsiteX8" fmla="*/ 59150 w 59283"/>
                <a:gd name="connsiteY8" fmla="*/ 41022 h 44731"/>
                <a:gd name="connsiteX9" fmla="*/ 57384 w 59283"/>
                <a:gd name="connsiteY9" fmla="*/ 44555 h 44731"/>
                <a:gd name="connsiteX10" fmla="*/ 55499 w 59283"/>
                <a:gd name="connsiteY10" fmla="*/ 44555 h 4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83" h="44731">
                  <a:moveTo>
                    <a:pt x="55617" y="44437"/>
                  </a:moveTo>
                  <a:cubicBezTo>
                    <a:pt x="54793" y="44202"/>
                    <a:pt x="54204" y="43495"/>
                    <a:pt x="53851" y="42671"/>
                  </a:cubicBezTo>
                  <a:lnTo>
                    <a:pt x="41603" y="5811"/>
                  </a:lnTo>
                  <a:lnTo>
                    <a:pt x="3212" y="11110"/>
                  </a:lnTo>
                  <a:cubicBezTo>
                    <a:pt x="1681" y="11345"/>
                    <a:pt x="268" y="10286"/>
                    <a:pt x="33" y="8755"/>
                  </a:cubicBezTo>
                  <a:cubicBezTo>
                    <a:pt x="-203" y="7224"/>
                    <a:pt x="857" y="5811"/>
                    <a:pt x="2388" y="5575"/>
                  </a:cubicBezTo>
                  <a:lnTo>
                    <a:pt x="43016" y="40"/>
                  </a:lnTo>
                  <a:cubicBezTo>
                    <a:pt x="44312" y="-195"/>
                    <a:pt x="45607" y="629"/>
                    <a:pt x="46078" y="1924"/>
                  </a:cubicBezTo>
                  <a:lnTo>
                    <a:pt x="59150" y="41022"/>
                  </a:lnTo>
                  <a:cubicBezTo>
                    <a:pt x="59621" y="42553"/>
                    <a:pt x="58797" y="44084"/>
                    <a:pt x="57384" y="44555"/>
                  </a:cubicBezTo>
                  <a:cubicBezTo>
                    <a:pt x="56795" y="44790"/>
                    <a:pt x="56088" y="44790"/>
                    <a:pt x="55499" y="44555"/>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grpSp>
      <p:sp>
        <p:nvSpPr>
          <p:cNvPr id="10" name="Title 1">
            <a:extLst>
              <a:ext uri="{FF2B5EF4-FFF2-40B4-BE49-F238E27FC236}">
                <a16:creationId xmlns:a16="http://schemas.microsoft.com/office/drawing/2014/main" id="{BCBFB0E0-336A-C0F6-E5EE-82F726965F8F}"/>
              </a:ext>
            </a:extLst>
          </p:cNvPr>
          <p:cNvSpPr txBox="1">
            <a:spLocks/>
          </p:cNvSpPr>
          <p:nvPr/>
        </p:nvSpPr>
        <p:spPr>
          <a:xfrm>
            <a:off x="4927535" y="2517999"/>
            <a:ext cx="2404765" cy="1548856"/>
          </a:xfrm>
          <a:prstGeom prst="rect">
            <a:avLst/>
          </a:prstGeom>
          <a:noFill/>
          <a:effectLst>
            <a:outerShdw blurRad="596900" dist="241300" dir="4140000" sx="94000" sy="94000" algn="ctr" rotWithShape="0">
              <a:srgbClr val="000000">
                <a:alpha val="43137"/>
              </a:srgbClr>
            </a:outerShdw>
            <a:reflection stA="45000" endPos="0" dist="50800" dir="5400000" sy="-100000" algn="bl" rotWithShape="0"/>
          </a:effectLst>
        </p:spPr>
        <p:txBody>
          <a:bodyPr vert="horz" lIns="91440" tIns="45720" rIns="91440" bIns="45720" rtlCol="0" anchor="b">
            <a:noAutofit/>
          </a:bodyPr>
          <a:lstStyle>
            <a:lvl1pPr algn="l" defTabSz="847168" rtl="0" eaLnBrk="1" latinLnBrk="0" hangingPunct="1">
              <a:lnSpc>
                <a:spcPct val="90000"/>
              </a:lnSpc>
              <a:spcBef>
                <a:spcPct val="0"/>
              </a:spcBef>
              <a:buNone/>
              <a:defRPr sz="2824" b="1" i="0" kern="1200">
                <a:solidFill>
                  <a:srgbClr val="004986"/>
                </a:solidFill>
                <a:latin typeface="Arial" panose="020B0604020202020204" pitchFamily="34" charset="0"/>
                <a:ea typeface="Arial" panose="020B0604020202020204" pitchFamily="34" charset="0"/>
                <a:cs typeface="Arial" panose="020B0604020202020204" pitchFamily="34" charset="0"/>
              </a:defRPr>
            </a:lvl1pPr>
          </a:lstStyle>
          <a:p>
            <a:pPr algn="ctr"/>
            <a:r>
              <a:rPr lang="en-US" dirty="0"/>
              <a:t>CMS Programs &amp;</a:t>
            </a:r>
            <a:br>
              <a:rPr lang="en-US" dirty="0"/>
            </a:br>
            <a:r>
              <a:rPr lang="en-US" dirty="0"/>
              <a:t>Activities</a:t>
            </a:r>
          </a:p>
        </p:txBody>
      </p:sp>
      <p:grpSp>
        <p:nvGrpSpPr>
          <p:cNvPr id="11" name="Group 10">
            <a:extLst>
              <a:ext uri="{FF2B5EF4-FFF2-40B4-BE49-F238E27FC236}">
                <a16:creationId xmlns:a16="http://schemas.microsoft.com/office/drawing/2014/main" id="{5FB19BEC-FD79-CD80-9D96-0AB80119A5ED}"/>
              </a:ext>
              <a:ext uri="{C183D7F6-B498-43B3-948B-1728B52AA6E4}">
                <adec:decorative xmlns:adec="http://schemas.microsoft.com/office/drawing/2017/decorative" val="1"/>
              </a:ext>
            </a:extLst>
          </p:cNvPr>
          <p:cNvGrpSpPr/>
          <p:nvPr/>
        </p:nvGrpSpPr>
        <p:grpSpPr>
          <a:xfrm>
            <a:off x="4385182" y="1018127"/>
            <a:ext cx="1174099" cy="1212030"/>
            <a:chOff x="4557243" y="1034640"/>
            <a:chExt cx="1174099" cy="1212030"/>
          </a:xfrm>
          <a:gradFill>
            <a:gsLst>
              <a:gs pos="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 name="Freeform 15">
              <a:extLst>
                <a:ext uri="{FF2B5EF4-FFF2-40B4-BE49-F238E27FC236}">
                  <a16:creationId xmlns:a16="http://schemas.microsoft.com/office/drawing/2014/main" id="{1326C4E4-BB6A-67F0-A232-B0017A4C0B0B}"/>
                </a:ext>
              </a:extLst>
            </p:cNvPr>
            <p:cNvSpPr/>
            <p:nvPr/>
          </p:nvSpPr>
          <p:spPr>
            <a:xfrm rot="6464215">
              <a:off x="4558896" y="1070999"/>
              <a:ext cx="1170794" cy="1174099"/>
            </a:xfrm>
            <a:custGeom>
              <a:avLst/>
              <a:gdLst>
                <a:gd name="connsiteX0" fmla="*/ 765935 w 765934"/>
                <a:gd name="connsiteY0" fmla="*/ 382967 h 765934"/>
                <a:gd name="connsiteX1" fmla="*/ 382967 w 765934"/>
                <a:gd name="connsiteY1" fmla="*/ 765934 h 765934"/>
                <a:gd name="connsiteX2" fmla="*/ 0 w 765934"/>
                <a:gd name="connsiteY2" fmla="*/ 382967 h 765934"/>
                <a:gd name="connsiteX3" fmla="*/ 382967 w 765934"/>
                <a:gd name="connsiteY3" fmla="*/ 0 h 765934"/>
                <a:gd name="connsiteX4" fmla="*/ 765935 w 765934"/>
                <a:gd name="connsiteY4" fmla="*/ 382967 h 7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934" h="765934">
                  <a:moveTo>
                    <a:pt x="765935" y="382967"/>
                  </a:moveTo>
                  <a:cubicBezTo>
                    <a:pt x="765935" y="594474"/>
                    <a:pt x="594474" y="765934"/>
                    <a:pt x="382967" y="765934"/>
                  </a:cubicBezTo>
                  <a:cubicBezTo>
                    <a:pt x="171460" y="765934"/>
                    <a:pt x="0" y="594474"/>
                    <a:pt x="0" y="382967"/>
                  </a:cubicBezTo>
                  <a:cubicBezTo>
                    <a:pt x="0" y="171460"/>
                    <a:pt x="171460" y="0"/>
                    <a:pt x="382967" y="0"/>
                  </a:cubicBezTo>
                  <a:cubicBezTo>
                    <a:pt x="594474" y="0"/>
                    <a:pt x="765935" y="171460"/>
                    <a:pt x="765935" y="382967"/>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13" name="Freeform 16">
              <a:extLst>
                <a:ext uri="{FF2B5EF4-FFF2-40B4-BE49-F238E27FC236}">
                  <a16:creationId xmlns:a16="http://schemas.microsoft.com/office/drawing/2014/main" id="{EFC1D0D8-88A6-6B25-EE3A-E49A0B1347EB}"/>
                </a:ext>
              </a:extLst>
            </p:cNvPr>
            <p:cNvSpPr/>
            <p:nvPr/>
          </p:nvSpPr>
          <p:spPr>
            <a:xfrm rot="6464215">
              <a:off x="5124905" y="1653716"/>
              <a:ext cx="929728" cy="256179"/>
            </a:xfrm>
            <a:custGeom>
              <a:avLst/>
              <a:gdLst>
                <a:gd name="connsiteX0" fmla="*/ 1894 w 608229"/>
                <a:gd name="connsiteY0" fmla="*/ 166871 h 167121"/>
                <a:gd name="connsiteX1" fmla="*/ 1187 w 608229"/>
                <a:gd name="connsiteY1" fmla="*/ 166518 h 167121"/>
                <a:gd name="connsiteX2" fmla="*/ 481 w 608229"/>
                <a:gd name="connsiteY2" fmla="*/ 162632 h 167121"/>
                <a:gd name="connsiteX3" fmla="*/ 13317 w 608229"/>
                <a:gd name="connsiteY3" fmla="*/ 145556 h 167121"/>
                <a:gd name="connsiteX4" fmla="*/ 17321 w 608229"/>
                <a:gd name="connsiteY4" fmla="*/ 145085 h 167121"/>
                <a:gd name="connsiteX5" fmla="*/ 17792 w 608229"/>
                <a:gd name="connsiteY5" fmla="*/ 149089 h 167121"/>
                <a:gd name="connsiteX6" fmla="*/ 5191 w 608229"/>
                <a:gd name="connsiteY6" fmla="*/ 165929 h 167121"/>
                <a:gd name="connsiteX7" fmla="*/ 1894 w 608229"/>
                <a:gd name="connsiteY7" fmla="*/ 166989 h 167121"/>
                <a:gd name="connsiteX8" fmla="*/ 28273 w 608229"/>
                <a:gd name="connsiteY8" fmla="*/ 133779 h 167121"/>
                <a:gd name="connsiteX9" fmla="*/ 27331 w 608229"/>
                <a:gd name="connsiteY9" fmla="*/ 133191 h 167121"/>
                <a:gd name="connsiteX10" fmla="*/ 27095 w 608229"/>
                <a:gd name="connsiteY10" fmla="*/ 129187 h 167121"/>
                <a:gd name="connsiteX11" fmla="*/ 41698 w 608229"/>
                <a:gd name="connsiteY11" fmla="*/ 113642 h 167121"/>
                <a:gd name="connsiteX12" fmla="*/ 45702 w 608229"/>
                <a:gd name="connsiteY12" fmla="*/ 113642 h 167121"/>
                <a:gd name="connsiteX13" fmla="*/ 45702 w 608229"/>
                <a:gd name="connsiteY13" fmla="*/ 117646 h 167121"/>
                <a:gd name="connsiteX14" fmla="*/ 31335 w 608229"/>
                <a:gd name="connsiteY14" fmla="*/ 132955 h 167121"/>
                <a:gd name="connsiteX15" fmla="*/ 28273 w 608229"/>
                <a:gd name="connsiteY15" fmla="*/ 133779 h 167121"/>
                <a:gd name="connsiteX16" fmla="*/ 58067 w 608229"/>
                <a:gd name="connsiteY16" fmla="*/ 103750 h 167121"/>
                <a:gd name="connsiteX17" fmla="*/ 56890 w 608229"/>
                <a:gd name="connsiteY17" fmla="*/ 103043 h 167121"/>
                <a:gd name="connsiteX18" fmla="*/ 57125 w 608229"/>
                <a:gd name="connsiteY18" fmla="*/ 99039 h 167121"/>
                <a:gd name="connsiteX19" fmla="*/ 73377 w 608229"/>
                <a:gd name="connsiteY19" fmla="*/ 85261 h 167121"/>
                <a:gd name="connsiteX20" fmla="*/ 77381 w 608229"/>
                <a:gd name="connsiteY20" fmla="*/ 85732 h 167121"/>
                <a:gd name="connsiteX21" fmla="*/ 76909 w 608229"/>
                <a:gd name="connsiteY21" fmla="*/ 89736 h 167121"/>
                <a:gd name="connsiteX22" fmla="*/ 60894 w 608229"/>
                <a:gd name="connsiteY22" fmla="*/ 103396 h 167121"/>
                <a:gd name="connsiteX23" fmla="*/ 58067 w 608229"/>
                <a:gd name="connsiteY23" fmla="*/ 103985 h 167121"/>
                <a:gd name="connsiteX24" fmla="*/ 91041 w 608229"/>
                <a:gd name="connsiteY24" fmla="*/ 77253 h 167121"/>
                <a:gd name="connsiteX25" fmla="*/ 89746 w 608229"/>
                <a:gd name="connsiteY25" fmla="*/ 76193 h 167121"/>
                <a:gd name="connsiteX26" fmla="*/ 90452 w 608229"/>
                <a:gd name="connsiteY26" fmla="*/ 72307 h 167121"/>
                <a:gd name="connsiteX27" fmla="*/ 108117 w 608229"/>
                <a:gd name="connsiteY27" fmla="*/ 60413 h 167121"/>
                <a:gd name="connsiteX28" fmla="*/ 112003 w 608229"/>
                <a:gd name="connsiteY28" fmla="*/ 61237 h 167121"/>
                <a:gd name="connsiteX29" fmla="*/ 111179 w 608229"/>
                <a:gd name="connsiteY29" fmla="*/ 65123 h 167121"/>
                <a:gd name="connsiteX30" fmla="*/ 93750 w 608229"/>
                <a:gd name="connsiteY30" fmla="*/ 76900 h 167121"/>
                <a:gd name="connsiteX31" fmla="*/ 91159 w 608229"/>
                <a:gd name="connsiteY31" fmla="*/ 77253 h 167121"/>
                <a:gd name="connsiteX32" fmla="*/ 126723 w 608229"/>
                <a:gd name="connsiteY32" fmla="*/ 54642 h 167121"/>
                <a:gd name="connsiteX33" fmla="*/ 125193 w 608229"/>
                <a:gd name="connsiteY33" fmla="*/ 53347 h 167121"/>
                <a:gd name="connsiteX34" fmla="*/ 126252 w 608229"/>
                <a:gd name="connsiteY34" fmla="*/ 49461 h 167121"/>
                <a:gd name="connsiteX35" fmla="*/ 145095 w 608229"/>
                <a:gd name="connsiteY35" fmla="*/ 39569 h 167121"/>
                <a:gd name="connsiteX36" fmla="*/ 148863 w 608229"/>
                <a:gd name="connsiteY36" fmla="*/ 40864 h 167121"/>
                <a:gd name="connsiteX37" fmla="*/ 147568 w 608229"/>
                <a:gd name="connsiteY37" fmla="*/ 44632 h 167121"/>
                <a:gd name="connsiteX38" fmla="*/ 128961 w 608229"/>
                <a:gd name="connsiteY38" fmla="*/ 54407 h 167121"/>
                <a:gd name="connsiteX39" fmla="*/ 126606 w 608229"/>
                <a:gd name="connsiteY39" fmla="*/ 54642 h 167121"/>
                <a:gd name="connsiteX40" fmla="*/ 164761 w 608229"/>
                <a:gd name="connsiteY40" fmla="*/ 35918 h 167121"/>
                <a:gd name="connsiteX41" fmla="*/ 163112 w 608229"/>
                <a:gd name="connsiteY41" fmla="*/ 34387 h 167121"/>
                <a:gd name="connsiteX42" fmla="*/ 164643 w 608229"/>
                <a:gd name="connsiteY42" fmla="*/ 30736 h 167121"/>
                <a:gd name="connsiteX43" fmla="*/ 184428 w 608229"/>
                <a:gd name="connsiteY43" fmla="*/ 22964 h 167121"/>
                <a:gd name="connsiteX44" fmla="*/ 188078 w 608229"/>
                <a:gd name="connsiteY44" fmla="*/ 24613 h 167121"/>
                <a:gd name="connsiteX45" fmla="*/ 186430 w 608229"/>
                <a:gd name="connsiteY45" fmla="*/ 28263 h 167121"/>
                <a:gd name="connsiteX46" fmla="*/ 166881 w 608229"/>
                <a:gd name="connsiteY46" fmla="*/ 35918 h 167121"/>
                <a:gd name="connsiteX47" fmla="*/ 164761 w 608229"/>
                <a:gd name="connsiteY47" fmla="*/ 35918 h 167121"/>
                <a:gd name="connsiteX48" fmla="*/ 204447 w 608229"/>
                <a:gd name="connsiteY48" fmla="*/ 21551 h 167121"/>
                <a:gd name="connsiteX49" fmla="*/ 202681 w 608229"/>
                <a:gd name="connsiteY49" fmla="*/ 19667 h 167121"/>
                <a:gd name="connsiteX50" fmla="*/ 204565 w 608229"/>
                <a:gd name="connsiteY50" fmla="*/ 16134 h 167121"/>
                <a:gd name="connsiteX51" fmla="*/ 225174 w 608229"/>
                <a:gd name="connsiteY51" fmla="*/ 10599 h 167121"/>
                <a:gd name="connsiteX52" fmla="*/ 228589 w 608229"/>
                <a:gd name="connsiteY52" fmla="*/ 12718 h 167121"/>
                <a:gd name="connsiteX53" fmla="*/ 226469 w 608229"/>
                <a:gd name="connsiteY53" fmla="*/ 16134 h 167121"/>
                <a:gd name="connsiteX54" fmla="*/ 206214 w 608229"/>
                <a:gd name="connsiteY54" fmla="*/ 21551 h 167121"/>
                <a:gd name="connsiteX55" fmla="*/ 204447 w 608229"/>
                <a:gd name="connsiteY55" fmla="*/ 21551 h 167121"/>
                <a:gd name="connsiteX56" fmla="*/ 245547 w 608229"/>
                <a:gd name="connsiteY56" fmla="*/ 11659 h 167121"/>
                <a:gd name="connsiteX57" fmla="*/ 243781 w 608229"/>
                <a:gd name="connsiteY57" fmla="*/ 9539 h 167121"/>
                <a:gd name="connsiteX58" fmla="*/ 246018 w 608229"/>
                <a:gd name="connsiteY58" fmla="*/ 6241 h 167121"/>
                <a:gd name="connsiteX59" fmla="*/ 267098 w 608229"/>
                <a:gd name="connsiteY59" fmla="*/ 2944 h 167121"/>
                <a:gd name="connsiteX60" fmla="*/ 270277 w 608229"/>
                <a:gd name="connsiteY60" fmla="*/ 5417 h 167121"/>
                <a:gd name="connsiteX61" fmla="*/ 267804 w 608229"/>
                <a:gd name="connsiteY61" fmla="*/ 8597 h 167121"/>
                <a:gd name="connsiteX62" fmla="*/ 247078 w 608229"/>
                <a:gd name="connsiteY62" fmla="*/ 11776 h 167121"/>
                <a:gd name="connsiteX63" fmla="*/ 245665 w 608229"/>
                <a:gd name="connsiteY63" fmla="*/ 11659 h 167121"/>
                <a:gd name="connsiteX64" fmla="*/ 604491 w 608229"/>
                <a:gd name="connsiteY64" fmla="*/ 138961 h 167121"/>
                <a:gd name="connsiteX65" fmla="*/ 603313 w 608229"/>
                <a:gd name="connsiteY65" fmla="*/ 138137 h 167121"/>
                <a:gd name="connsiteX66" fmla="*/ 591419 w 608229"/>
                <a:gd name="connsiteY66" fmla="*/ 124947 h 167121"/>
                <a:gd name="connsiteX67" fmla="*/ 591537 w 608229"/>
                <a:gd name="connsiteY67" fmla="*/ 120943 h 167121"/>
                <a:gd name="connsiteX68" fmla="*/ 595541 w 608229"/>
                <a:gd name="connsiteY68" fmla="*/ 121061 h 167121"/>
                <a:gd name="connsiteX69" fmla="*/ 607552 w 608229"/>
                <a:gd name="connsiteY69" fmla="*/ 134486 h 167121"/>
                <a:gd name="connsiteX70" fmla="*/ 607199 w 608229"/>
                <a:gd name="connsiteY70" fmla="*/ 138490 h 167121"/>
                <a:gd name="connsiteX71" fmla="*/ 604373 w 608229"/>
                <a:gd name="connsiteY71" fmla="*/ 138961 h 167121"/>
                <a:gd name="connsiteX72" fmla="*/ 287471 w 608229"/>
                <a:gd name="connsiteY72" fmla="*/ 6477 h 167121"/>
                <a:gd name="connsiteX73" fmla="*/ 285587 w 608229"/>
                <a:gd name="connsiteY73" fmla="*/ 4004 h 167121"/>
                <a:gd name="connsiteX74" fmla="*/ 288177 w 608229"/>
                <a:gd name="connsiteY74" fmla="*/ 942 h 167121"/>
                <a:gd name="connsiteX75" fmla="*/ 309493 w 608229"/>
                <a:gd name="connsiteY75" fmla="*/ 0 h 167121"/>
                <a:gd name="connsiteX76" fmla="*/ 312319 w 608229"/>
                <a:gd name="connsiteY76" fmla="*/ 2826 h 167121"/>
                <a:gd name="connsiteX77" fmla="*/ 309493 w 608229"/>
                <a:gd name="connsiteY77" fmla="*/ 5653 h 167121"/>
                <a:gd name="connsiteX78" fmla="*/ 288531 w 608229"/>
                <a:gd name="connsiteY78" fmla="*/ 6595 h 167121"/>
                <a:gd name="connsiteX79" fmla="*/ 287353 w 608229"/>
                <a:gd name="connsiteY79" fmla="*/ 6477 h 167121"/>
                <a:gd name="connsiteX80" fmla="*/ 577640 w 608229"/>
                <a:gd name="connsiteY80" fmla="*/ 110580 h 167121"/>
                <a:gd name="connsiteX81" fmla="*/ 576698 w 608229"/>
                <a:gd name="connsiteY81" fmla="*/ 109991 h 167121"/>
                <a:gd name="connsiteX82" fmla="*/ 561036 w 608229"/>
                <a:gd name="connsiteY82" fmla="*/ 95977 h 167121"/>
                <a:gd name="connsiteX83" fmla="*/ 560683 w 608229"/>
                <a:gd name="connsiteY83" fmla="*/ 91973 h 167121"/>
                <a:gd name="connsiteX84" fmla="*/ 564686 w 608229"/>
                <a:gd name="connsiteY84" fmla="*/ 91620 h 167121"/>
                <a:gd name="connsiteX85" fmla="*/ 580585 w 608229"/>
                <a:gd name="connsiteY85" fmla="*/ 105870 h 167121"/>
                <a:gd name="connsiteX86" fmla="*/ 580585 w 608229"/>
                <a:gd name="connsiteY86" fmla="*/ 109873 h 167121"/>
                <a:gd name="connsiteX87" fmla="*/ 577523 w 608229"/>
                <a:gd name="connsiteY87" fmla="*/ 110580 h 167121"/>
                <a:gd name="connsiteX88" fmla="*/ 329748 w 608229"/>
                <a:gd name="connsiteY88" fmla="*/ 5770 h 167121"/>
                <a:gd name="connsiteX89" fmla="*/ 327864 w 608229"/>
                <a:gd name="connsiteY89" fmla="*/ 3062 h 167121"/>
                <a:gd name="connsiteX90" fmla="*/ 330808 w 608229"/>
                <a:gd name="connsiteY90" fmla="*/ 353 h 167121"/>
                <a:gd name="connsiteX91" fmla="*/ 352005 w 608229"/>
                <a:gd name="connsiteY91" fmla="*/ 1766 h 167121"/>
                <a:gd name="connsiteX92" fmla="*/ 354596 w 608229"/>
                <a:gd name="connsiteY92" fmla="*/ 4828 h 167121"/>
                <a:gd name="connsiteX93" fmla="*/ 351534 w 608229"/>
                <a:gd name="connsiteY93" fmla="*/ 7419 h 167121"/>
                <a:gd name="connsiteX94" fmla="*/ 330572 w 608229"/>
                <a:gd name="connsiteY94" fmla="*/ 6006 h 167121"/>
                <a:gd name="connsiteX95" fmla="*/ 329748 w 608229"/>
                <a:gd name="connsiteY95" fmla="*/ 5888 h 167121"/>
                <a:gd name="connsiteX96" fmla="*/ 545373 w 608229"/>
                <a:gd name="connsiteY96" fmla="*/ 83259 h 167121"/>
                <a:gd name="connsiteX97" fmla="*/ 544667 w 608229"/>
                <a:gd name="connsiteY97" fmla="*/ 82906 h 167121"/>
                <a:gd name="connsiteX98" fmla="*/ 527591 w 608229"/>
                <a:gd name="connsiteY98" fmla="*/ 70658 h 167121"/>
                <a:gd name="connsiteX99" fmla="*/ 526884 w 608229"/>
                <a:gd name="connsiteY99" fmla="*/ 66772 h 167121"/>
                <a:gd name="connsiteX100" fmla="*/ 530771 w 608229"/>
                <a:gd name="connsiteY100" fmla="*/ 66065 h 167121"/>
                <a:gd name="connsiteX101" fmla="*/ 548082 w 608229"/>
                <a:gd name="connsiteY101" fmla="*/ 78431 h 167121"/>
                <a:gd name="connsiteX102" fmla="*/ 548671 w 608229"/>
                <a:gd name="connsiteY102" fmla="*/ 82435 h 167121"/>
                <a:gd name="connsiteX103" fmla="*/ 545491 w 608229"/>
                <a:gd name="connsiteY103" fmla="*/ 83377 h 167121"/>
                <a:gd name="connsiteX104" fmla="*/ 371790 w 608229"/>
                <a:gd name="connsiteY104" fmla="*/ 9892 h 167121"/>
                <a:gd name="connsiteX105" fmla="*/ 370023 w 608229"/>
                <a:gd name="connsiteY105" fmla="*/ 6830 h 167121"/>
                <a:gd name="connsiteX106" fmla="*/ 373203 w 608229"/>
                <a:gd name="connsiteY106" fmla="*/ 4475 h 167121"/>
                <a:gd name="connsiteX107" fmla="*/ 394165 w 608229"/>
                <a:gd name="connsiteY107" fmla="*/ 8243 h 167121"/>
                <a:gd name="connsiteX108" fmla="*/ 396284 w 608229"/>
                <a:gd name="connsiteY108" fmla="*/ 11541 h 167121"/>
                <a:gd name="connsiteX109" fmla="*/ 392987 w 608229"/>
                <a:gd name="connsiteY109" fmla="*/ 13661 h 167121"/>
                <a:gd name="connsiteX110" fmla="*/ 372378 w 608229"/>
                <a:gd name="connsiteY110" fmla="*/ 9892 h 167121"/>
                <a:gd name="connsiteX111" fmla="*/ 371790 w 608229"/>
                <a:gd name="connsiteY111" fmla="*/ 9774 h 167121"/>
                <a:gd name="connsiteX112" fmla="*/ 510397 w 608229"/>
                <a:gd name="connsiteY112" fmla="*/ 59588 h 167121"/>
                <a:gd name="connsiteX113" fmla="*/ 509926 w 608229"/>
                <a:gd name="connsiteY113" fmla="*/ 59353 h 167121"/>
                <a:gd name="connsiteX114" fmla="*/ 491555 w 608229"/>
                <a:gd name="connsiteY114" fmla="*/ 49107 h 167121"/>
                <a:gd name="connsiteX115" fmla="*/ 490378 w 608229"/>
                <a:gd name="connsiteY115" fmla="*/ 45339 h 167121"/>
                <a:gd name="connsiteX116" fmla="*/ 494146 w 608229"/>
                <a:gd name="connsiteY116" fmla="*/ 44161 h 167121"/>
                <a:gd name="connsiteX117" fmla="*/ 512753 w 608229"/>
                <a:gd name="connsiteY117" fmla="*/ 54525 h 167121"/>
                <a:gd name="connsiteX118" fmla="*/ 513695 w 608229"/>
                <a:gd name="connsiteY118" fmla="*/ 58411 h 167121"/>
                <a:gd name="connsiteX119" fmla="*/ 510280 w 608229"/>
                <a:gd name="connsiteY119" fmla="*/ 59588 h 167121"/>
                <a:gd name="connsiteX120" fmla="*/ 413125 w 608229"/>
                <a:gd name="connsiteY120" fmla="*/ 18607 h 167121"/>
                <a:gd name="connsiteX121" fmla="*/ 411358 w 608229"/>
                <a:gd name="connsiteY121" fmla="*/ 15192 h 167121"/>
                <a:gd name="connsiteX122" fmla="*/ 414773 w 608229"/>
                <a:gd name="connsiteY122" fmla="*/ 13190 h 167121"/>
                <a:gd name="connsiteX123" fmla="*/ 435146 w 608229"/>
                <a:gd name="connsiteY123" fmla="*/ 19313 h 167121"/>
                <a:gd name="connsiteX124" fmla="*/ 436913 w 608229"/>
                <a:gd name="connsiteY124" fmla="*/ 22846 h 167121"/>
                <a:gd name="connsiteX125" fmla="*/ 433380 w 608229"/>
                <a:gd name="connsiteY125" fmla="*/ 24613 h 167121"/>
                <a:gd name="connsiteX126" fmla="*/ 413242 w 608229"/>
                <a:gd name="connsiteY126" fmla="*/ 18607 h 167121"/>
                <a:gd name="connsiteX127" fmla="*/ 413007 w 608229"/>
                <a:gd name="connsiteY127" fmla="*/ 18607 h 167121"/>
                <a:gd name="connsiteX128" fmla="*/ 472831 w 608229"/>
                <a:gd name="connsiteY128" fmla="*/ 40040 h 167121"/>
                <a:gd name="connsiteX129" fmla="*/ 472595 w 608229"/>
                <a:gd name="connsiteY129" fmla="*/ 40040 h 167121"/>
                <a:gd name="connsiteX130" fmla="*/ 453282 w 608229"/>
                <a:gd name="connsiteY130" fmla="*/ 31914 h 167121"/>
                <a:gd name="connsiteX131" fmla="*/ 451633 w 608229"/>
                <a:gd name="connsiteY131" fmla="*/ 28263 h 167121"/>
                <a:gd name="connsiteX132" fmla="*/ 455284 w 608229"/>
                <a:gd name="connsiteY132" fmla="*/ 26615 h 167121"/>
                <a:gd name="connsiteX133" fmla="*/ 474951 w 608229"/>
                <a:gd name="connsiteY133" fmla="*/ 34858 h 167121"/>
                <a:gd name="connsiteX134" fmla="*/ 476364 w 608229"/>
                <a:gd name="connsiteY134" fmla="*/ 38626 h 167121"/>
                <a:gd name="connsiteX135" fmla="*/ 472831 w 608229"/>
                <a:gd name="connsiteY135" fmla="*/ 40157 h 16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8229" h="167121">
                  <a:moveTo>
                    <a:pt x="1894" y="166871"/>
                  </a:moveTo>
                  <a:cubicBezTo>
                    <a:pt x="1659" y="166871"/>
                    <a:pt x="1423" y="166636"/>
                    <a:pt x="1187" y="166518"/>
                  </a:cubicBezTo>
                  <a:cubicBezTo>
                    <a:pt x="-108" y="165576"/>
                    <a:pt x="-343" y="163809"/>
                    <a:pt x="481" y="162632"/>
                  </a:cubicBezTo>
                  <a:cubicBezTo>
                    <a:pt x="4603" y="156861"/>
                    <a:pt x="8842" y="151091"/>
                    <a:pt x="13317" y="145556"/>
                  </a:cubicBezTo>
                  <a:cubicBezTo>
                    <a:pt x="14259" y="144378"/>
                    <a:pt x="16026" y="144143"/>
                    <a:pt x="17321" y="145085"/>
                  </a:cubicBezTo>
                  <a:cubicBezTo>
                    <a:pt x="18499" y="146027"/>
                    <a:pt x="18734" y="147793"/>
                    <a:pt x="17792" y="149089"/>
                  </a:cubicBezTo>
                  <a:cubicBezTo>
                    <a:pt x="13435" y="154506"/>
                    <a:pt x="9195" y="160159"/>
                    <a:pt x="5191" y="165929"/>
                  </a:cubicBezTo>
                  <a:cubicBezTo>
                    <a:pt x="4485" y="166989"/>
                    <a:pt x="3072" y="167342"/>
                    <a:pt x="1894" y="166989"/>
                  </a:cubicBezTo>
                  <a:close/>
                  <a:moveTo>
                    <a:pt x="28273" y="133779"/>
                  </a:moveTo>
                  <a:cubicBezTo>
                    <a:pt x="27920" y="133662"/>
                    <a:pt x="27684" y="133426"/>
                    <a:pt x="27331" y="133191"/>
                  </a:cubicBezTo>
                  <a:cubicBezTo>
                    <a:pt x="26153" y="132131"/>
                    <a:pt x="26036" y="130364"/>
                    <a:pt x="27095" y="129187"/>
                  </a:cubicBezTo>
                  <a:cubicBezTo>
                    <a:pt x="31806" y="123887"/>
                    <a:pt x="36752" y="118706"/>
                    <a:pt x="41698" y="113642"/>
                  </a:cubicBezTo>
                  <a:cubicBezTo>
                    <a:pt x="42758" y="112582"/>
                    <a:pt x="44524" y="112582"/>
                    <a:pt x="45702" y="113642"/>
                  </a:cubicBezTo>
                  <a:cubicBezTo>
                    <a:pt x="46762" y="114702"/>
                    <a:pt x="46762" y="116468"/>
                    <a:pt x="45702" y="117646"/>
                  </a:cubicBezTo>
                  <a:cubicBezTo>
                    <a:pt x="40756" y="122592"/>
                    <a:pt x="35928" y="127774"/>
                    <a:pt x="31335" y="132955"/>
                  </a:cubicBezTo>
                  <a:cubicBezTo>
                    <a:pt x="30511" y="133897"/>
                    <a:pt x="29333" y="134133"/>
                    <a:pt x="28273" y="133779"/>
                  </a:cubicBezTo>
                  <a:close/>
                  <a:moveTo>
                    <a:pt x="58067" y="103750"/>
                  </a:moveTo>
                  <a:cubicBezTo>
                    <a:pt x="57596" y="103632"/>
                    <a:pt x="57243" y="103396"/>
                    <a:pt x="56890" y="103043"/>
                  </a:cubicBezTo>
                  <a:cubicBezTo>
                    <a:pt x="55830" y="101866"/>
                    <a:pt x="55948" y="100099"/>
                    <a:pt x="57125" y="99039"/>
                  </a:cubicBezTo>
                  <a:cubicBezTo>
                    <a:pt x="62425" y="94329"/>
                    <a:pt x="67842" y="89618"/>
                    <a:pt x="73377" y="85261"/>
                  </a:cubicBezTo>
                  <a:cubicBezTo>
                    <a:pt x="74554" y="84319"/>
                    <a:pt x="76321" y="84437"/>
                    <a:pt x="77381" y="85732"/>
                  </a:cubicBezTo>
                  <a:cubicBezTo>
                    <a:pt x="78323" y="86910"/>
                    <a:pt x="78205" y="88676"/>
                    <a:pt x="76909" y="89736"/>
                  </a:cubicBezTo>
                  <a:cubicBezTo>
                    <a:pt x="71492" y="94093"/>
                    <a:pt x="66075" y="98686"/>
                    <a:pt x="60894" y="103396"/>
                  </a:cubicBezTo>
                  <a:cubicBezTo>
                    <a:pt x="60069" y="104103"/>
                    <a:pt x="59009" y="104339"/>
                    <a:pt x="58067" y="103985"/>
                  </a:cubicBezTo>
                  <a:close/>
                  <a:moveTo>
                    <a:pt x="91041" y="77253"/>
                  </a:moveTo>
                  <a:cubicBezTo>
                    <a:pt x="90570" y="77017"/>
                    <a:pt x="90099" y="76782"/>
                    <a:pt x="89746" y="76193"/>
                  </a:cubicBezTo>
                  <a:cubicBezTo>
                    <a:pt x="88804" y="74898"/>
                    <a:pt x="89157" y="73131"/>
                    <a:pt x="90452" y="72307"/>
                  </a:cubicBezTo>
                  <a:cubicBezTo>
                    <a:pt x="96223" y="68185"/>
                    <a:pt x="102111" y="64181"/>
                    <a:pt x="108117" y="60413"/>
                  </a:cubicBezTo>
                  <a:cubicBezTo>
                    <a:pt x="109412" y="59588"/>
                    <a:pt x="111179" y="59942"/>
                    <a:pt x="112003" y="61237"/>
                  </a:cubicBezTo>
                  <a:cubicBezTo>
                    <a:pt x="112827" y="62532"/>
                    <a:pt x="112474" y="64299"/>
                    <a:pt x="111179" y="65123"/>
                  </a:cubicBezTo>
                  <a:cubicBezTo>
                    <a:pt x="105291" y="68892"/>
                    <a:pt x="99402" y="72778"/>
                    <a:pt x="93750" y="76900"/>
                  </a:cubicBezTo>
                  <a:cubicBezTo>
                    <a:pt x="92925" y="77488"/>
                    <a:pt x="91983" y="77606"/>
                    <a:pt x="91159" y="77253"/>
                  </a:cubicBezTo>
                  <a:close/>
                  <a:moveTo>
                    <a:pt x="126723" y="54642"/>
                  </a:moveTo>
                  <a:cubicBezTo>
                    <a:pt x="126135" y="54407"/>
                    <a:pt x="125546" y="53936"/>
                    <a:pt x="125193" y="53347"/>
                  </a:cubicBezTo>
                  <a:cubicBezTo>
                    <a:pt x="124486" y="51934"/>
                    <a:pt x="124957" y="50285"/>
                    <a:pt x="126252" y="49461"/>
                  </a:cubicBezTo>
                  <a:cubicBezTo>
                    <a:pt x="132376" y="46046"/>
                    <a:pt x="138735" y="42630"/>
                    <a:pt x="145095" y="39569"/>
                  </a:cubicBezTo>
                  <a:cubicBezTo>
                    <a:pt x="146508" y="38862"/>
                    <a:pt x="148156" y="39569"/>
                    <a:pt x="148863" y="40864"/>
                  </a:cubicBezTo>
                  <a:cubicBezTo>
                    <a:pt x="149570" y="42277"/>
                    <a:pt x="148863" y="43926"/>
                    <a:pt x="147568" y="44632"/>
                  </a:cubicBezTo>
                  <a:cubicBezTo>
                    <a:pt x="141326" y="47694"/>
                    <a:pt x="135085" y="50992"/>
                    <a:pt x="128961" y="54407"/>
                  </a:cubicBezTo>
                  <a:cubicBezTo>
                    <a:pt x="128254" y="54878"/>
                    <a:pt x="127312" y="54878"/>
                    <a:pt x="126606" y="54642"/>
                  </a:cubicBezTo>
                  <a:close/>
                  <a:moveTo>
                    <a:pt x="164761" y="35918"/>
                  </a:moveTo>
                  <a:cubicBezTo>
                    <a:pt x="164055" y="35682"/>
                    <a:pt x="163466" y="35094"/>
                    <a:pt x="163112" y="34387"/>
                  </a:cubicBezTo>
                  <a:cubicBezTo>
                    <a:pt x="162524" y="32974"/>
                    <a:pt x="163112" y="31325"/>
                    <a:pt x="164643" y="30736"/>
                  </a:cubicBezTo>
                  <a:cubicBezTo>
                    <a:pt x="171120" y="28028"/>
                    <a:pt x="177833" y="25319"/>
                    <a:pt x="184428" y="22964"/>
                  </a:cubicBezTo>
                  <a:cubicBezTo>
                    <a:pt x="185841" y="22493"/>
                    <a:pt x="187490" y="23199"/>
                    <a:pt x="188078" y="24613"/>
                  </a:cubicBezTo>
                  <a:cubicBezTo>
                    <a:pt x="188549" y="26026"/>
                    <a:pt x="187843" y="27674"/>
                    <a:pt x="186430" y="28263"/>
                  </a:cubicBezTo>
                  <a:cubicBezTo>
                    <a:pt x="179835" y="30619"/>
                    <a:pt x="173358" y="33209"/>
                    <a:pt x="166881" y="35918"/>
                  </a:cubicBezTo>
                  <a:cubicBezTo>
                    <a:pt x="166174" y="36153"/>
                    <a:pt x="165468" y="36153"/>
                    <a:pt x="164761" y="35918"/>
                  </a:cubicBezTo>
                  <a:close/>
                  <a:moveTo>
                    <a:pt x="204447" y="21551"/>
                  </a:moveTo>
                  <a:cubicBezTo>
                    <a:pt x="203623" y="21315"/>
                    <a:pt x="202917" y="20609"/>
                    <a:pt x="202681" y="19667"/>
                  </a:cubicBezTo>
                  <a:cubicBezTo>
                    <a:pt x="202210" y="18136"/>
                    <a:pt x="203034" y="16605"/>
                    <a:pt x="204565" y="16134"/>
                  </a:cubicBezTo>
                  <a:cubicBezTo>
                    <a:pt x="211396" y="14132"/>
                    <a:pt x="218226" y="12247"/>
                    <a:pt x="225174" y="10599"/>
                  </a:cubicBezTo>
                  <a:cubicBezTo>
                    <a:pt x="226705" y="10245"/>
                    <a:pt x="228236" y="11188"/>
                    <a:pt x="228589" y="12718"/>
                  </a:cubicBezTo>
                  <a:cubicBezTo>
                    <a:pt x="228942" y="14249"/>
                    <a:pt x="228000" y="15780"/>
                    <a:pt x="226469" y="16134"/>
                  </a:cubicBezTo>
                  <a:cubicBezTo>
                    <a:pt x="219757" y="17782"/>
                    <a:pt x="212926" y="19549"/>
                    <a:pt x="206214" y="21551"/>
                  </a:cubicBezTo>
                  <a:cubicBezTo>
                    <a:pt x="205625" y="21786"/>
                    <a:pt x="205036" y="21669"/>
                    <a:pt x="204447" y="21551"/>
                  </a:cubicBezTo>
                  <a:close/>
                  <a:moveTo>
                    <a:pt x="245547" y="11659"/>
                  </a:moveTo>
                  <a:cubicBezTo>
                    <a:pt x="244605" y="11305"/>
                    <a:pt x="243898" y="10481"/>
                    <a:pt x="243781" y="9539"/>
                  </a:cubicBezTo>
                  <a:cubicBezTo>
                    <a:pt x="243545" y="8008"/>
                    <a:pt x="244487" y="6595"/>
                    <a:pt x="246018" y="6241"/>
                  </a:cubicBezTo>
                  <a:cubicBezTo>
                    <a:pt x="252966" y="4946"/>
                    <a:pt x="260032" y="3886"/>
                    <a:pt x="267098" y="2944"/>
                  </a:cubicBezTo>
                  <a:cubicBezTo>
                    <a:pt x="268629" y="2709"/>
                    <a:pt x="270042" y="3886"/>
                    <a:pt x="270277" y="5417"/>
                  </a:cubicBezTo>
                  <a:cubicBezTo>
                    <a:pt x="270513" y="6948"/>
                    <a:pt x="269335" y="8361"/>
                    <a:pt x="267804" y="8597"/>
                  </a:cubicBezTo>
                  <a:cubicBezTo>
                    <a:pt x="260856" y="9421"/>
                    <a:pt x="253908" y="10599"/>
                    <a:pt x="247078" y="11776"/>
                  </a:cubicBezTo>
                  <a:cubicBezTo>
                    <a:pt x="246607" y="11776"/>
                    <a:pt x="246018" y="11776"/>
                    <a:pt x="245665" y="11659"/>
                  </a:cubicBezTo>
                  <a:close/>
                  <a:moveTo>
                    <a:pt x="604491" y="138961"/>
                  </a:moveTo>
                  <a:cubicBezTo>
                    <a:pt x="604020" y="138843"/>
                    <a:pt x="603666" y="138490"/>
                    <a:pt x="603313" y="138137"/>
                  </a:cubicBezTo>
                  <a:cubicBezTo>
                    <a:pt x="599427" y="133662"/>
                    <a:pt x="595423" y="129187"/>
                    <a:pt x="591419" y="124947"/>
                  </a:cubicBezTo>
                  <a:cubicBezTo>
                    <a:pt x="590359" y="123770"/>
                    <a:pt x="590359" y="122003"/>
                    <a:pt x="591537" y="120943"/>
                  </a:cubicBezTo>
                  <a:cubicBezTo>
                    <a:pt x="592714" y="119883"/>
                    <a:pt x="594481" y="119883"/>
                    <a:pt x="595541" y="121061"/>
                  </a:cubicBezTo>
                  <a:cubicBezTo>
                    <a:pt x="599662" y="125418"/>
                    <a:pt x="603666" y="129893"/>
                    <a:pt x="607552" y="134486"/>
                  </a:cubicBezTo>
                  <a:cubicBezTo>
                    <a:pt x="608612" y="135664"/>
                    <a:pt x="608377" y="137430"/>
                    <a:pt x="607199" y="138490"/>
                  </a:cubicBezTo>
                  <a:cubicBezTo>
                    <a:pt x="606375" y="139197"/>
                    <a:pt x="605315" y="139314"/>
                    <a:pt x="604373" y="138961"/>
                  </a:cubicBezTo>
                  <a:close/>
                  <a:moveTo>
                    <a:pt x="287471" y="6477"/>
                  </a:moveTo>
                  <a:cubicBezTo>
                    <a:pt x="286411" y="6124"/>
                    <a:pt x="285704" y="5182"/>
                    <a:pt x="285587" y="4004"/>
                  </a:cubicBezTo>
                  <a:cubicBezTo>
                    <a:pt x="285587" y="2473"/>
                    <a:pt x="286646" y="1060"/>
                    <a:pt x="288177" y="942"/>
                  </a:cubicBezTo>
                  <a:cubicBezTo>
                    <a:pt x="295243" y="471"/>
                    <a:pt x="302427" y="118"/>
                    <a:pt x="309493" y="0"/>
                  </a:cubicBezTo>
                  <a:cubicBezTo>
                    <a:pt x="311024" y="0"/>
                    <a:pt x="312319" y="1178"/>
                    <a:pt x="312319" y="2826"/>
                  </a:cubicBezTo>
                  <a:cubicBezTo>
                    <a:pt x="312319" y="4357"/>
                    <a:pt x="311141" y="5653"/>
                    <a:pt x="309493" y="5653"/>
                  </a:cubicBezTo>
                  <a:cubicBezTo>
                    <a:pt x="302545" y="5653"/>
                    <a:pt x="295479" y="6006"/>
                    <a:pt x="288531" y="6595"/>
                  </a:cubicBezTo>
                  <a:cubicBezTo>
                    <a:pt x="288177" y="6595"/>
                    <a:pt x="287706" y="6595"/>
                    <a:pt x="287353" y="6477"/>
                  </a:cubicBezTo>
                  <a:close/>
                  <a:moveTo>
                    <a:pt x="577640" y="110580"/>
                  </a:moveTo>
                  <a:cubicBezTo>
                    <a:pt x="577287" y="110462"/>
                    <a:pt x="576934" y="110227"/>
                    <a:pt x="576698" y="109991"/>
                  </a:cubicBezTo>
                  <a:cubicBezTo>
                    <a:pt x="571635" y="105163"/>
                    <a:pt x="566335" y="100452"/>
                    <a:pt x="561036" y="95977"/>
                  </a:cubicBezTo>
                  <a:cubicBezTo>
                    <a:pt x="559858" y="94917"/>
                    <a:pt x="559740" y="93151"/>
                    <a:pt x="560683" y="91973"/>
                  </a:cubicBezTo>
                  <a:cubicBezTo>
                    <a:pt x="561742" y="90796"/>
                    <a:pt x="563509" y="90678"/>
                    <a:pt x="564686" y="91620"/>
                  </a:cubicBezTo>
                  <a:cubicBezTo>
                    <a:pt x="570104" y="96213"/>
                    <a:pt x="575403" y="101041"/>
                    <a:pt x="580585" y="105870"/>
                  </a:cubicBezTo>
                  <a:cubicBezTo>
                    <a:pt x="581762" y="106929"/>
                    <a:pt x="581762" y="108696"/>
                    <a:pt x="580585" y="109873"/>
                  </a:cubicBezTo>
                  <a:cubicBezTo>
                    <a:pt x="579760" y="110698"/>
                    <a:pt x="578583" y="110933"/>
                    <a:pt x="577523" y="110580"/>
                  </a:cubicBezTo>
                  <a:close/>
                  <a:moveTo>
                    <a:pt x="329748" y="5770"/>
                  </a:moveTo>
                  <a:cubicBezTo>
                    <a:pt x="328570" y="5417"/>
                    <a:pt x="327864" y="4239"/>
                    <a:pt x="327864" y="3062"/>
                  </a:cubicBezTo>
                  <a:cubicBezTo>
                    <a:pt x="327864" y="1531"/>
                    <a:pt x="329277" y="353"/>
                    <a:pt x="330808" y="353"/>
                  </a:cubicBezTo>
                  <a:cubicBezTo>
                    <a:pt x="337874" y="589"/>
                    <a:pt x="345057" y="1178"/>
                    <a:pt x="352005" y="1766"/>
                  </a:cubicBezTo>
                  <a:cubicBezTo>
                    <a:pt x="353536" y="1884"/>
                    <a:pt x="354714" y="3297"/>
                    <a:pt x="354596" y="4828"/>
                  </a:cubicBezTo>
                  <a:cubicBezTo>
                    <a:pt x="354478" y="6359"/>
                    <a:pt x="353065" y="7537"/>
                    <a:pt x="351534" y="7419"/>
                  </a:cubicBezTo>
                  <a:cubicBezTo>
                    <a:pt x="344586" y="6713"/>
                    <a:pt x="337520" y="6241"/>
                    <a:pt x="330572" y="6006"/>
                  </a:cubicBezTo>
                  <a:cubicBezTo>
                    <a:pt x="330219" y="6006"/>
                    <a:pt x="329984" y="6006"/>
                    <a:pt x="329748" y="5888"/>
                  </a:cubicBezTo>
                  <a:close/>
                  <a:moveTo>
                    <a:pt x="545373" y="83259"/>
                  </a:moveTo>
                  <a:cubicBezTo>
                    <a:pt x="545138" y="83259"/>
                    <a:pt x="544902" y="83023"/>
                    <a:pt x="544667" y="82906"/>
                  </a:cubicBezTo>
                  <a:cubicBezTo>
                    <a:pt x="539132" y="78666"/>
                    <a:pt x="533361" y="74544"/>
                    <a:pt x="527591" y="70658"/>
                  </a:cubicBezTo>
                  <a:cubicBezTo>
                    <a:pt x="526296" y="69834"/>
                    <a:pt x="525942" y="68067"/>
                    <a:pt x="526884" y="66772"/>
                  </a:cubicBezTo>
                  <a:cubicBezTo>
                    <a:pt x="527709" y="65477"/>
                    <a:pt x="529475" y="65123"/>
                    <a:pt x="530771" y="66065"/>
                  </a:cubicBezTo>
                  <a:cubicBezTo>
                    <a:pt x="536659" y="70069"/>
                    <a:pt x="542429" y="74191"/>
                    <a:pt x="548082" y="78431"/>
                  </a:cubicBezTo>
                  <a:cubicBezTo>
                    <a:pt x="549377" y="79373"/>
                    <a:pt x="549613" y="81139"/>
                    <a:pt x="548671" y="82435"/>
                  </a:cubicBezTo>
                  <a:cubicBezTo>
                    <a:pt x="547964" y="83494"/>
                    <a:pt x="546551" y="83848"/>
                    <a:pt x="545491" y="83377"/>
                  </a:cubicBezTo>
                  <a:close/>
                  <a:moveTo>
                    <a:pt x="371790" y="9892"/>
                  </a:moveTo>
                  <a:cubicBezTo>
                    <a:pt x="370494" y="9421"/>
                    <a:pt x="369788" y="8126"/>
                    <a:pt x="370023" y="6830"/>
                  </a:cubicBezTo>
                  <a:cubicBezTo>
                    <a:pt x="370259" y="5299"/>
                    <a:pt x="371672" y="4239"/>
                    <a:pt x="373203" y="4475"/>
                  </a:cubicBezTo>
                  <a:cubicBezTo>
                    <a:pt x="380151" y="5535"/>
                    <a:pt x="387217" y="6830"/>
                    <a:pt x="394165" y="8243"/>
                  </a:cubicBezTo>
                  <a:cubicBezTo>
                    <a:pt x="395696" y="8597"/>
                    <a:pt x="396638" y="10010"/>
                    <a:pt x="396284" y="11541"/>
                  </a:cubicBezTo>
                  <a:cubicBezTo>
                    <a:pt x="395931" y="13072"/>
                    <a:pt x="394518" y="14014"/>
                    <a:pt x="392987" y="13661"/>
                  </a:cubicBezTo>
                  <a:cubicBezTo>
                    <a:pt x="386157" y="12247"/>
                    <a:pt x="379209" y="10952"/>
                    <a:pt x="372378" y="9892"/>
                  </a:cubicBezTo>
                  <a:cubicBezTo>
                    <a:pt x="372143" y="9892"/>
                    <a:pt x="372025" y="9892"/>
                    <a:pt x="371790" y="9774"/>
                  </a:cubicBezTo>
                  <a:close/>
                  <a:moveTo>
                    <a:pt x="510397" y="59588"/>
                  </a:moveTo>
                  <a:cubicBezTo>
                    <a:pt x="510280" y="59588"/>
                    <a:pt x="510044" y="59471"/>
                    <a:pt x="509926" y="59353"/>
                  </a:cubicBezTo>
                  <a:cubicBezTo>
                    <a:pt x="503920" y="55820"/>
                    <a:pt x="497797" y="52287"/>
                    <a:pt x="491555" y="49107"/>
                  </a:cubicBezTo>
                  <a:cubicBezTo>
                    <a:pt x="490142" y="48401"/>
                    <a:pt x="489671" y="46634"/>
                    <a:pt x="490378" y="45339"/>
                  </a:cubicBezTo>
                  <a:cubicBezTo>
                    <a:pt x="491084" y="43926"/>
                    <a:pt x="492851" y="43455"/>
                    <a:pt x="494146" y="44161"/>
                  </a:cubicBezTo>
                  <a:cubicBezTo>
                    <a:pt x="500387" y="47459"/>
                    <a:pt x="506629" y="50992"/>
                    <a:pt x="512753" y="54525"/>
                  </a:cubicBezTo>
                  <a:cubicBezTo>
                    <a:pt x="514048" y="55349"/>
                    <a:pt x="514519" y="56998"/>
                    <a:pt x="513695" y="58411"/>
                  </a:cubicBezTo>
                  <a:cubicBezTo>
                    <a:pt x="512988" y="59588"/>
                    <a:pt x="511575" y="60059"/>
                    <a:pt x="510280" y="59588"/>
                  </a:cubicBezTo>
                  <a:close/>
                  <a:moveTo>
                    <a:pt x="413125" y="18607"/>
                  </a:moveTo>
                  <a:cubicBezTo>
                    <a:pt x="411711" y="18136"/>
                    <a:pt x="411005" y="16605"/>
                    <a:pt x="411358" y="15192"/>
                  </a:cubicBezTo>
                  <a:cubicBezTo>
                    <a:pt x="411711" y="13661"/>
                    <a:pt x="413360" y="12836"/>
                    <a:pt x="414773" y="13190"/>
                  </a:cubicBezTo>
                  <a:cubicBezTo>
                    <a:pt x="421604" y="15074"/>
                    <a:pt x="428434" y="17076"/>
                    <a:pt x="435146" y="19313"/>
                  </a:cubicBezTo>
                  <a:cubicBezTo>
                    <a:pt x="436677" y="19784"/>
                    <a:pt x="437384" y="21433"/>
                    <a:pt x="436913" y="22846"/>
                  </a:cubicBezTo>
                  <a:cubicBezTo>
                    <a:pt x="436442" y="24377"/>
                    <a:pt x="434793" y="25084"/>
                    <a:pt x="433380" y="24613"/>
                  </a:cubicBezTo>
                  <a:cubicBezTo>
                    <a:pt x="426785" y="22375"/>
                    <a:pt x="419955" y="20373"/>
                    <a:pt x="413242" y="18607"/>
                  </a:cubicBezTo>
                  <a:cubicBezTo>
                    <a:pt x="413242" y="18607"/>
                    <a:pt x="413125" y="18607"/>
                    <a:pt x="413007" y="18607"/>
                  </a:cubicBezTo>
                  <a:close/>
                  <a:moveTo>
                    <a:pt x="472831" y="40040"/>
                  </a:moveTo>
                  <a:cubicBezTo>
                    <a:pt x="472831" y="40040"/>
                    <a:pt x="472713" y="40040"/>
                    <a:pt x="472595" y="40040"/>
                  </a:cubicBezTo>
                  <a:cubicBezTo>
                    <a:pt x="466236" y="37213"/>
                    <a:pt x="459759" y="34387"/>
                    <a:pt x="453282" y="31914"/>
                  </a:cubicBezTo>
                  <a:cubicBezTo>
                    <a:pt x="451869" y="31325"/>
                    <a:pt x="451162" y="29676"/>
                    <a:pt x="451633" y="28263"/>
                  </a:cubicBezTo>
                  <a:cubicBezTo>
                    <a:pt x="452222" y="26850"/>
                    <a:pt x="453871" y="26144"/>
                    <a:pt x="455284" y="26615"/>
                  </a:cubicBezTo>
                  <a:cubicBezTo>
                    <a:pt x="461879" y="29205"/>
                    <a:pt x="468474" y="32032"/>
                    <a:pt x="474951" y="34858"/>
                  </a:cubicBezTo>
                  <a:cubicBezTo>
                    <a:pt x="476364" y="35447"/>
                    <a:pt x="476953" y="37213"/>
                    <a:pt x="476364" y="38626"/>
                  </a:cubicBezTo>
                  <a:cubicBezTo>
                    <a:pt x="475775" y="39922"/>
                    <a:pt x="474244" y="40628"/>
                    <a:pt x="472831" y="40157"/>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14" name="Freeform 17">
              <a:extLst>
                <a:ext uri="{FF2B5EF4-FFF2-40B4-BE49-F238E27FC236}">
                  <a16:creationId xmlns:a16="http://schemas.microsoft.com/office/drawing/2014/main" id="{280B56F1-817B-D987-1D4F-28FAF34D7283}"/>
                </a:ext>
              </a:extLst>
            </p:cNvPr>
            <p:cNvSpPr/>
            <p:nvPr/>
          </p:nvSpPr>
          <p:spPr>
            <a:xfrm rot="6464215">
              <a:off x="4449693" y="1143303"/>
              <a:ext cx="1179025" cy="961700"/>
            </a:xfrm>
            <a:custGeom>
              <a:avLst/>
              <a:gdLst>
                <a:gd name="connsiteX0" fmla="*/ 254035 w 771319"/>
                <a:gd name="connsiteY0" fmla="*/ 604157 h 627374"/>
                <a:gd name="connsiteX1" fmla="*/ 36407 w 771319"/>
                <a:gd name="connsiteY1" fmla="*/ 405018 h 627374"/>
                <a:gd name="connsiteX2" fmla="*/ 23336 w 771319"/>
                <a:gd name="connsiteY2" fmla="*/ 110256 h 627374"/>
                <a:gd name="connsiteX3" fmla="*/ 56663 w 771319"/>
                <a:gd name="connsiteY3" fmla="*/ 40776 h 627374"/>
                <a:gd name="connsiteX4" fmla="*/ 60549 w 771319"/>
                <a:gd name="connsiteY4" fmla="*/ 39833 h 627374"/>
                <a:gd name="connsiteX5" fmla="*/ 61491 w 771319"/>
                <a:gd name="connsiteY5" fmla="*/ 43720 h 627374"/>
                <a:gd name="connsiteX6" fmla="*/ 28635 w 771319"/>
                <a:gd name="connsiteY6" fmla="*/ 112140 h 627374"/>
                <a:gd name="connsiteX7" fmla="*/ 256037 w 771319"/>
                <a:gd name="connsiteY7" fmla="*/ 598857 h 627374"/>
                <a:gd name="connsiteX8" fmla="*/ 742754 w 771319"/>
                <a:gd name="connsiteY8" fmla="*/ 371456 h 627374"/>
                <a:gd name="connsiteX9" fmla="*/ 682577 w 771319"/>
                <a:gd name="connsiteY9" fmla="*/ 4622 h 627374"/>
                <a:gd name="connsiteX10" fmla="*/ 683048 w 771319"/>
                <a:gd name="connsiteY10" fmla="*/ 618 h 627374"/>
                <a:gd name="connsiteX11" fmla="*/ 687052 w 771319"/>
                <a:gd name="connsiteY11" fmla="*/ 1089 h 627374"/>
                <a:gd name="connsiteX12" fmla="*/ 765718 w 771319"/>
                <a:gd name="connsiteY12" fmla="*/ 176204 h 627374"/>
                <a:gd name="connsiteX13" fmla="*/ 748053 w 771319"/>
                <a:gd name="connsiteY13" fmla="*/ 373340 h 627374"/>
                <a:gd name="connsiteX14" fmla="*/ 548915 w 771319"/>
                <a:gd name="connsiteY14" fmla="*/ 590967 h 627374"/>
                <a:gd name="connsiteX15" fmla="*/ 254152 w 771319"/>
                <a:gd name="connsiteY15" fmla="*/ 604039 h 6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1319" h="627374">
                  <a:moveTo>
                    <a:pt x="254035" y="604157"/>
                  </a:moveTo>
                  <a:cubicBezTo>
                    <a:pt x="157233" y="568945"/>
                    <a:pt x="79980" y="498287"/>
                    <a:pt x="36407" y="405018"/>
                  </a:cubicBezTo>
                  <a:cubicBezTo>
                    <a:pt x="-7165" y="311750"/>
                    <a:pt x="-11758" y="207058"/>
                    <a:pt x="23336" y="110256"/>
                  </a:cubicBezTo>
                  <a:cubicBezTo>
                    <a:pt x="32168" y="85997"/>
                    <a:pt x="43355" y="62680"/>
                    <a:pt x="56663" y="40776"/>
                  </a:cubicBezTo>
                  <a:cubicBezTo>
                    <a:pt x="57487" y="39480"/>
                    <a:pt x="59254" y="39009"/>
                    <a:pt x="60549" y="39833"/>
                  </a:cubicBezTo>
                  <a:cubicBezTo>
                    <a:pt x="61844" y="40658"/>
                    <a:pt x="62315" y="42424"/>
                    <a:pt x="61491" y="43720"/>
                  </a:cubicBezTo>
                  <a:cubicBezTo>
                    <a:pt x="48419" y="65270"/>
                    <a:pt x="37350" y="88234"/>
                    <a:pt x="28635" y="112140"/>
                  </a:cubicBezTo>
                  <a:cubicBezTo>
                    <a:pt x="-42848" y="309041"/>
                    <a:pt x="59136" y="527375"/>
                    <a:pt x="256037" y="598857"/>
                  </a:cubicBezTo>
                  <a:cubicBezTo>
                    <a:pt x="452937" y="670340"/>
                    <a:pt x="671271" y="568356"/>
                    <a:pt x="742754" y="371456"/>
                  </a:cubicBezTo>
                  <a:cubicBezTo>
                    <a:pt x="788210" y="246155"/>
                    <a:pt x="765718" y="109078"/>
                    <a:pt x="682577" y="4622"/>
                  </a:cubicBezTo>
                  <a:cubicBezTo>
                    <a:pt x="681634" y="3444"/>
                    <a:pt x="681752" y="1678"/>
                    <a:pt x="683048" y="618"/>
                  </a:cubicBezTo>
                  <a:cubicBezTo>
                    <a:pt x="684225" y="-324"/>
                    <a:pt x="685992" y="-206"/>
                    <a:pt x="687052" y="1089"/>
                  </a:cubicBezTo>
                  <a:cubicBezTo>
                    <a:pt x="727444" y="51728"/>
                    <a:pt x="754648" y="112376"/>
                    <a:pt x="765718" y="176204"/>
                  </a:cubicBezTo>
                  <a:cubicBezTo>
                    <a:pt x="777141" y="242033"/>
                    <a:pt x="771017" y="310219"/>
                    <a:pt x="748053" y="373340"/>
                  </a:cubicBezTo>
                  <a:cubicBezTo>
                    <a:pt x="712842" y="470142"/>
                    <a:pt x="642184" y="547395"/>
                    <a:pt x="548915" y="590967"/>
                  </a:cubicBezTo>
                  <a:cubicBezTo>
                    <a:pt x="455646" y="634540"/>
                    <a:pt x="350954" y="639132"/>
                    <a:pt x="254152" y="604039"/>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15" name="Freeform 18">
              <a:extLst>
                <a:ext uri="{FF2B5EF4-FFF2-40B4-BE49-F238E27FC236}">
                  <a16:creationId xmlns:a16="http://schemas.microsoft.com/office/drawing/2014/main" id="{955126CE-34DA-1883-1FF7-A982CE53B375}"/>
                </a:ext>
              </a:extLst>
            </p:cNvPr>
            <p:cNvSpPr/>
            <p:nvPr/>
          </p:nvSpPr>
          <p:spPr>
            <a:xfrm rot="6464215">
              <a:off x="5522637" y="1212460"/>
              <a:ext cx="90619" cy="68568"/>
            </a:xfrm>
            <a:custGeom>
              <a:avLst/>
              <a:gdLst>
                <a:gd name="connsiteX0" fmla="*/ 55617 w 59283"/>
                <a:gd name="connsiteY0" fmla="*/ 44437 h 44731"/>
                <a:gd name="connsiteX1" fmla="*/ 53851 w 59283"/>
                <a:gd name="connsiteY1" fmla="*/ 42671 h 44731"/>
                <a:gd name="connsiteX2" fmla="*/ 41603 w 59283"/>
                <a:gd name="connsiteY2" fmla="*/ 5811 h 44731"/>
                <a:gd name="connsiteX3" fmla="*/ 3212 w 59283"/>
                <a:gd name="connsiteY3" fmla="*/ 11110 h 44731"/>
                <a:gd name="connsiteX4" fmla="*/ 33 w 59283"/>
                <a:gd name="connsiteY4" fmla="*/ 8755 h 44731"/>
                <a:gd name="connsiteX5" fmla="*/ 2388 w 59283"/>
                <a:gd name="connsiteY5" fmla="*/ 5575 h 44731"/>
                <a:gd name="connsiteX6" fmla="*/ 43016 w 59283"/>
                <a:gd name="connsiteY6" fmla="*/ 40 h 44731"/>
                <a:gd name="connsiteX7" fmla="*/ 46078 w 59283"/>
                <a:gd name="connsiteY7" fmla="*/ 1924 h 44731"/>
                <a:gd name="connsiteX8" fmla="*/ 59150 w 59283"/>
                <a:gd name="connsiteY8" fmla="*/ 41022 h 44731"/>
                <a:gd name="connsiteX9" fmla="*/ 57384 w 59283"/>
                <a:gd name="connsiteY9" fmla="*/ 44555 h 44731"/>
                <a:gd name="connsiteX10" fmla="*/ 55499 w 59283"/>
                <a:gd name="connsiteY10" fmla="*/ 44555 h 4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83" h="44731">
                  <a:moveTo>
                    <a:pt x="55617" y="44437"/>
                  </a:moveTo>
                  <a:cubicBezTo>
                    <a:pt x="54793" y="44202"/>
                    <a:pt x="54204" y="43495"/>
                    <a:pt x="53851" y="42671"/>
                  </a:cubicBezTo>
                  <a:lnTo>
                    <a:pt x="41603" y="5811"/>
                  </a:lnTo>
                  <a:lnTo>
                    <a:pt x="3212" y="11110"/>
                  </a:lnTo>
                  <a:cubicBezTo>
                    <a:pt x="1681" y="11345"/>
                    <a:pt x="268" y="10286"/>
                    <a:pt x="33" y="8755"/>
                  </a:cubicBezTo>
                  <a:cubicBezTo>
                    <a:pt x="-203" y="7224"/>
                    <a:pt x="857" y="5811"/>
                    <a:pt x="2388" y="5575"/>
                  </a:cubicBezTo>
                  <a:lnTo>
                    <a:pt x="43016" y="40"/>
                  </a:lnTo>
                  <a:cubicBezTo>
                    <a:pt x="44312" y="-195"/>
                    <a:pt x="45607" y="629"/>
                    <a:pt x="46078" y="1924"/>
                  </a:cubicBezTo>
                  <a:lnTo>
                    <a:pt x="59150" y="41022"/>
                  </a:lnTo>
                  <a:cubicBezTo>
                    <a:pt x="59621" y="42553"/>
                    <a:pt x="58797" y="44084"/>
                    <a:pt x="57384" y="44555"/>
                  </a:cubicBezTo>
                  <a:cubicBezTo>
                    <a:pt x="56795" y="44790"/>
                    <a:pt x="56088" y="44790"/>
                    <a:pt x="55499" y="44555"/>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7337F379-3AD7-6000-E76A-9E8EBC7F6601}"/>
              </a:ext>
              <a:ext uri="{C183D7F6-B498-43B3-948B-1728B52AA6E4}">
                <adec:decorative xmlns:adec="http://schemas.microsoft.com/office/drawing/2017/decorative" val="1"/>
              </a:ext>
            </a:extLst>
          </p:cNvPr>
          <p:cNvGrpSpPr/>
          <p:nvPr/>
        </p:nvGrpSpPr>
        <p:grpSpPr>
          <a:xfrm>
            <a:off x="3626360" y="1965283"/>
            <a:ext cx="1154791" cy="1184216"/>
            <a:chOff x="3798421" y="1981796"/>
            <a:chExt cx="1154791" cy="1184216"/>
          </a:xfrm>
          <a:gradFill>
            <a:gsLst>
              <a:gs pos="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7" name="Freeform 20">
              <a:extLst>
                <a:ext uri="{FF2B5EF4-FFF2-40B4-BE49-F238E27FC236}">
                  <a16:creationId xmlns:a16="http://schemas.microsoft.com/office/drawing/2014/main" id="{FC8F0D9A-831B-8409-AA5C-C55AF77099B1}"/>
                </a:ext>
              </a:extLst>
            </p:cNvPr>
            <p:cNvSpPr/>
            <p:nvPr/>
          </p:nvSpPr>
          <p:spPr>
            <a:xfrm rot="4889543">
              <a:off x="3803027" y="1996026"/>
              <a:ext cx="1148564" cy="1151806"/>
            </a:xfrm>
            <a:custGeom>
              <a:avLst/>
              <a:gdLst>
                <a:gd name="connsiteX0" fmla="*/ 765935 w 765934"/>
                <a:gd name="connsiteY0" fmla="*/ 382967 h 765934"/>
                <a:gd name="connsiteX1" fmla="*/ 382967 w 765934"/>
                <a:gd name="connsiteY1" fmla="*/ 765934 h 765934"/>
                <a:gd name="connsiteX2" fmla="*/ 0 w 765934"/>
                <a:gd name="connsiteY2" fmla="*/ 382967 h 765934"/>
                <a:gd name="connsiteX3" fmla="*/ 382967 w 765934"/>
                <a:gd name="connsiteY3" fmla="*/ 0 h 765934"/>
                <a:gd name="connsiteX4" fmla="*/ 765935 w 765934"/>
                <a:gd name="connsiteY4" fmla="*/ 382967 h 7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934" h="765934">
                  <a:moveTo>
                    <a:pt x="765935" y="382967"/>
                  </a:moveTo>
                  <a:cubicBezTo>
                    <a:pt x="765935" y="594474"/>
                    <a:pt x="594474" y="765934"/>
                    <a:pt x="382967" y="765934"/>
                  </a:cubicBezTo>
                  <a:cubicBezTo>
                    <a:pt x="171460" y="765934"/>
                    <a:pt x="0" y="594474"/>
                    <a:pt x="0" y="382967"/>
                  </a:cubicBezTo>
                  <a:cubicBezTo>
                    <a:pt x="0" y="171460"/>
                    <a:pt x="171460" y="0"/>
                    <a:pt x="382967" y="0"/>
                  </a:cubicBezTo>
                  <a:cubicBezTo>
                    <a:pt x="594474" y="0"/>
                    <a:pt x="765935" y="171460"/>
                    <a:pt x="765935" y="382967"/>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461"/>
                </a:solidFill>
                <a:effectLst/>
                <a:uLnTx/>
                <a:uFillTx/>
                <a:latin typeface="Calibri" panose="020F0502020204030204"/>
                <a:ea typeface="+mn-ea"/>
                <a:cs typeface="+mn-cs"/>
              </a:endParaRPr>
            </a:p>
          </p:txBody>
        </p:sp>
        <p:sp>
          <p:nvSpPr>
            <p:cNvPr id="18" name="Freeform 21">
              <a:extLst>
                <a:ext uri="{FF2B5EF4-FFF2-40B4-BE49-F238E27FC236}">
                  <a16:creationId xmlns:a16="http://schemas.microsoft.com/office/drawing/2014/main" id="{AF486EC3-BA7B-D51A-FEFE-AAEFF5C97F57}"/>
                </a:ext>
              </a:extLst>
            </p:cNvPr>
            <p:cNvSpPr/>
            <p:nvPr/>
          </p:nvSpPr>
          <p:spPr>
            <a:xfrm rot="4889543">
              <a:off x="4366925" y="2361914"/>
              <a:ext cx="912075" cy="251315"/>
            </a:xfrm>
            <a:custGeom>
              <a:avLst/>
              <a:gdLst>
                <a:gd name="connsiteX0" fmla="*/ 1894 w 608229"/>
                <a:gd name="connsiteY0" fmla="*/ 166871 h 167121"/>
                <a:gd name="connsiteX1" fmla="*/ 1187 w 608229"/>
                <a:gd name="connsiteY1" fmla="*/ 166518 h 167121"/>
                <a:gd name="connsiteX2" fmla="*/ 481 w 608229"/>
                <a:gd name="connsiteY2" fmla="*/ 162632 h 167121"/>
                <a:gd name="connsiteX3" fmla="*/ 13317 w 608229"/>
                <a:gd name="connsiteY3" fmla="*/ 145556 h 167121"/>
                <a:gd name="connsiteX4" fmla="*/ 17321 w 608229"/>
                <a:gd name="connsiteY4" fmla="*/ 145085 h 167121"/>
                <a:gd name="connsiteX5" fmla="*/ 17792 w 608229"/>
                <a:gd name="connsiteY5" fmla="*/ 149089 h 167121"/>
                <a:gd name="connsiteX6" fmla="*/ 5191 w 608229"/>
                <a:gd name="connsiteY6" fmla="*/ 165929 h 167121"/>
                <a:gd name="connsiteX7" fmla="*/ 1894 w 608229"/>
                <a:gd name="connsiteY7" fmla="*/ 166989 h 167121"/>
                <a:gd name="connsiteX8" fmla="*/ 28273 w 608229"/>
                <a:gd name="connsiteY8" fmla="*/ 133779 h 167121"/>
                <a:gd name="connsiteX9" fmla="*/ 27331 w 608229"/>
                <a:gd name="connsiteY9" fmla="*/ 133191 h 167121"/>
                <a:gd name="connsiteX10" fmla="*/ 27095 w 608229"/>
                <a:gd name="connsiteY10" fmla="*/ 129187 h 167121"/>
                <a:gd name="connsiteX11" fmla="*/ 41698 w 608229"/>
                <a:gd name="connsiteY11" fmla="*/ 113642 h 167121"/>
                <a:gd name="connsiteX12" fmla="*/ 45702 w 608229"/>
                <a:gd name="connsiteY12" fmla="*/ 113642 h 167121"/>
                <a:gd name="connsiteX13" fmla="*/ 45702 w 608229"/>
                <a:gd name="connsiteY13" fmla="*/ 117646 h 167121"/>
                <a:gd name="connsiteX14" fmla="*/ 31335 w 608229"/>
                <a:gd name="connsiteY14" fmla="*/ 132955 h 167121"/>
                <a:gd name="connsiteX15" fmla="*/ 28273 w 608229"/>
                <a:gd name="connsiteY15" fmla="*/ 133779 h 167121"/>
                <a:gd name="connsiteX16" fmla="*/ 58067 w 608229"/>
                <a:gd name="connsiteY16" fmla="*/ 103750 h 167121"/>
                <a:gd name="connsiteX17" fmla="*/ 56890 w 608229"/>
                <a:gd name="connsiteY17" fmla="*/ 103043 h 167121"/>
                <a:gd name="connsiteX18" fmla="*/ 57125 w 608229"/>
                <a:gd name="connsiteY18" fmla="*/ 99039 h 167121"/>
                <a:gd name="connsiteX19" fmla="*/ 73377 w 608229"/>
                <a:gd name="connsiteY19" fmla="*/ 85261 h 167121"/>
                <a:gd name="connsiteX20" fmla="*/ 77381 w 608229"/>
                <a:gd name="connsiteY20" fmla="*/ 85732 h 167121"/>
                <a:gd name="connsiteX21" fmla="*/ 76909 w 608229"/>
                <a:gd name="connsiteY21" fmla="*/ 89736 h 167121"/>
                <a:gd name="connsiteX22" fmla="*/ 60894 w 608229"/>
                <a:gd name="connsiteY22" fmla="*/ 103396 h 167121"/>
                <a:gd name="connsiteX23" fmla="*/ 58067 w 608229"/>
                <a:gd name="connsiteY23" fmla="*/ 103985 h 167121"/>
                <a:gd name="connsiteX24" fmla="*/ 91041 w 608229"/>
                <a:gd name="connsiteY24" fmla="*/ 77253 h 167121"/>
                <a:gd name="connsiteX25" fmla="*/ 89746 w 608229"/>
                <a:gd name="connsiteY25" fmla="*/ 76193 h 167121"/>
                <a:gd name="connsiteX26" fmla="*/ 90452 w 608229"/>
                <a:gd name="connsiteY26" fmla="*/ 72307 h 167121"/>
                <a:gd name="connsiteX27" fmla="*/ 108117 w 608229"/>
                <a:gd name="connsiteY27" fmla="*/ 60413 h 167121"/>
                <a:gd name="connsiteX28" fmla="*/ 112003 w 608229"/>
                <a:gd name="connsiteY28" fmla="*/ 61237 h 167121"/>
                <a:gd name="connsiteX29" fmla="*/ 111179 w 608229"/>
                <a:gd name="connsiteY29" fmla="*/ 65123 h 167121"/>
                <a:gd name="connsiteX30" fmla="*/ 93750 w 608229"/>
                <a:gd name="connsiteY30" fmla="*/ 76900 h 167121"/>
                <a:gd name="connsiteX31" fmla="*/ 91159 w 608229"/>
                <a:gd name="connsiteY31" fmla="*/ 77253 h 167121"/>
                <a:gd name="connsiteX32" fmla="*/ 126723 w 608229"/>
                <a:gd name="connsiteY32" fmla="*/ 54642 h 167121"/>
                <a:gd name="connsiteX33" fmla="*/ 125193 w 608229"/>
                <a:gd name="connsiteY33" fmla="*/ 53347 h 167121"/>
                <a:gd name="connsiteX34" fmla="*/ 126252 w 608229"/>
                <a:gd name="connsiteY34" fmla="*/ 49461 h 167121"/>
                <a:gd name="connsiteX35" fmla="*/ 145095 w 608229"/>
                <a:gd name="connsiteY35" fmla="*/ 39569 h 167121"/>
                <a:gd name="connsiteX36" fmla="*/ 148863 w 608229"/>
                <a:gd name="connsiteY36" fmla="*/ 40864 h 167121"/>
                <a:gd name="connsiteX37" fmla="*/ 147568 w 608229"/>
                <a:gd name="connsiteY37" fmla="*/ 44632 h 167121"/>
                <a:gd name="connsiteX38" fmla="*/ 128961 w 608229"/>
                <a:gd name="connsiteY38" fmla="*/ 54407 h 167121"/>
                <a:gd name="connsiteX39" fmla="*/ 126606 w 608229"/>
                <a:gd name="connsiteY39" fmla="*/ 54642 h 167121"/>
                <a:gd name="connsiteX40" fmla="*/ 164761 w 608229"/>
                <a:gd name="connsiteY40" fmla="*/ 35918 h 167121"/>
                <a:gd name="connsiteX41" fmla="*/ 163112 w 608229"/>
                <a:gd name="connsiteY41" fmla="*/ 34387 h 167121"/>
                <a:gd name="connsiteX42" fmla="*/ 164643 w 608229"/>
                <a:gd name="connsiteY42" fmla="*/ 30736 h 167121"/>
                <a:gd name="connsiteX43" fmla="*/ 184428 w 608229"/>
                <a:gd name="connsiteY43" fmla="*/ 22964 h 167121"/>
                <a:gd name="connsiteX44" fmla="*/ 188078 w 608229"/>
                <a:gd name="connsiteY44" fmla="*/ 24613 h 167121"/>
                <a:gd name="connsiteX45" fmla="*/ 186430 w 608229"/>
                <a:gd name="connsiteY45" fmla="*/ 28263 h 167121"/>
                <a:gd name="connsiteX46" fmla="*/ 166881 w 608229"/>
                <a:gd name="connsiteY46" fmla="*/ 35918 h 167121"/>
                <a:gd name="connsiteX47" fmla="*/ 164761 w 608229"/>
                <a:gd name="connsiteY47" fmla="*/ 35918 h 167121"/>
                <a:gd name="connsiteX48" fmla="*/ 204447 w 608229"/>
                <a:gd name="connsiteY48" fmla="*/ 21551 h 167121"/>
                <a:gd name="connsiteX49" fmla="*/ 202681 w 608229"/>
                <a:gd name="connsiteY49" fmla="*/ 19667 h 167121"/>
                <a:gd name="connsiteX50" fmla="*/ 204565 w 608229"/>
                <a:gd name="connsiteY50" fmla="*/ 16134 h 167121"/>
                <a:gd name="connsiteX51" fmla="*/ 225174 w 608229"/>
                <a:gd name="connsiteY51" fmla="*/ 10599 h 167121"/>
                <a:gd name="connsiteX52" fmla="*/ 228589 w 608229"/>
                <a:gd name="connsiteY52" fmla="*/ 12718 h 167121"/>
                <a:gd name="connsiteX53" fmla="*/ 226469 w 608229"/>
                <a:gd name="connsiteY53" fmla="*/ 16134 h 167121"/>
                <a:gd name="connsiteX54" fmla="*/ 206214 w 608229"/>
                <a:gd name="connsiteY54" fmla="*/ 21551 h 167121"/>
                <a:gd name="connsiteX55" fmla="*/ 204447 w 608229"/>
                <a:gd name="connsiteY55" fmla="*/ 21551 h 167121"/>
                <a:gd name="connsiteX56" fmla="*/ 245547 w 608229"/>
                <a:gd name="connsiteY56" fmla="*/ 11659 h 167121"/>
                <a:gd name="connsiteX57" fmla="*/ 243781 w 608229"/>
                <a:gd name="connsiteY57" fmla="*/ 9539 h 167121"/>
                <a:gd name="connsiteX58" fmla="*/ 246018 w 608229"/>
                <a:gd name="connsiteY58" fmla="*/ 6241 h 167121"/>
                <a:gd name="connsiteX59" fmla="*/ 267098 w 608229"/>
                <a:gd name="connsiteY59" fmla="*/ 2944 h 167121"/>
                <a:gd name="connsiteX60" fmla="*/ 270277 w 608229"/>
                <a:gd name="connsiteY60" fmla="*/ 5417 h 167121"/>
                <a:gd name="connsiteX61" fmla="*/ 267804 w 608229"/>
                <a:gd name="connsiteY61" fmla="*/ 8597 h 167121"/>
                <a:gd name="connsiteX62" fmla="*/ 247078 w 608229"/>
                <a:gd name="connsiteY62" fmla="*/ 11776 h 167121"/>
                <a:gd name="connsiteX63" fmla="*/ 245665 w 608229"/>
                <a:gd name="connsiteY63" fmla="*/ 11659 h 167121"/>
                <a:gd name="connsiteX64" fmla="*/ 604491 w 608229"/>
                <a:gd name="connsiteY64" fmla="*/ 138961 h 167121"/>
                <a:gd name="connsiteX65" fmla="*/ 603313 w 608229"/>
                <a:gd name="connsiteY65" fmla="*/ 138137 h 167121"/>
                <a:gd name="connsiteX66" fmla="*/ 591419 w 608229"/>
                <a:gd name="connsiteY66" fmla="*/ 124947 h 167121"/>
                <a:gd name="connsiteX67" fmla="*/ 591537 w 608229"/>
                <a:gd name="connsiteY67" fmla="*/ 120943 h 167121"/>
                <a:gd name="connsiteX68" fmla="*/ 595541 w 608229"/>
                <a:gd name="connsiteY68" fmla="*/ 121061 h 167121"/>
                <a:gd name="connsiteX69" fmla="*/ 607552 w 608229"/>
                <a:gd name="connsiteY69" fmla="*/ 134486 h 167121"/>
                <a:gd name="connsiteX70" fmla="*/ 607199 w 608229"/>
                <a:gd name="connsiteY70" fmla="*/ 138490 h 167121"/>
                <a:gd name="connsiteX71" fmla="*/ 604373 w 608229"/>
                <a:gd name="connsiteY71" fmla="*/ 138961 h 167121"/>
                <a:gd name="connsiteX72" fmla="*/ 287471 w 608229"/>
                <a:gd name="connsiteY72" fmla="*/ 6477 h 167121"/>
                <a:gd name="connsiteX73" fmla="*/ 285587 w 608229"/>
                <a:gd name="connsiteY73" fmla="*/ 4004 h 167121"/>
                <a:gd name="connsiteX74" fmla="*/ 288177 w 608229"/>
                <a:gd name="connsiteY74" fmla="*/ 942 h 167121"/>
                <a:gd name="connsiteX75" fmla="*/ 309493 w 608229"/>
                <a:gd name="connsiteY75" fmla="*/ 0 h 167121"/>
                <a:gd name="connsiteX76" fmla="*/ 312319 w 608229"/>
                <a:gd name="connsiteY76" fmla="*/ 2826 h 167121"/>
                <a:gd name="connsiteX77" fmla="*/ 309493 w 608229"/>
                <a:gd name="connsiteY77" fmla="*/ 5653 h 167121"/>
                <a:gd name="connsiteX78" fmla="*/ 288531 w 608229"/>
                <a:gd name="connsiteY78" fmla="*/ 6595 h 167121"/>
                <a:gd name="connsiteX79" fmla="*/ 287353 w 608229"/>
                <a:gd name="connsiteY79" fmla="*/ 6477 h 167121"/>
                <a:gd name="connsiteX80" fmla="*/ 577640 w 608229"/>
                <a:gd name="connsiteY80" fmla="*/ 110580 h 167121"/>
                <a:gd name="connsiteX81" fmla="*/ 576698 w 608229"/>
                <a:gd name="connsiteY81" fmla="*/ 109991 h 167121"/>
                <a:gd name="connsiteX82" fmla="*/ 561036 w 608229"/>
                <a:gd name="connsiteY82" fmla="*/ 95977 h 167121"/>
                <a:gd name="connsiteX83" fmla="*/ 560683 w 608229"/>
                <a:gd name="connsiteY83" fmla="*/ 91973 h 167121"/>
                <a:gd name="connsiteX84" fmla="*/ 564686 w 608229"/>
                <a:gd name="connsiteY84" fmla="*/ 91620 h 167121"/>
                <a:gd name="connsiteX85" fmla="*/ 580585 w 608229"/>
                <a:gd name="connsiteY85" fmla="*/ 105870 h 167121"/>
                <a:gd name="connsiteX86" fmla="*/ 580585 w 608229"/>
                <a:gd name="connsiteY86" fmla="*/ 109873 h 167121"/>
                <a:gd name="connsiteX87" fmla="*/ 577523 w 608229"/>
                <a:gd name="connsiteY87" fmla="*/ 110580 h 167121"/>
                <a:gd name="connsiteX88" fmla="*/ 329748 w 608229"/>
                <a:gd name="connsiteY88" fmla="*/ 5770 h 167121"/>
                <a:gd name="connsiteX89" fmla="*/ 327864 w 608229"/>
                <a:gd name="connsiteY89" fmla="*/ 3062 h 167121"/>
                <a:gd name="connsiteX90" fmla="*/ 330808 w 608229"/>
                <a:gd name="connsiteY90" fmla="*/ 353 h 167121"/>
                <a:gd name="connsiteX91" fmla="*/ 352005 w 608229"/>
                <a:gd name="connsiteY91" fmla="*/ 1766 h 167121"/>
                <a:gd name="connsiteX92" fmla="*/ 354596 w 608229"/>
                <a:gd name="connsiteY92" fmla="*/ 4828 h 167121"/>
                <a:gd name="connsiteX93" fmla="*/ 351534 w 608229"/>
                <a:gd name="connsiteY93" fmla="*/ 7419 h 167121"/>
                <a:gd name="connsiteX94" fmla="*/ 330572 w 608229"/>
                <a:gd name="connsiteY94" fmla="*/ 6006 h 167121"/>
                <a:gd name="connsiteX95" fmla="*/ 329748 w 608229"/>
                <a:gd name="connsiteY95" fmla="*/ 5888 h 167121"/>
                <a:gd name="connsiteX96" fmla="*/ 545373 w 608229"/>
                <a:gd name="connsiteY96" fmla="*/ 83259 h 167121"/>
                <a:gd name="connsiteX97" fmla="*/ 544667 w 608229"/>
                <a:gd name="connsiteY97" fmla="*/ 82906 h 167121"/>
                <a:gd name="connsiteX98" fmla="*/ 527591 w 608229"/>
                <a:gd name="connsiteY98" fmla="*/ 70658 h 167121"/>
                <a:gd name="connsiteX99" fmla="*/ 526884 w 608229"/>
                <a:gd name="connsiteY99" fmla="*/ 66772 h 167121"/>
                <a:gd name="connsiteX100" fmla="*/ 530771 w 608229"/>
                <a:gd name="connsiteY100" fmla="*/ 66065 h 167121"/>
                <a:gd name="connsiteX101" fmla="*/ 548082 w 608229"/>
                <a:gd name="connsiteY101" fmla="*/ 78431 h 167121"/>
                <a:gd name="connsiteX102" fmla="*/ 548671 w 608229"/>
                <a:gd name="connsiteY102" fmla="*/ 82435 h 167121"/>
                <a:gd name="connsiteX103" fmla="*/ 545491 w 608229"/>
                <a:gd name="connsiteY103" fmla="*/ 83377 h 167121"/>
                <a:gd name="connsiteX104" fmla="*/ 371790 w 608229"/>
                <a:gd name="connsiteY104" fmla="*/ 9892 h 167121"/>
                <a:gd name="connsiteX105" fmla="*/ 370023 w 608229"/>
                <a:gd name="connsiteY105" fmla="*/ 6830 h 167121"/>
                <a:gd name="connsiteX106" fmla="*/ 373203 w 608229"/>
                <a:gd name="connsiteY106" fmla="*/ 4475 h 167121"/>
                <a:gd name="connsiteX107" fmla="*/ 394165 w 608229"/>
                <a:gd name="connsiteY107" fmla="*/ 8243 h 167121"/>
                <a:gd name="connsiteX108" fmla="*/ 396284 w 608229"/>
                <a:gd name="connsiteY108" fmla="*/ 11541 h 167121"/>
                <a:gd name="connsiteX109" fmla="*/ 392987 w 608229"/>
                <a:gd name="connsiteY109" fmla="*/ 13661 h 167121"/>
                <a:gd name="connsiteX110" fmla="*/ 372378 w 608229"/>
                <a:gd name="connsiteY110" fmla="*/ 9892 h 167121"/>
                <a:gd name="connsiteX111" fmla="*/ 371790 w 608229"/>
                <a:gd name="connsiteY111" fmla="*/ 9774 h 167121"/>
                <a:gd name="connsiteX112" fmla="*/ 510397 w 608229"/>
                <a:gd name="connsiteY112" fmla="*/ 59588 h 167121"/>
                <a:gd name="connsiteX113" fmla="*/ 509926 w 608229"/>
                <a:gd name="connsiteY113" fmla="*/ 59353 h 167121"/>
                <a:gd name="connsiteX114" fmla="*/ 491555 w 608229"/>
                <a:gd name="connsiteY114" fmla="*/ 49107 h 167121"/>
                <a:gd name="connsiteX115" fmla="*/ 490378 w 608229"/>
                <a:gd name="connsiteY115" fmla="*/ 45339 h 167121"/>
                <a:gd name="connsiteX116" fmla="*/ 494146 w 608229"/>
                <a:gd name="connsiteY116" fmla="*/ 44161 h 167121"/>
                <a:gd name="connsiteX117" fmla="*/ 512753 w 608229"/>
                <a:gd name="connsiteY117" fmla="*/ 54525 h 167121"/>
                <a:gd name="connsiteX118" fmla="*/ 513695 w 608229"/>
                <a:gd name="connsiteY118" fmla="*/ 58411 h 167121"/>
                <a:gd name="connsiteX119" fmla="*/ 510280 w 608229"/>
                <a:gd name="connsiteY119" fmla="*/ 59588 h 167121"/>
                <a:gd name="connsiteX120" fmla="*/ 413125 w 608229"/>
                <a:gd name="connsiteY120" fmla="*/ 18607 h 167121"/>
                <a:gd name="connsiteX121" fmla="*/ 411358 w 608229"/>
                <a:gd name="connsiteY121" fmla="*/ 15192 h 167121"/>
                <a:gd name="connsiteX122" fmla="*/ 414773 w 608229"/>
                <a:gd name="connsiteY122" fmla="*/ 13190 h 167121"/>
                <a:gd name="connsiteX123" fmla="*/ 435146 w 608229"/>
                <a:gd name="connsiteY123" fmla="*/ 19313 h 167121"/>
                <a:gd name="connsiteX124" fmla="*/ 436913 w 608229"/>
                <a:gd name="connsiteY124" fmla="*/ 22846 h 167121"/>
                <a:gd name="connsiteX125" fmla="*/ 433380 w 608229"/>
                <a:gd name="connsiteY125" fmla="*/ 24613 h 167121"/>
                <a:gd name="connsiteX126" fmla="*/ 413242 w 608229"/>
                <a:gd name="connsiteY126" fmla="*/ 18607 h 167121"/>
                <a:gd name="connsiteX127" fmla="*/ 413007 w 608229"/>
                <a:gd name="connsiteY127" fmla="*/ 18607 h 167121"/>
                <a:gd name="connsiteX128" fmla="*/ 472831 w 608229"/>
                <a:gd name="connsiteY128" fmla="*/ 40040 h 167121"/>
                <a:gd name="connsiteX129" fmla="*/ 472595 w 608229"/>
                <a:gd name="connsiteY129" fmla="*/ 40040 h 167121"/>
                <a:gd name="connsiteX130" fmla="*/ 453282 w 608229"/>
                <a:gd name="connsiteY130" fmla="*/ 31914 h 167121"/>
                <a:gd name="connsiteX131" fmla="*/ 451633 w 608229"/>
                <a:gd name="connsiteY131" fmla="*/ 28263 h 167121"/>
                <a:gd name="connsiteX132" fmla="*/ 455284 w 608229"/>
                <a:gd name="connsiteY132" fmla="*/ 26615 h 167121"/>
                <a:gd name="connsiteX133" fmla="*/ 474951 w 608229"/>
                <a:gd name="connsiteY133" fmla="*/ 34858 h 167121"/>
                <a:gd name="connsiteX134" fmla="*/ 476364 w 608229"/>
                <a:gd name="connsiteY134" fmla="*/ 38626 h 167121"/>
                <a:gd name="connsiteX135" fmla="*/ 472831 w 608229"/>
                <a:gd name="connsiteY135" fmla="*/ 40157 h 16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8229" h="167121">
                  <a:moveTo>
                    <a:pt x="1894" y="166871"/>
                  </a:moveTo>
                  <a:cubicBezTo>
                    <a:pt x="1659" y="166871"/>
                    <a:pt x="1423" y="166636"/>
                    <a:pt x="1187" y="166518"/>
                  </a:cubicBezTo>
                  <a:cubicBezTo>
                    <a:pt x="-108" y="165576"/>
                    <a:pt x="-343" y="163809"/>
                    <a:pt x="481" y="162632"/>
                  </a:cubicBezTo>
                  <a:cubicBezTo>
                    <a:pt x="4603" y="156861"/>
                    <a:pt x="8842" y="151091"/>
                    <a:pt x="13317" y="145556"/>
                  </a:cubicBezTo>
                  <a:cubicBezTo>
                    <a:pt x="14259" y="144378"/>
                    <a:pt x="16026" y="144143"/>
                    <a:pt x="17321" y="145085"/>
                  </a:cubicBezTo>
                  <a:cubicBezTo>
                    <a:pt x="18499" y="146027"/>
                    <a:pt x="18734" y="147793"/>
                    <a:pt x="17792" y="149089"/>
                  </a:cubicBezTo>
                  <a:cubicBezTo>
                    <a:pt x="13435" y="154506"/>
                    <a:pt x="9195" y="160159"/>
                    <a:pt x="5191" y="165929"/>
                  </a:cubicBezTo>
                  <a:cubicBezTo>
                    <a:pt x="4485" y="166989"/>
                    <a:pt x="3072" y="167342"/>
                    <a:pt x="1894" y="166989"/>
                  </a:cubicBezTo>
                  <a:close/>
                  <a:moveTo>
                    <a:pt x="28273" y="133779"/>
                  </a:moveTo>
                  <a:cubicBezTo>
                    <a:pt x="27920" y="133662"/>
                    <a:pt x="27684" y="133426"/>
                    <a:pt x="27331" y="133191"/>
                  </a:cubicBezTo>
                  <a:cubicBezTo>
                    <a:pt x="26153" y="132131"/>
                    <a:pt x="26036" y="130364"/>
                    <a:pt x="27095" y="129187"/>
                  </a:cubicBezTo>
                  <a:cubicBezTo>
                    <a:pt x="31806" y="123887"/>
                    <a:pt x="36752" y="118706"/>
                    <a:pt x="41698" y="113642"/>
                  </a:cubicBezTo>
                  <a:cubicBezTo>
                    <a:pt x="42758" y="112582"/>
                    <a:pt x="44524" y="112582"/>
                    <a:pt x="45702" y="113642"/>
                  </a:cubicBezTo>
                  <a:cubicBezTo>
                    <a:pt x="46762" y="114702"/>
                    <a:pt x="46762" y="116468"/>
                    <a:pt x="45702" y="117646"/>
                  </a:cubicBezTo>
                  <a:cubicBezTo>
                    <a:pt x="40756" y="122592"/>
                    <a:pt x="35928" y="127774"/>
                    <a:pt x="31335" y="132955"/>
                  </a:cubicBezTo>
                  <a:cubicBezTo>
                    <a:pt x="30511" y="133897"/>
                    <a:pt x="29333" y="134133"/>
                    <a:pt x="28273" y="133779"/>
                  </a:cubicBezTo>
                  <a:close/>
                  <a:moveTo>
                    <a:pt x="58067" y="103750"/>
                  </a:moveTo>
                  <a:cubicBezTo>
                    <a:pt x="57596" y="103632"/>
                    <a:pt x="57243" y="103396"/>
                    <a:pt x="56890" y="103043"/>
                  </a:cubicBezTo>
                  <a:cubicBezTo>
                    <a:pt x="55830" y="101866"/>
                    <a:pt x="55948" y="100099"/>
                    <a:pt x="57125" y="99039"/>
                  </a:cubicBezTo>
                  <a:cubicBezTo>
                    <a:pt x="62425" y="94329"/>
                    <a:pt x="67842" y="89618"/>
                    <a:pt x="73377" y="85261"/>
                  </a:cubicBezTo>
                  <a:cubicBezTo>
                    <a:pt x="74554" y="84319"/>
                    <a:pt x="76321" y="84437"/>
                    <a:pt x="77381" y="85732"/>
                  </a:cubicBezTo>
                  <a:cubicBezTo>
                    <a:pt x="78323" y="86910"/>
                    <a:pt x="78205" y="88676"/>
                    <a:pt x="76909" y="89736"/>
                  </a:cubicBezTo>
                  <a:cubicBezTo>
                    <a:pt x="71492" y="94093"/>
                    <a:pt x="66075" y="98686"/>
                    <a:pt x="60894" y="103396"/>
                  </a:cubicBezTo>
                  <a:cubicBezTo>
                    <a:pt x="60069" y="104103"/>
                    <a:pt x="59009" y="104339"/>
                    <a:pt x="58067" y="103985"/>
                  </a:cubicBezTo>
                  <a:close/>
                  <a:moveTo>
                    <a:pt x="91041" y="77253"/>
                  </a:moveTo>
                  <a:cubicBezTo>
                    <a:pt x="90570" y="77017"/>
                    <a:pt x="90099" y="76782"/>
                    <a:pt x="89746" y="76193"/>
                  </a:cubicBezTo>
                  <a:cubicBezTo>
                    <a:pt x="88804" y="74898"/>
                    <a:pt x="89157" y="73131"/>
                    <a:pt x="90452" y="72307"/>
                  </a:cubicBezTo>
                  <a:cubicBezTo>
                    <a:pt x="96223" y="68185"/>
                    <a:pt x="102111" y="64181"/>
                    <a:pt x="108117" y="60413"/>
                  </a:cubicBezTo>
                  <a:cubicBezTo>
                    <a:pt x="109412" y="59588"/>
                    <a:pt x="111179" y="59942"/>
                    <a:pt x="112003" y="61237"/>
                  </a:cubicBezTo>
                  <a:cubicBezTo>
                    <a:pt x="112827" y="62532"/>
                    <a:pt x="112474" y="64299"/>
                    <a:pt x="111179" y="65123"/>
                  </a:cubicBezTo>
                  <a:cubicBezTo>
                    <a:pt x="105291" y="68892"/>
                    <a:pt x="99402" y="72778"/>
                    <a:pt x="93750" y="76900"/>
                  </a:cubicBezTo>
                  <a:cubicBezTo>
                    <a:pt x="92925" y="77488"/>
                    <a:pt x="91983" y="77606"/>
                    <a:pt x="91159" y="77253"/>
                  </a:cubicBezTo>
                  <a:close/>
                  <a:moveTo>
                    <a:pt x="126723" y="54642"/>
                  </a:moveTo>
                  <a:cubicBezTo>
                    <a:pt x="126135" y="54407"/>
                    <a:pt x="125546" y="53936"/>
                    <a:pt x="125193" y="53347"/>
                  </a:cubicBezTo>
                  <a:cubicBezTo>
                    <a:pt x="124486" y="51934"/>
                    <a:pt x="124957" y="50285"/>
                    <a:pt x="126252" y="49461"/>
                  </a:cubicBezTo>
                  <a:cubicBezTo>
                    <a:pt x="132376" y="46046"/>
                    <a:pt x="138735" y="42630"/>
                    <a:pt x="145095" y="39569"/>
                  </a:cubicBezTo>
                  <a:cubicBezTo>
                    <a:pt x="146508" y="38862"/>
                    <a:pt x="148156" y="39569"/>
                    <a:pt x="148863" y="40864"/>
                  </a:cubicBezTo>
                  <a:cubicBezTo>
                    <a:pt x="149570" y="42277"/>
                    <a:pt x="148863" y="43926"/>
                    <a:pt x="147568" y="44632"/>
                  </a:cubicBezTo>
                  <a:cubicBezTo>
                    <a:pt x="141326" y="47694"/>
                    <a:pt x="135085" y="50992"/>
                    <a:pt x="128961" y="54407"/>
                  </a:cubicBezTo>
                  <a:cubicBezTo>
                    <a:pt x="128254" y="54878"/>
                    <a:pt x="127312" y="54878"/>
                    <a:pt x="126606" y="54642"/>
                  </a:cubicBezTo>
                  <a:close/>
                  <a:moveTo>
                    <a:pt x="164761" y="35918"/>
                  </a:moveTo>
                  <a:cubicBezTo>
                    <a:pt x="164055" y="35682"/>
                    <a:pt x="163466" y="35094"/>
                    <a:pt x="163112" y="34387"/>
                  </a:cubicBezTo>
                  <a:cubicBezTo>
                    <a:pt x="162524" y="32974"/>
                    <a:pt x="163112" y="31325"/>
                    <a:pt x="164643" y="30736"/>
                  </a:cubicBezTo>
                  <a:cubicBezTo>
                    <a:pt x="171120" y="28028"/>
                    <a:pt x="177833" y="25319"/>
                    <a:pt x="184428" y="22964"/>
                  </a:cubicBezTo>
                  <a:cubicBezTo>
                    <a:pt x="185841" y="22493"/>
                    <a:pt x="187490" y="23199"/>
                    <a:pt x="188078" y="24613"/>
                  </a:cubicBezTo>
                  <a:cubicBezTo>
                    <a:pt x="188549" y="26026"/>
                    <a:pt x="187843" y="27674"/>
                    <a:pt x="186430" y="28263"/>
                  </a:cubicBezTo>
                  <a:cubicBezTo>
                    <a:pt x="179835" y="30619"/>
                    <a:pt x="173358" y="33209"/>
                    <a:pt x="166881" y="35918"/>
                  </a:cubicBezTo>
                  <a:cubicBezTo>
                    <a:pt x="166174" y="36153"/>
                    <a:pt x="165468" y="36153"/>
                    <a:pt x="164761" y="35918"/>
                  </a:cubicBezTo>
                  <a:close/>
                  <a:moveTo>
                    <a:pt x="204447" y="21551"/>
                  </a:moveTo>
                  <a:cubicBezTo>
                    <a:pt x="203623" y="21315"/>
                    <a:pt x="202917" y="20609"/>
                    <a:pt x="202681" y="19667"/>
                  </a:cubicBezTo>
                  <a:cubicBezTo>
                    <a:pt x="202210" y="18136"/>
                    <a:pt x="203034" y="16605"/>
                    <a:pt x="204565" y="16134"/>
                  </a:cubicBezTo>
                  <a:cubicBezTo>
                    <a:pt x="211396" y="14132"/>
                    <a:pt x="218226" y="12247"/>
                    <a:pt x="225174" y="10599"/>
                  </a:cubicBezTo>
                  <a:cubicBezTo>
                    <a:pt x="226705" y="10245"/>
                    <a:pt x="228236" y="11188"/>
                    <a:pt x="228589" y="12718"/>
                  </a:cubicBezTo>
                  <a:cubicBezTo>
                    <a:pt x="228942" y="14249"/>
                    <a:pt x="228000" y="15780"/>
                    <a:pt x="226469" y="16134"/>
                  </a:cubicBezTo>
                  <a:cubicBezTo>
                    <a:pt x="219757" y="17782"/>
                    <a:pt x="212926" y="19549"/>
                    <a:pt x="206214" y="21551"/>
                  </a:cubicBezTo>
                  <a:cubicBezTo>
                    <a:pt x="205625" y="21786"/>
                    <a:pt x="205036" y="21669"/>
                    <a:pt x="204447" y="21551"/>
                  </a:cubicBezTo>
                  <a:close/>
                  <a:moveTo>
                    <a:pt x="245547" y="11659"/>
                  </a:moveTo>
                  <a:cubicBezTo>
                    <a:pt x="244605" y="11305"/>
                    <a:pt x="243898" y="10481"/>
                    <a:pt x="243781" y="9539"/>
                  </a:cubicBezTo>
                  <a:cubicBezTo>
                    <a:pt x="243545" y="8008"/>
                    <a:pt x="244487" y="6595"/>
                    <a:pt x="246018" y="6241"/>
                  </a:cubicBezTo>
                  <a:cubicBezTo>
                    <a:pt x="252966" y="4946"/>
                    <a:pt x="260032" y="3886"/>
                    <a:pt x="267098" y="2944"/>
                  </a:cubicBezTo>
                  <a:cubicBezTo>
                    <a:pt x="268629" y="2709"/>
                    <a:pt x="270042" y="3886"/>
                    <a:pt x="270277" y="5417"/>
                  </a:cubicBezTo>
                  <a:cubicBezTo>
                    <a:pt x="270513" y="6948"/>
                    <a:pt x="269335" y="8361"/>
                    <a:pt x="267804" y="8597"/>
                  </a:cubicBezTo>
                  <a:cubicBezTo>
                    <a:pt x="260856" y="9421"/>
                    <a:pt x="253908" y="10599"/>
                    <a:pt x="247078" y="11776"/>
                  </a:cubicBezTo>
                  <a:cubicBezTo>
                    <a:pt x="246607" y="11776"/>
                    <a:pt x="246018" y="11776"/>
                    <a:pt x="245665" y="11659"/>
                  </a:cubicBezTo>
                  <a:close/>
                  <a:moveTo>
                    <a:pt x="604491" y="138961"/>
                  </a:moveTo>
                  <a:cubicBezTo>
                    <a:pt x="604020" y="138843"/>
                    <a:pt x="603666" y="138490"/>
                    <a:pt x="603313" y="138137"/>
                  </a:cubicBezTo>
                  <a:cubicBezTo>
                    <a:pt x="599427" y="133662"/>
                    <a:pt x="595423" y="129187"/>
                    <a:pt x="591419" y="124947"/>
                  </a:cubicBezTo>
                  <a:cubicBezTo>
                    <a:pt x="590359" y="123770"/>
                    <a:pt x="590359" y="122003"/>
                    <a:pt x="591537" y="120943"/>
                  </a:cubicBezTo>
                  <a:cubicBezTo>
                    <a:pt x="592714" y="119883"/>
                    <a:pt x="594481" y="119883"/>
                    <a:pt x="595541" y="121061"/>
                  </a:cubicBezTo>
                  <a:cubicBezTo>
                    <a:pt x="599662" y="125418"/>
                    <a:pt x="603666" y="129893"/>
                    <a:pt x="607552" y="134486"/>
                  </a:cubicBezTo>
                  <a:cubicBezTo>
                    <a:pt x="608612" y="135664"/>
                    <a:pt x="608377" y="137430"/>
                    <a:pt x="607199" y="138490"/>
                  </a:cubicBezTo>
                  <a:cubicBezTo>
                    <a:pt x="606375" y="139197"/>
                    <a:pt x="605315" y="139314"/>
                    <a:pt x="604373" y="138961"/>
                  </a:cubicBezTo>
                  <a:close/>
                  <a:moveTo>
                    <a:pt x="287471" y="6477"/>
                  </a:moveTo>
                  <a:cubicBezTo>
                    <a:pt x="286411" y="6124"/>
                    <a:pt x="285704" y="5182"/>
                    <a:pt x="285587" y="4004"/>
                  </a:cubicBezTo>
                  <a:cubicBezTo>
                    <a:pt x="285587" y="2473"/>
                    <a:pt x="286646" y="1060"/>
                    <a:pt x="288177" y="942"/>
                  </a:cubicBezTo>
                  <a:cubicBezTo>
                    <a:pt x="295243" y="471"/>
                    <a:pt x="302427" y="118"/>
                    <a:pt x="309493" y="0"/>
                  </a:cubicBezTo>
                  <a:cubicBezTo>
                    <a:pt x="311024" y="0"/>
                    <a:pt x="312319" y="1178"/>
                    <a:pt x="312319" y="2826"/>
                  </a:cubicBezTo>
                  <a:cubicBezTo>
                    <a:pt x="312319" y="4357"/>
                    <a:pt x="311141" y="5653"/>
                    <a:pt x="309493" y="5653"/>
                  </a:cubicBezTo>
                  <a:cubicBezTo>
                    <a:pt x="302545" y="5653"/>
                    <a:pt x="295479" y="6006"/>
                    <a:pt x="288531" y="6595"/>
                  </a:cubicBezTo>
                  <a:cubicBezTo>
                    <a:pt x="288177" y="6595"/>
                    <a:pt x="287706" y="6595"/>
                    <a:pt x="287353" y="6477"/>
                  </a:cubicBezTo>
                  <a:close/>
                  <a:moveTo>
                    <a:pt x="577640" y="110580"/>
                  </a:moveTo>
                  <a:cubicBezTo>
                    <a:pt x="577287" y="110462"/>
                    <a:pt x="576934" y="110227"/>
                    <a:pt x="576698" y="109991"/>
                  </a:cubicBezTo>
                  <a:cubicBezTo>
                    <a:pt x="571635" y="105163"/>
                    <a:pt x="566335" y="100452"/>
                    <a:pt x="561036" y="95977"/>
                  </a:cubicBezTo>
                  <a:cubicBezTo>
                    <a:pt x="559858" y="94917"/>
                    <a:pt x="559740" y="93151"/>
                    <a:pt x="560683" y="91973"/>
                  </a:cubicBezTo>
                  <a:cubicBezTo>
                    <a:pt x="561742" y="90796"/>
                    <a:pt x="563509" y="90678"/>
                    <a:pt x="564686" y="91620"/>
                  </a:cubicBezTo>
                  <a:cubicBezTo>
                    <a:pt x="570104" y="96213"/>
                    <a:pt x="575403" y="101041"/>
                    <a:pt x="580585" y="105870"/>
                  </a:cubicBezTo>
                  <a:cubicBezTo>
                    <a:pt x="581762" y="106929"/>
                    <a:pt x="581762" y="108696"/>
                    <a:pt x="580585" y="109873"/>
                  </a:cubicBezTo>
                  <a:cubicBezTo>
                    <a:pt x="579760" y="110698"/>
                    <a:pt x="578583" y="110933"/>
                    <a:pt x="577523" y="110580"/>
                  </a:cubicBezTo>
                  <a:close/>
                  <a:moveTo>
                    <a:pt x="329748" y="5770"/>
                  </a:moveTo>
                  <a:cubicBezTo>
                    <a:pt x="328570" y="5417"/>
                    <a:pt x="327864" y="4239"/>
                    <a:pt x="327864" y="3062"/>
                  </a:cubicBezTo>
                  <a:cubicBezTo>
                    <a:pt x="327864" y="1531"/>
                    <a:pt x="329277" y="353"/>
                    <a:pt x="330808" y="353"/>
                  </a:cubicBezTo>
                  <a:cubicBezTo>
                    <a:pt x="337874" y="589"/>
                    <a:pt x="345057" y="1178"/>
                    <a:pt x="352005" y="1766"/>
                  </a:cubicBezTo>
                  <a:cubicBezTo>
                    <a:pt x="353536" y="1884"/>
                    <a:pt x="354714" y="3297"/>
                    <a:pt x="354596" y="4828"/>
                  </a:cubicBezTo>
                  <a:cubicBezTo>
                    <a:pt x="354478" y="6359"/>
                    <a:pt x="353065" y="7537"/>
                    <a:pt x="351534" y="7419"/>
                  </a:cubicBezTo>
                  <a:cubicBezTo>
                    <a:pt x="344586" y="6713"/>
                    <a:pt x="337520" y="6241"/>
                    <a:pt x="330572" y="6006"/>
                  </a:cubicBezTo>
                  <a:cubicBezTo>
                    <a:pt x="330219" y="6006"/>
                    <a:pt x="329984" y="6006"/>
                    <a:pt x="329748" y="5888"/>
                  </a:cubicBezTo>
                  <a:close/>
                  <a:moveTo>
                    <a:pt x="545373" y="83259"/>
                  </a:moveTo>
                  <a:cubicBezTo>
                    <a:pt x="545138" y="83259"/>
                    <a:pt x="544902" y="83023"/>
                    <a:pt x="544667" y="82906"/>
                  </a:cubicBezTo>
                  <a:cubicBezTo>
                    <a:pt x="539132" y="78666"/>
                    <a:pt x="533361" y="74544"/>
                    <a:pt x="527591" y="70658"/>
                  </a:cubicBezTo>
                  <a:cubicBezTo>
                    <a:pt x="526296" y="69834"/>
                    <a:pt x="525942" y="68067"/>
                    <a:pt x="526884" y="66772"/>
                  </a:cubicBezTo>
                  <a:cubicBezTo>
                    <a:pt x="527709" y="65477"/>
                    <a:pt x="529475" y="65123"/>
                    <a:pt x="530771" y="66065"/>
                  </a:cubicBezTo>
                  <a:cubicBezTo>
                    <a:pt x="536659" y="70069"/>
                    <a:pt x="542429" y="74191"/>
                    <a:pt x="548082" y="78431"/>
                  </a:cubicBezTo>
                  <a:cubicBezTo>
                    <a:pt x="549377" y="79373"/>
                    <a:pt x="549613" y="81139"/>
                    <a:pt x="548671" y="82435"/>
                  </a:cubicBezTo>
                  <a:cubicBezTo>
                    <a:pt x="547964" y="83494"/>
                    <a:pt x="546551" y="83848"/>
                    <a:pt x="545491" y="83377"/>
                  </a:cubicBezTo>
                  <a:close/>
                  <a:moveTo>
                    <a:pt x="371790" y="9892"/>
                  </a:moveTo>
                  <a:cubicBezTo>
                    <a:pt x="370494" y="9421"/>
                    <a:pt x="369788" y="8126"/>
                    <a:pt x="370023" y="6830"/>
                  </a:cubicBezTo>
                  <a:cubicBezTo>
                    <a:pt x="370259" y="5299"/>
                    <a:pt x="371672" y="4239"/>
                    <a:pt x="373203" y="4475"/>
                  </a:cubicBezTo>
                  <a:cubicBezTo>
                    <a:pt x="380151" y="5535"/>
                    <a:pt x="387217" y="6830"/>
                    <a:pt x="394165" y="8243"/>
                  </a:cubicBezTo>
                  <a:cubicBezTo>
                    <a:pt x="395696" y="8597"/>
                    <a:pt x="396638" y="10010"/>
                    <a:pt x="396284" y="11541"/>
                  </a:cubicBezTo>
                  <a:cubicBezTo>
                    <a:pt x="395931" y="13072"/>
                    <a:pt x="394518" y="14014"/>
                    <a:pt x="392987" y="13661"/>
                  </a:cubicBezTo>
                  <a:cubicBezTo>
                    <a:pt x="386157" y="12247"/>
                    <a:pt x="379209" y="10952"/>
                    <a:pt x="372378" y="9892"/>
                  </a:cubicBezTo>
                  <a:cubicBezTo>
                    <a:pt x="372143" y="9892"/>
                    <a:pt x="372025" y="9892"/>
                    <a:pt x="371790" y="9774"/>
                  </a:cubicBezTo>
                  <a:close/>
                  <a:moveTo>
                    <a:pt x="510397" y="59588"/>
                  </a:moveTo>
                  <a:cubicBezTo>
                    <a:pt x="510280" y="59588"/>
                    <a:pt x="510044" y="59471"/>
                    <a:pt x="509926" y="59353"/>
                  </a:cubicBezTo>
                  <a:cubicBezTo>
                    <a:pt x="503920" y="55820"/>
                    <a:pt x="497797" y="52287"/>
                    <a:pt x="491555" y="49107"/>
                  </a:cubicBezTo>
                  <a:cubicBezTo>
                    <a:pt x="490142" y="48401"/>
                    <a:pt x="489671" y="46634"/>
                    <a:pt x="490378" y="45339"/>
                  </a:cubicBezTo>
                  <a:cubicBezTo>
                    <a:pt x="491084" y="43926"/>
                    <a:pt x="492851" y="43455"/>
                    <a:pt x="494146" y="44161"/>
                  </a:cubicBezTo>
                  <a:cubicBezTo>
                    <a:pt x="500387" y="47459"/>
                    <a:pt x="506629" y="50992"/>
                    <a:pt x="512753" y="54525"/>
                  </a:cubicBezTo>
                  <a:cubicBezTo>
                    <a:pt x="514048" y="55349"/>
                    <a:pt x="514519" y="56998"/>
                    <a:pt x="513695" y="58411"/>
                  </a:cubicBezTo>
                  <a:cubicBezTo>
                    <a:pt x="512988" y="59588"/>
                    <a:pt x="511575" y="60059"/>
                    <a:pt x="510280" y="59588"/>
                  </a:cubicBezTo>
                  <a:close/>
                  <a:moveTo>
                    <a:pt x="413125" y="18607"/>
                  </a:moveTo>
                  <a:cubicBezTo>
                    <a:pt x="411711" y="18136"/>
                    <a:pt x="411005" y="16605"/>
                    <a:pt x="411358" y="15192"/>
                  </a:cubicBezTo>
                  <a:cubicBezTo>
                    <a:pt x="411711" y="13661"/>
                    <a:pt x="413360" y="12836"/>
                    <a:pt x="414773" y="13190"/>
                  </a:cubicBezTo>
                  <a:cubicBezTo>
                    <a:pt x="421604" y="15074"/>
                    <a:pt x="428434" y="17076"/>
                    <a:pt x="435146" y="19313"/>
                  </a:cubicBezTo>
                  <a:cubicBezTo>
                    <a:pt x="436677" y="19784"/>
                    <a:pt x="437384" y="21433"/>
                    <a:pt x="436913" y="22846"/>
                  </a:cubicBezTo>
                  <a:cubicBezTo>
                    <a:pt x="436442" y="24377"/>
                    <a:pt x="434793" y="25084"/>
                    <a:pt x="433380" y="24613"/>
                  </a:cubicBezTo>
                  <a:cubicBezTo>
                    <a:pt x="426785" y="22375"/>
                    <a:pt x="419955" y="20373"/>
                    <a:pt x="413242" y="18607"/>
                  </a:cubicBezTo>
                  <a:cubicBezTo>
                    <a:pt x="413242" y="18607"/>
                    <a:pt x="413125" y="18607"/>
                    <a:pt x="413007" y="18607"/>
                  </a:cubicBezTo>
                  <a:close/>
                  <a:moveTo>
                    <a:pt x="472831" y="40040"/>
                  </a:moveTo>
                  <a:cubicBezTo>
                    <a:pt x="472831" y="40040"/>
                    <a:pt x="472713" y="40040"/>
                    <a:pt x="472595" y="40040"/>
                  </a:cubicBezTo>
                  <a:cubicBezTo>
                    <a:pt x="466236" y="37213"/>
                    <a:pt x="459759" y="34387"/>
                    <a:pt x="453282" y="31914"/>
                  </a:cubicBezTo>
                  <a:cubicBezTo>
                    <a:pt x="451869" y="31325"/>
                    <a:pt x="451162" y="29676"/>
                    <a:pt x="451633" y="28263"/>
                  </a:cubicBezTo>
                  <a:cubicBezTo>
                    <a:pt x="452222" y="26850"/>
                    <a:pt x="453871" y="26144"/>
                    <a:pt x="455284" y="26615"/>
                  </a:cubicBezTo>
                  <a:cubicBezTo>
                    <a:pt x="461879" y="29205"/>
                    <a:pt x="468474" y="32032"/>
                    <a:pt x="474951" y="34858"/>
                  </a:cubicBezTo>
                  <a:cubicBezTo>
                    <a:pt x="476364" y="35447"/>
                    <a:pt x="476953" y="37213"/>
                    <a:pt x="476364" y="38626"/>
                  </a:cubicBezTo>
                  <a:cubicBezTo>
                    <a:pt x="475775" y="39922"/>
                    <a:pt x="474244" y="40628"/>
                    <a:pt x="472831" y="40157"/>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19" name="Freeform 22">
              <a:extLst>
                <a:ext uri="{FF2B5EF4-FFF2-40B4-BE49-F238E27FC236}">
                  <a16:creationId xmlns:a16="http://schemas.microsoft.com/office/drawing/2014/main" id="{5A1F376B-75F5-470E-3DF0-D7831746E2D9}"/>
                </a:ext>
              </a:extLst>
            </p:cNvPr>
            <p:cNvSpPr/>
            <p:nvPr/>
          </p:nvSpPr>
          <p:spPr>
            <a:xfrm rot="4889543">
              <a:off x="3691821" y="2115973"/>
              <a:ext cx="1156639" cy="943440"/>
            </a:xfrm>
            <a:custGeom>
              <a:avLst/>
              <a:gdLst>
                <a:gd name="connsiteX0" fmla="*/ 254035 w 771319"/>
                <a:gd name="connsiteY0" fmla="*/ 604157 h 627374"/>
                <a:gd name="connsiteX1" fmla="*/ 36407 w 771319"/>
                <a:gd name="connsiteY1" fmla="*/ 405018 h 627374"/>
                <a:gd name="connsiteX2" fmla="*/ 23336 w 771319"/>
                <a:gd name="connsiteY2" fmla="*/ 110256 h 627374"/>
                <a:gd name="connsiteX3" fmla="*/ 56663 w 771319"/>
                <a:gd name="connsiteY3" fmla="*/ 40776 h 627374"/>
                <a:gd name="connsiteX4" fmla="*/ 60549 w 771319"/>
                <a:gd name="connsiteY4" fmla="*/ 39833 h 627374"/>
                <a:gd name="connsiteX5" fmla="*/ 61491 w 771319"/>
                <a:gd name="connsiteY5" fmla="*/ 43720 h 627374"/>
                <a:gd name="connsiteX6" fmla="*/ 28635 w 771319"/>
                <a:gd name="connsiteY6" fmla="*/ 112140 h 627374"/>
                <a:gd name="connsiteX7" fmla="*/ 256037 w 771319"/>
                <a:gd name="connsiteY7" fmla="*/ 598857 h 627374"/>
                <a:gd name="connsiteX8" fmla="*/ 742754 w 771319"/>
                <a:gd name="connsiteY8" fmla="*/ 371456 h 627374"/>
                <a:gd name="connsiteX9" fmla="*/ 682577 w 771319"/>
                <a:gd name="connsiteY9" fmla="*/ 4622 h 627374"/>
                <a:gd name="connsiteX10" fmla="*/ 683048 w 771319"/>
                <a:gd name="connsiteY10" fmla="*/ 618 h 627374"/>
                <a:gd name="connsiteX11" fmla="*/ 687052 w 771319"/>
                <a:gd name="connsiteY11" fmla="*/ 1089 h 627374"/>
                <a:gd name="connsiteX12" fmla="*/ 765718 w 771319"/>
                <a:gd name="connsiteY12" fmla="*/ 176204 h 627374"/>
                <a:gd name="connsiteX13" fmla="*/ 748053 w 771319"/>
                <a:gd name="connsiteY13" fmla="*/ 373340 h 627374"/>
                <a:gd name="connsiteX14" fmla="*/ 548915 w 771319"/>
                <a:gd name="connsiteY14" fmla="*/ 590967 h 627374"/>
                <a:gd name="connsiteX15" fmla="*/ 254152 w 771319"/>
                <a:gd name="connsiteY15" fmla="*/ 604039 h 6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1319" h="627374">
                  <a:moveTo>
                    <a:pt x="254035" y="604157"/>
                  </a:moveTo>
                  <a:cubicBezTo>
                    <a:pt x="157233" y="568945"/>
                    <a:pt x="79980" y="498287"/>
                    <a:pt x="36407" y="405018"/>
                  </a:cubicBezTo>
                  <a:cubicBezTo>
                    <a:pt x="-7165" y="311750"/>
                    <a:pt x="-11758" y="207058"/>
                    <a:pt x="23336" y="110256"/>
                  </a:cubicBezTo>
                  <a:cubicBezTo>
                    <a:pt x="32168" y="85997"/>
                    <a:pt x="43355" y="62680"/>
                    <a:pt x="56663" y="40776"/>
                  </a:cubicBezTo>
                  <a:cubicBezTo>
                    <a:pt x="57487" y="39480"/>
                    <a:pt x="59254" y="39009"/>
                    <a:pt x="60549" y="39833"/>
                  </a:cubicBezTo>
                  <a:cubicBezTo>
                    <a:pt x="61844" y="40658"/>
                    <a:pt x="62315" y="42424"/>
                    <a:pt x="61491" y="43720"/>
                  </a:cubicBezTo>
                  <a:cubicBezTo>
                    <a:pt x="48419" y="65270"/>
                    <a:pt x="37350" y="88234"/>
                    <a:pt x="28635" y="112140"/>
                  </a:cubicBezTo>
                  <a:cubicBezTo>
                    <a:pt x="-42848" y="309041"/>
                    <a:pt x="59136" y="527375"/>
                    <a:pt x="256037" y="598857"/>
                  </a:cubicBezTo>
                  <a:cubicBezTo>
                    <a:pt x="452937" y="670340"/>
                    <a:pt x="671271" y="568356"/>
                    <a:pt x="742754" y="371456"/>
                  </a:cubicBezTo>
                  <a:cubicBezTo>
                    <a:pt x="788210" y="246155"/>
                    <a:pt x="765718" y="109078"/>
                    <a:pt x="682577" y="4622"/>
                  </a:cubicBezTo>
                  <a:cubicBezTo>
                    <a:pt x="681634" y="3444"/>
                    <a:pt x="681752" y="1678"/>
                    <a:pt x="683048" y="618"/>
                  </a:cubicBezTo>
                  <a:cubicBezTo>
                    <a:pt x="684225" y="-324"/>
                    <a:pt x="685992" y="-206"/>
                    <a:pt x="687052" y="1089"/>
                  </a:cubicBezTo>
                  <a:cubicBezTo>
                    <a:pt x="727444" y="51728"/>
                    <a:pt x="754648" y="112376"/>
                    <a:pt x="765718" y="176204"/>
                  </a:cubicBezTo>
                  <a:cubicBezTo>
                    <a:pt x="777141" y="242033"/>
                    <a:pt x="771017" y="310219"/>
                    <a:pt x="748053" y="373340"/>
                  </a:cubicBezTo>
                  <a:cubicBezTo>
                    <a:pt x="712842" y="470142"/>
                    <a:pt x="642184" y="547395"/>
                    <a:pt x="548915" y="590967"/>
                  </a:cubicBezTo>
                  <a:cubicBezTo>
                    <a:pt x="455646" y="634540"/>
                    <a:pt x="350954" y="639132"/>
                    <a:pt x="254152" y="604039"/>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20" name="Freeform 23">
              <a:extLst>
                <a:ext uri="{FF2B5EF4-FFF2-40B4-BE49-F238E27FC236}">
                  <a16:creationId xmlns:a16="http://schemas.microsoft.com/office/drawing/2014/main" id="{7B52EB67-8D69-E79A-EA76-36EF1DB98919}"/>
                </a:ext>
              </a:extLst>
            </p:cNvPr>
            <p:cNvSpPr/>
            <p:nvPr/>
          </p:nvSpPr>
          <p:spPr>
            <a:xfrm rot="4889543">
              <a:off x="4527199" y="1992612"/>
              <a:ext cx="88898" cy="67266"/>
            </a:xfrm>
            <a:custGeom>
              <a:avLst/>
              <a:gdLst>
                <a:gd name="connsiteX0" fmla="*/ 55617 w 59283"/>
                <a:gd name="connsiteY0" fmla="*/ 44437 h 44731"/>
                <a:gd name="connsiteX1" fmla="*/ 53851 w 59283"/>
                <a:gd name="connsiteY1" fmla="*/ 42671 h 44731"/>
                <a:gd name="connsiteX2" fmla="*/ 41603 w 59283"/>
                <a:gd name="connsiteY2" fmla="*/ 5811 h 44731"/>
                <a:gd name="connsiteX3" fmla="*/ 3212 w 59283"/>
                <a:gd name="connsiteY3" fmla="*/ 11110 h 44731"/>
                <a:gd name="connsiteX4" fmla="*/ 33 w 59283"/>
                <a:gd name="connsiteY4" fmla="*/ 8755 h 44731"/>
                <a:gd name="connsiteX5" fmla="*/ 2388 w 59283"/>
                <a:gd name="connsiteY5" fmla="*/ 5575 h 44731"/>
                <a:gd name="connsiteX6" fmla="*/ 43016 w 59283"/>
                <a:gd name="connsiteY6" fmla="*/ 40 h 44731"/>
                <a:gd name="connsiteX7" fmla="*/ 46078 w 59283"/>
                <a:gd name="connsiteY7" fmla="*/ 1924 h 44731"/>
                <a:gd name="connsiteX8" fmla="*/ 59150 w 59283"/>
                <a:gd name="connsiteY8" fmla="*/ 41022 h 44731"/>
                <a:gd name="connsiteX9" fmla="*/ 57384 w 59283"/>
                <a:gd name="connsiteY9" fmla="*/ 44555 h 44731"/>
                <a:gd name="connsiteX10" fmla="*/ 55499 w 59283"/>
                <a:gd name="connsiteY10" fmla="*/ 44555 h 4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83" h="44731">
                  <a:moveTo>
                    <a:pt x="55617" y="44437"/>
                  </a:moveTo>
                  <a:cubicBezTo>
                    <a:pt x="54793" y="44202"/>
                    <a:pt x="54204" y="43495"/>
                    <a:pt x="53851" y="42671"/>
                  </a:cubicBezTo>
                  <a:lnTo>
                    <a:pt x="41603" y="5811"/>
                  </a:lnTo>
                  <a:lnTo>
                    <a:pt x="3212" y="11110"/>
                  </a:lnTo>
                  <a:cubicBezTo>
                    <a:pt x="1681" y="11345"/>
                    <a:pt x="268" y="10286"/>
                    <a:pt x="33" y="8755"/>
                  </a:cubicBezTo>
                  <a:cubicBezTo>
                    <a:pt x="-203" y="7224"/>
                    <a:pt x="857" y="5811"/>
                    <a:pt x="2388" y="5575"/>
                  </a:cubicBezTo>
                  <a:lnTo>
                    <a:pt x="43016" y="40"/>
                  </a:lnTo>
                  <a:cubicBezTo>
                    <a:pt x="44312" y="-195"/>
                    <a:pt x="45607" y="629"/>
                    <a:pt x="46078" y="1924"/>
                  </a:cubicBezTo>
                  <a:lnTo>
                    <a:pt x="59150" y="41022"/>
                  </a:lnTo>
                  <a:cubicBezTo>
                    <a:pt x="59621" y="42553"/>
                    <a:pt x="58797" y="44084"/>
                    <a:pt x="57384" y="44555"/>
                  </a:cubicBezTo>
                  <a:cubicBezTo>
                    <a:pt x="56795" y="44790"/>
                    <a:pt x="56088" y="44790"/>
                    <a:pt x="55499" y="44555"/>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grpSp>
      <p:grpSp>
        <p:nvGrpSpPr>
          <p:cNvPr id="21" name="Group 20">
            <a:extLst>
              <a:ext uri="{FF2B5EF4-FFF2-40B4-BE49-F238E27FC236}">
                <a16:creationId xmlns:a16="http://schemas.microsoft.com/office/drawing/2014/main" id="{EA2341C5-37F4-F4DF-6598-496EE2906A77}"/>
              </a:ext>
              <a:ext uri="{C183D7F6-B498-43B3-948B-1728B52AA6E4}">
                <adec:decorative xmlns:adec="http://schemas.microsoft.com/office/drawing/2017/decorative" val="1"/>
              </a:ext>
            </a:extLst>
          </p:cNvPr>
          <p:cNvGrpSpPr/>
          <p:nvPr/>
        </p:nvGrpSpPr>
        <p:grpSpPr>
          <a:xfrm>
            <a:off x="7645166" y="3094876"/>
            <a:ext cx="1178333" cy="1183611"/>
            <a:chOff x="7817227" y="3111389"/>
            <a:chExt cx="1178333" cy="1183611"/>
          </a:xfrm>
          <a:gradFill>
            <a:gsLst>
              <a:gs pos="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2" name="Freeform 25">
              <a:extLst>
                <a:ext uri="{FF2B5EF4-FFF2-40B4-BE49-F238E27FC236}">
                  <a16:creationId xmlns:a16="http://schemas.microsoft.com/office/drawing/2014/main" id="{A49A6B43-58BD-41A9-EF67-66D8AF77261B}"/>
                </a:ext>
              </a:extLst>
            </p:cNvPr>
            <p:cNvSpPr/>
            <p:nvPr/>
          </p:nvSpPr>
          <p:spPr>
            <a:xfrm rot="15936395">
              <a:off x="7819198" y="3122042"/>
              <a:ext cx="1170794" cy="1174099"/>
            </a:xfrm>
            <a:custGeom>
              <a:avLst/>
              <a:gdLst>
                <a:gd name="connsiteX0" fmla="*/ 765935 w 765934"/>
                <a:gd name="connsiteY0" fmla="*/ 382967 h 765934"/>
                <a:gd name="connsiteX1" fmla="*/ 382967 w 765934"/>
                <a:gd name="connsiteY1" fmla="*/ 765934 h 765934"/>
                <a:gd name="connsiteX2" fmla="*/ 0 w 765934"/>
                <a:gd name="connsiteY2" fmla="*/ 382967 h 765934"/>
                <a:gd name="connsiteX3" fmla="*/ 382967 w 765934"/>
                <a:gd name="connsiteY3" fmla="*/ 0 h 765934"/>
                <a:gd name="connsiteX4" fmla="*/ 765935 w 765934"/>
                <a:gd name="connsiteY4" fmla="*/ 382967 h 7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934" h="765934">
                  <a:moveTo>
                    <a:pt x="765935" y="382967"/>
                  </a:moveTo>
                  <a:cubicBezTo>
                    <a:pt x="765935" y="594474"/>
                    <a:pt x="594474" y="765934"/>
                    <a:pt x="382967" y="765934"/>
                  </a:cubicBezTo>
                  <a:cubicBezTo>
                    <a:pt x="171460" y="765934"/>
                    <a:pt x="0" y="594474"/>
                    <a:pt x="0" y="382967"/>
                  </a:cubicBezTo>
                  <a:cubicBezTo>
                    <a:pt x="0" y="171460"/>
                    <a:pt x="171460" y="0"/>
                    <a:pt x="382967" y="0"/>
                  </a:cubicBezTo>
                  <a:cubicBezTo>
                    <a:pt x="594474" y="0"/>
                    <a:pt x="765935" y="171460"/>
                    <a:pt x="765935" y="382967"/>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23" name="Freeform 26">
              <a:extLst>
                <a:ext uri="{FF2B5EF4-FFF2-40B4-BE49-F238E27FC236}">
                  <a16:creationId xmlns:a16="http://schemas.microsoft.com/office/drawing/2014/main" id="{7A689F29-E164-D59E-6DDD-8CB2FBC71A3B}"/>
                </a:ext>
              </a:extLst>
            </p:cNvPr>
            <p:cNvSpPr/>
            <p:nvPr/>
          </p:nvSpPr>
          <p:spPr>
            <a:xfrm rot="15936395">
              <a:off x="7480453" y="3634179"/>
              <a:ext cx="929728" cy="256179"/>
            </a:xfrm>
            <a:custGeom>
              <a:avLst/>
              <a:gdLst>
                <a:gd name="connsiteX0" fmla="*/ 1894 w 608229"/>
                <a:gd name="connsiteY0" fmla="*/ 166871 h 167121"/>
                <a:gd name="connsiteX1" fmla="*/ 1187 w 608229"/>
                <a:gd name="connsiteY1" fmla="*/ 166518 h 167121"/>
                <a:gd name="connsiteX2" fmla="*/ 481 w 608229"/>
                <a:gd name="connsiteY2" fmla="*/ 162632 h 167121"/>
                <a:gd name="connsiteX3" fmla="*/ 13317 w 608229"/>
                <a:gd name="connsiteY3" fmla="*/ 145556 h 167121"/>
                <a:gd name="connsiteX4" fmla="*/ 17321 w 608229"/>
                <a:gd name="connsiteY4" fmla="*/ 145085 h 167121"/>
                <a:gd name="connsiteX5" fmla="*/ 17792 w 608229"/>
                <a:gd name="connsiteY5" fmla="*/ 149089 h 167121"/>
                <a:gd name="connsiteX6" fmla="*/ 5191 w 608229"/>
                <a:gd name="connsiteY6" fmla="*/ 165929 h 167121"/>
                <a:gd name="connsiteX7" fmla="*/ 1894 w 608229"/>
                <a:gd name="connsiteY7" fmla="*/ 166989 h 167121"/>
                <a:gd name="connsiteX8" fmla="*/ 28273 w 608229"/>
                <a:gd name="connsiteY8" fmla="*/ 133779 h 167121"/>
                <a:gd name="connsiteX9" fmla="*/ 27331 w 608229"/>
                <a:gd name="connsiteY9" fmla="*/ 133191 h 167121"/>
                <a:gd name="connsiteX10" fmla="*/ 27095 w 608229"/>
                <a:gd name="connsiteY10" fmla="*/ 129187 h 167121"/>
                <a:gd name="connsiteX11" fmla="*/ 41698 w 608229"/>
                <a:gd name="connsiteY11" fmla="*/ 113642 h 167121"/>
                <a:gd name="connsiteX12" fmla="*/ 45702 w 608229"/>
                <a:gd name="connsiteY12" fmla="*/ 113642 h 167121"/>
                <a:gd name="connsiteX13" fmla="*/ 45702 w 608229"/>
                <a:gd name="connsiteY13" fmla="*/ 117646 h 167121"/>
                <a:gd name="connsiteX14" fmla="*/ 31335 w 608229"/>
                <a:gd name="connsiteY14" fmla="*/ 132955 h 167121"/>
                <a:gd name="connsiteX15" fmla="*/ 28273 w 608229"/>
                <a:gd name="connsiteY15" fmla="*/ 133779 h 167121"/>
                <a:gd name="connsiteX16" fmla="*/ 58067 w 608229"/>
                <a:gd name="connsiteY16" fmla="*/ 103750 h 167121"/>
                <a:gd name="connsiteX17" fmla="*/ 56890 w 608229"/>
                <a:gd name="connsiteY17" fmla="*/ 103043 h 167121"/>
                <a:gd name="connsiteX18" fmla="*/ 57125 w 608229"/>
                <a:gd name="connsiteY18" fmla="*/ 99039 h 167121"/>
                <a:gd name="connsiteX19" fmla="*/ 73377 w 608229"/>
                <a:gd name="connsiteY19" fmla="*/ 85261 h 167121"/>
                <a:gd name="connsiteX20" fmla="*/ 77381 w 608229"/>
                <a:gd name="connsiteY20" fmla="*/ 85732 h 167121"/>
                <a:gd name="connsiteX21" fmla="*/ 76909 w 608229"/>
                <a:gd name="connsiteY21" fmla="*/ 89736 h 167121"/>
                <a:gd name="connsiteX22" fmla="*/ 60894 w 608229"/>
                <a:gd name="connsiteY22" fmla="*/ 103396 h 167121"/>
                <a:gd name="connsiteX23" fmla="*/ 58067 w 608229"/>
                <a:gd name="connsiteY23" fmla="*/ 103985 h 167121"/>
                <a:gd name="connsiteX24" fmla="*/ 91041 w 608229"/>
                <a:gd name="connsiteY24" fmla="*/ 77253 h 167121"/>
                <a:gd name="connsiteX25" fmla="*/ 89746 w 608229"/>
                <a:gd name="connsiteY25" fmla="*/ 76193 h 167121"/>
                <a:gd name="connsiteX26" fmla="*/ 90452 w 608229"/>
                <a:gd name="connsiteY26" fmla="*/ 72307 h 167121"/>
                <a:gd name="connsiteX27" fmla="*/ 108117 w 608229"/>
                <a:gd name="connsiteY27" fmla="*/ 60413 h 167121"/>
                <a:gd name="connsiteX28" fmla="*/ 112003 w 608229"/>
                <a:gd name="connsiteY28" fmla="*/ 61237 h 167121"/>
                <a:gd name="connsiteX29" fmla="*/ 111179 w 608229"/>
                <a:gd name="connsiteY29" fmla="*/ 65123 h 167121"/>
                <a:gd name="connsiteX30" fmla="*/ 93750 w 608229"/>
                <a:gd name="connsiteY30" fmla="*/ 76900 h 167121"/>
                <a:gd name="connsiteX31" fmla="*/ 91159 w 608229"/>
                <a:gd name="connsiteY31" fmla="*/ 77253 h 167121"/>
                <a:gd name="connsiteX32" fmla="*/ 126723 w 608229"/>
                <a:gd name="connsiteY32" fmla="*/ 54642 h 167121"/>
                <a:gd name="connsiteX33" fmla="*/ 125193 w 608229"/>
                <a:gd name="connsiteY33" fmla="*/ 53347 h 167121"/>
                <a:gd name="connsiteX34" fmla="*/ 126252 w 608229"/>
                <a:gd name="connsiteY34" fmla="*/ 49461 h 167121"/>
                <a:gd name="connsiteX35" fmla="*/ 145095 w 608229"/>
                <a:gd name="connsiteY35" fmla="*/ 39569 h 167121"/>
                <a:gd name="connsiteX36" fmla="*/ 148863 w 608229"/>
                <a:gd name="connsiteY36" fmla="*/ 40864 h 167121"/>
                <a:gd name="connsiteX37" fmla="*/ 147568 w 608229"/>
                <a:gd name="connsiteY37" fmla="*/ 44632 h 167121"/>
                <a:gd name="connsiteX38" fmla="*/ 128961 w 608229"/>
                <a:gd name="connsiteY38" fmla="*/ 54407 h 167121"/>
                <a:gd name="connsiteX39" fmla="*/ 126606 w 608229"/>
                <a:gd name="connsiteY39" fmla="*/ 54642 h 167121"/>
                <a:gd name="connsiteX40" fmla="*/ 164761 w 608229"/>
                <a:gd name="connsiteY40" fmla="*/ 35918 h 167121"/>
                <a:gd name="connsiteX41" fmla="*/ 163112 w 608229"/>
                <a:gd name="connsiteY41" fmla="*/ 34387 h 167121"/>
                <a:gd name="connsiteX42" fmla="*/ 164643 w 608229"/>
                <a:gd name="connsiteY42" fmla="*/ 30736 h 167121"/>
                <a:gd name="connsiteX43" fmla="*/ 184428 w 608229"/>
                <a:gd name="connsiteY43" fmla="*/ 22964 h 167121"/>
                <a:gd name="connsiteX44" fmla="*/ 188078 w 608229"/>
                <a:gd name="connsiteY44" fmla="*/ 24613 h 167121"/>
                <a:gd name="connsiteX45" fmla="*/ 186430 w 608229"/>
                <a:gd name="connsiteY45" fmla="*/ 28263 h 167121"/>
                <a:gd name="connsiteX46" fmla="*/ 166881 w 608229"/>
                <a:gd name="connsiteY46" fmla="*/ 35918 h 167121"/>
                <a:gd name="connsiteX47" fmla="*/ 164761 w 608229"/>
                <a:gd name="connsiteY47" fmla="*/ 35918 h 167121"/>
                <a:gd name="connsiteX48" fmla="*/ 204447 w 608229"/>
                <a:gd name="connsiteY48" fmla="*/ 21551 h 167121"/>
                <a:gd name="connsiteX49" fmla="*/ 202681 w 608229"/>
                <a:gd name="connsiteY49" fmla="*/ 19667 h 167121"/>
                <a:gd name="connsiteX50" fmla="*/ 204565 w 608229"/>
                <a:gd name="connsiteY50" fmla="*/ 16134 h 167121"/>
                <a:gd name="connsiteX51" fmla="*/ 225174 w 608229"/>
                <a:gd name="connsiteY51" fmla="*/ 10599 h 167121"/>
                <a:gd name="connsiteX52" fmla="*/ 228589 w 608229"/>
                <a:gd name="connsiteY52" fmla="*/ 12718 h 167121"/>
                <a:gd name="connsiteX53" fmla="*/ 226469 w 608229"/>
                <a:gd name="connsiteY53" fmla="*/ 16134 h 167121"/>
                <a:gd name="connsiteX54" fmla="*/ 206214 w 608229"/>
                <a:gd name="connsiteY54" fmla="*/ 21551 h 167121"/>
                <a:gd name="connsiteX55" fmla="*/ 204447 w 608229"/>
                <a:gd name="connsiteY55" fmla="*/ 21551 h 167121"/>
                <a:gd name="connsiteX56" fmla="*/ 245547 w 608229"/>
                <a:gd name="connsiteY56" fmla="*/ 11659 h 167121"/>
                <a:gd name="connsiteX57" fmla="*/ 243781 w 608229"/>
                <a:gd name="connsiteY57" fmla="*/ 9539 h 167121"/>
                <a:gd name="connsiteX58" fmla="*/ 246018 w 608229"/>
                <a:gd name="connsiteY58" fmla="*/ 6241 h 167121"/>
                <a:gd name="connsiteX59" fmla="*/ 267098 w 608229"/>
                <a:gd name="connsiteY59" fmla="*/ 2944 h 167121"/>
                <a:gd name="connsiteX60" fmla="*/ 270277 w 608229"/>
                <a:gd name="connsiteY60" fmla="*/ 5417 h 167121"/>
                <a:gd name="connsiteX61" fmla="*/ 267804 w 608229"/>
                <a:gd name="connsiteY61" fmla="*/ 8597 h 167121"/>
                <a:gd name="connsiteX62" fmla="*/ 247078 w 608229"/>
                <a:gd name="connsiteY62" fmla="*/ 11776 h 167121"/>
                <a:gd name="connsiteX63" fmla="*/ 245665 w 608229"/>
                <a:gd name="connsiteY63" fmla="*/ 11659 h 167121"/>
                <a:gd name="connsiteX64" fmla="*/ 604491 w 608229"/>
                <a:gd name="connsiteY64" fmla="*/ 138961 h 167121"/>
                <a:gd name="connsiteX65" fmla="*/ 603313 w 608229"/>
                <a:gd name="connsiteY65" fmla="*/ 138137 h 167121"/>
                <a:gd name="connsiteX66" fmla="*/ 591419 w 608229"/>
                <a:gd name="connsiteY66" fmla="*/ 124947 h 167121"/>
                <a:gd name="connsiteX67" fmla="*/ 591537 w 608229"/>
                <a:gd name="connsiteY67" fmla="*/ 120943 h 167121"/>
                <a:gd name="connsiteX68" fmla="*/ 595541 w 608229"/>
                <a:gd name="connsiteY68" fmla="*/ 121061 h 167121"/>
                <a:gd name="connsiteX69" fmla="*/ 607552 w 608229"/>
                <a:gd name="connsiteY69" fmla="*/ 134486 h 167121"/>
                <a:gd name="connsiteX70" fmla="*/ 607199 w 608229"/>
                <a:gd name="connsiteY70" fmla="*/ 138490 h 167121"/>
                <a:gd name="connsiteX71" fmla="*/ 604373 w 608229"/>
                <a:gd name="connsiteY71" fmla="*/ 138961 h 167121"/>
                <a:gd name="connsiteX72" fmla="*/ 287471 w 608229"/>
                <a:gd name="connsiteY72" fmla="*/ 6477 h 167121"/>
                <a:gd name="connsiteX73" fmla="*/ 285587 w 608229"/>
                <a:gd name="connsiteY73" fmla="*/ 4004 h 167121"/>
                <a:gd name="connsiteX74" fmla="*/ 288177 w 608229"/>
                <a:gd name="connsiteY74" fmla="*/ 942 h 167121"/>
                <a:gd name="connsiteX75" fmla="*/ 309493 w 608229"/>
                <a:gd name="connsiteY75" fmla="*/ 0 h 167121"/>
                <a:gd name="connsiteX76" fmla="*/ 312319 w 608229"/>
                <a:gd name="connsiteY76" fmla="*/ 2826 h 167121"/>
                <a:gd name="connsiteX77" fmla="*/ 309493 w 608229"/>
                <a:gd name="connsiteY77" fmla="*/ 5653 h 167121"/>
                <a:gd name="connsiteX78" fmla="*/ 288531 w 608229"/>
                <a:gd name="connsiteY78" fmla="*/ 6595 h 167121"/>
                <a:gd name="connsiteX79" fmla="*/ 287353 w 608229"/>
                <a:gd name="connsiteY79" fmla="*/ 6477 h 167121"/>
                <a:gd name="connsiteX80" fmla="*/ 577640 w 608229"/>
                <a:gd name="connsiteY80" fmla="*/ 110580 h 167121"/>
                <a:gd name="connsiteX81" fmla="*/ 576698 w 608229"/>
                <a:gd name="connsiteY81" fmla="*/ 109991 h 167121"/>
                <a:gd name="connsiteX82" fmla="*/ 561036 w 608229"/>
                <a:gd name="connsiteY82" fmla="*/ 95977 h 167121"/>
                <a:gd name="connsiteX83" fmla="*/ 560683 w 608229"/>
                <a:gd name="connsiteY83" fmla="*/ 91973 h 167121"/>
                <a:gd name="connsiteX84" fmla="*/ 564686 w 608229"/>
                <a:gd name="connsiteY84" fmla="*/ 91620 h 167121"/>
                <a:gd name="connsiteX85" fmla="*/ 580585 w 608229"/>
                <a:gd name="connsiteY85" fmla="*/ 105870 h 167121"/>
                <a:gd name="connsiteX86" fmla="*/ 580585 w 608229"/>
                <a:gd name="connsiteY86" fmla="*/ 109873 h 167121"/>
                <a:gd name="connsiteX87" fmla="*/ 577523 w 608229"/>
                <a:gd name="connsiteY87" fmla="*/ 110580 h 167121"/>
                <a:gd name="connsiteX88" fmla="*/ 329748 w 608229"/>
                <a:gd name="connsiteY88" fmla="*/ 5770 h 167121"/>
                <a:gd name="connsiteX89" fmla="*/ 327864 w 608229"/>
                <a:gd name="connsiteY89" fmla="*/ 3062 h 167121"/>
                <a:gd name="connsiteX90" fmla="*/ 330808 w 608229"/>
                <a:gd name="connsiteY90" fmla="*/ 353 h 167121"/>
                <a:gd name="connsiteX91" fmla="*/ 352005 w 608229"/>
                <a:gd name="connsiteY91" fmla="*/ 1766 h 167121"/>
                <a:gd name="connsiteX92" fmla="*/ 354596 w 608229"/>
                <a:gd name="connsiteY92" fmla="*/ 4828 h 167121"/>
                <a:gd name="connsiteX93" fmla="*/ 351534 w 608229"/>
                <a:gd name="connsiteY93" fmla="*/ 7419 h 167121"/>
                <a:gd name="connsiteX94" fmla="*/ 330572 w 608229"/>
                <a:gd name="connsiteY94" fmla="*/ 6006 h 167121"/>
                <a:gd name="connsiteX95" fmla="*/ 329748 w 608229"/>
                <a:gd name="connsiteY95" fmla="*/ 5888 h 167121"/>
                <a:gd name="connsiteX96" fmla="*/ 545373 w 608229"/>
                <a:gd name="connsiteY96" fmla="*/ 83259 h 167121"/>
                <a:gd name="connsiteX97" fmla="*/ 544667 w 608229"/>
                <a:gd name="connsiteY97" fmla="*/ 82906 h 167121"/>
                <a:gd name="connsiteX98" fmla="*/ 527591 w 608229"/>
                <a:gd name="connsiteY98" fmla="*/ 70658 h 167121"/>
                <a:gd name="connsiteX99" fmla="*/ 526884 w 608229"/>
                <a:gd name="connsiteY99" fmla="*/ 66772 h 167121"/>
                <a:gd name="connsiteX100" fmla="*/ 530771 w 608229"/>
                <a:gd name="connsiteY100" fmla="*/ 66065 h 167121"/>
                <a:gd name="connsiteX101" fmla="*/ 548082 w 608229"/>
                <a:gd name="connsiteY101" fmla="*/ 78431 h 167121"/>
                <a:gd name="connsiteX102" fmla="*/ 548671 w 608229"/>
                <a:gd name="connsiteY102" fmla="*/ 82435 h 167121"/>
                <a:gd name="connsiteX103" fmla="*/ 545491 w 608229"/>
                <a:gd name="connsiteY103" fmla="*/ 83377 h 167121"/>
                <a:gd name="connsiteX104" fmla="*/ 371790 w 608229"/>
                <a:gd name="connsiteY104" fmla="*/ 9892 h 167121"/>
                <a:gd name="connsiteX105" fmla="*/ 370023 w 608229"/>
                <a:gd name="connsiteY105" fmla="*/ 6830 h 167121"/>
                <a:gd name="connsiteX106" fmla="*/ 373203 w 608229"/>
                <a:gd name="connsiteY106" fmla="*/ 4475 h 167121"/>
                <a:gd name="connsiteX107" fmla="*/ 394165 w 608229"/>
                <a:gd name="connsiteY107" fmla="*/ 8243 h 167121"/>
                <a:gd name="connsiteX108" fmla="*/ 396284 w 608229"/>
                <a:gd name="connsiteY108" fmla="*/ 11541 h 167121"/>
                <a:gd name="connsiteX109" fmla="*/ 392987 w 608229"/>
                <a:gd name="connsiteY109" fmla="*/ 13661 h 167121"/>
                <a:gd name="connsiteX110" fmla="*/ 372378 w 608229"/>
                <a:gd name="connsiteY110" fmla="*/ 9892 h 167121"/>
                <a:gd name="connsiteX111" fmla="*/ 371790 w 608229"/>
                <a:gd name="connsiteY111" fmla="*/ 9774 h 167121"/>
                <a:gd name="connsiteX112" fmla="*/ 510397 w 608229"/>
                <a:gd name="connsiteY112" fmla="*/ 59588 h 167121"/>
                <a:gd name="connsiteX113" fmla="*/ 509926 w 608229"/>
                <a:gd name="connsiteY113" fmla="*/ 59353 h 167121"/>
                <a:gd name="connsiteX114" fmla="*/ 491555 w 608229"/>
                <a:gd name="connsiteY114" fmla="*/ 49107 h 167121"/>
                <a:gd name="connsiteX115" fmla="*/ 490378 w 608229"/>
                <a:gd name="connsiteY115" fmla="*/ 45339 h 167121"/>
                <a:gd name="connsiteX116" fmla="*/ 494146 w 608229"/>
                <a:gd name="connsiteY116" fmla="*/ 44161 h 167121"/>
                <a:gd name="connsiteX117" fmla="*/ 512753 w 608229"/>
                <a:gd name="connsiteY117" fmla="*/ 54525 h 167121"/>
                <a:gd name="connsiteX118" fmla="*/ 513695 w 608229"/>
                <a:gd name="connsiteY118" fmla="*/ 58411 h 167121"/>
                <a:gd name="connsiteX119" fmla="*/ 510280 w 608229"/>
                <a:gd name="connsiteY119" fmla="*/ 59588 h 167121"/>
                <a:gd name="connsiteX120" fmla="*/ 413125 w 608229"/>
                <a:gd name="connsiteY120" fmla="*/ 18607 h 167121"/>
                <a:gd name="connsiteX121" fmla="*/ 411358 w 608229"/>
                <a:gd name="connsiteY121" fmla="*/ 15192 h 167121"/>
                <a:gd name="connsiteX122" fmla="*/ 414773 w 608229"/>
                <a:gd name="connsiteY122" fmla="*/ 13190 h 167121"/>
                <a:gd name="connsiteX123" fmla="*/ 435146 w 608229"/>
                <a:gd name="connsiteY123" fmla="*/ 19313 h 167121"/>
                <a:gd name="connsiteX124" fmla="*/ 436913 w 608229"/>
                <a:gd name="connsiteY124" fmla="*/ 22846 h 167121"/>
                <a:gd name="connsiteX125" fmla="*/ 433380 w 608229"/>
                <a:gd name="connsiteY125" fmla="*/ 24613 h 167121"/>
                <a:gd name="connsiteX126" fmla="*/ 413242 w 608229"/>
                <a:gd name="connsiteY126" fmla="*/ 18607 h 167121"/>
                <a:gd name="connsiteX127" fmla="*/ 413007 w 608229"/>
                <a:gd name="connsiteY127" fmla="*/ 18607 h 167121"/>
                <a:gd name="connsiteX128" fmla="*/ 472831 w 608229"/>
                <a:gd name="connsiteY128" fmla="*/ 40040 h 167121"/>
                <a:gd name="connsiteX129" fmla="*/ 472595 w 608229"/>
                <a:gd name="connsiteY129" fmla="*/ 40040 h 167121"/>
                <a:gd name="connsiteX130" fmla="*/ 453282 w 608229"/>
                <a:gd name="connsiteY130" fmla="*/ 31914 h 167121"/>
                <a:gd name="connsiteX131" fmla="*/ 451633 w 608229"/>
                <a:gd name="connsiteY131" fmla="*/ 28263 h 167121"/>
                <a:gd name="connsiteX132" fmla="*/ 455284 w 608229"/>
                <a:gd name="connsiteY132" fmla="*/ 26615 h 167121"/>
                <a:gd name="connsiteX133" fmla="*/ 474951 w 608229"/>
                <a:gd name="connsiteY133" fmla="*/ 34858 h 167121"/>
                <a:gd name="connsiteX134" fmla="*/ 476364 w 608229"/>
                <a:gd name="connsiteY134" fmla="*/ 38626 h 167121"/>
                <a:gd name="connsiteX135" fmla="*/ 472831 w 608229"/>
                <a:gd name="connsiteY135" fmla="*/ 40157 h 16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8229" h="167121">
                  <a:moveTo>
                    <a:pt x="1894" y="166871"/>
                  </a:moveTo>
                  <a:cubicBezTo>
                    <a:pt x="1659" y="166871"/>
                    <a:pt x="1423" y="166636"/>
                    <a:pt x="1187" y="166518"/>
                  </a:cubicBezTo>
                  <a:cubicBezTo>
                    <a:pt x="-108" y="165576"/>
                    <a:pt x="-343" y="163809"/>
                    <a:pt x="481" y="162632"/>
                  </a:cubicBezTo>
                  <a:cubicBezTo>
                    <a:pt x="4603" y="156861"/>
                    <a:pt x="8842" y="151091"/>
                    <a:pt x="13317" y="145556"/>
                  </a:cubicBezTo>
                  <a:cubicBezTo>
                    <a:pt x="14259" y="144378"/>
                    <a:pt x="16026" y="144143"/>
                    <a:pt x="17321" y="145085"/>
                  </a:cubicBezTo>
                  <a:cubicBezTo>
                    <a:pt x="18499" y="146027"/>
                    <a:pt x="18734" y="147793"/>
                    <a:pt x="17792" y="149089"/>
                  </a:cubicBezTo>
                  <a:cubicBezTo>
                    <a:pt x="13435" y="154506"/>
                    <a:pt x="9195" y="160159"/>
                    <a:pt x="5191" y="165929"/>
                  </a:cubicBezTo>
                  <a:cubicBezTo>
                    <a:pt x="4485" y="166989"/>
                    <a:pt x="3072" y="167342"/>
                    <a:pt x="1894" y="166989"/>
                  </a:cubicBezTo>
                  <a:close/>
                  <a:moveTo>
                    <a:pt x="28273" y="133779"/>
                  </a:moveTo>
                  <a:cubicBezTo>
                    <a:pt x="27920" y="133662"/>
                    <a:pt x="27684" y="133426"/>
                    <a:pt x="27331" y="133191"/>
                  </a:cubicBezTo>
                  <a:cubicBezTo>
                    <a:pt x="26153" y="132131"/>
                    <a:pt x="26036" y="130364"/>
                    <a:pt x="27095" y="129187"/>
                  </a:cubicBezTo>
                  <a:cubicBezTo>
                    <a:pt x="31806" y="123887"/>
                    <a:pt x="36752" y="118706"/>
                    <a:pt x="41698" y="113642"/>
                  </a:cubicBezTo>
                  <a:cubicBezTo>
                    <a:pt x="42758" y="112582"/>
                    <a:pt x="44524" y="112582"/>
                    <a:pt x="45702" y="113642"/>
                  </a:cubicBezTo>
                  <a:cubicBezTo>
                    <a:pt x="46762" y="114702"/>
                    <a:pt x="46762" y="116468"/>
                    <a:pt x="45702" y="117646"/>
                  </a:cubicBezTo>
                  <a:cubicBezTo>
                    <a:pt x="40756" y="122592"/>
                    <a:pt x="35928" y="127774"/>
                    <a:pt x="31335" y="132955"/>
                  </a:cubicBezTo>
                  <a:cubicBezTo>
                    <a:pt x="30511" y="133897"/>
                    <a:pt x="29333" y="134133"/>
                    <a:pt x="28273" y="133779"/>
                  </a:cubicBezTo>
                  <a:close/>
                  <a:moveTo>
                    <a:pt x="58067" y="103750"/>
                  </a:moveTo>
                  <a:cubicBezTo>
                    <a:pt x="57596" y="103632"/>
                    <a:pt x="57243" y="103396"/>
                    <a:pt x="56890" y="103043"/>
                  </a:cubicBezTo>
                  <a:cubicBezTo>
                    <a:pt x="55830" y="101866"/>
                    <a:pt x="55948" y="100099"/>
                    <a:pt x="57125" y="99039"/>
                  </a:cubicBezTo>
                  <a:cubicBezTo>
                    <a:pt x="62425" y="94329"/>
                    <a:pt x="67842" y="89618"/>
                    <a:pt x="73377" y="85261"/>
                  </a:cubicBezTo>
                  <a:cubicBezTo>
                    <a:pt x="74554" y="84319"/>
                    <a:pt x="76321" y="84437"/>
                    <a:pt x="77381" y="85732"/>
                  </a:cubicBezTo>
                  <a:cubicBezTo>
                    <a:pt x="78323" y="86910"/>
                    <a:pt x="78205" y="88676"/>
                    <a:pt x="76909" y="89736"/>
                  </a:cubicBezTo>
                  <a:cubicBezTo>
                    <a:pt x="71492" y="94093"/>
                    <a:pt x="66075" y="98686"/>
                    <a:pt x="60894" y="103396"/>
                  </a:cubicBezTo>
                  <a:cubicBezTo>
                    <a:pt x="60069" y="104103"/>
                    <a:pt x="59009" y="104339"/>
                    <a:pt x="58067" y="103985"/>
                  </a:cubicBezTo>
                  <a:close/>
                  <a:moveTo>
                    <a:pt x="91041" y="77253"/>
                  </a:moveTo>
                  <a:cubicBezTo>
                    <a:pt x="90570" y="77017"/>
                    <a:pt x="90099" y="76782"/>
                    <a:pt x="89746" y="76193"/>
                  </a:cubicBezTo>
                  <a:cubicBezTo>
                    <a:pt x="88804" y="74898"/>
                    <a:pt x="89157" y="73131"/>
                    <a:pt x="90452" y="72307"/>
                  </a:cubicBezTo>
                  <a:cubicBezTo>
                    <a:pt x="96223" y="68185"/>
                    <a:pt x="102111" y="64181"/>
                    <a:pt x="108117" y="60413"/>
                  </a:cubicBezTo>
                  <a:cubicBezTo>
                    <a:pt x="109412" y="59588"/>
                    <a:pt x="111179" y="59942"/>
                    <a:pt x="112003" y="61237"/>
                  </a:cubicBezTo>
                  <a:cubicBezTo>
                    <a:pt x="112827" y="62532"/>
                    <a:pt x="112474" y="64299"/>
                    <a:pt x="111179" y="65123"/>
                  </a:cubicBezTo>
                  <a:cubicBezTo>
                    <a:pt x="105291" y="68892"/>
                    <a:pt x="99402" y="72778"/>
                    <a:pt x="93750" y="76900"/>
                  </a:cubicBezTo>
                  <a:cubicBezTo>
                    <a:pt x="92925" y="77488"/>
                    <a:pt x="91983" y="77606"/>
                    <a:pt x="91159" y="77253"/>
                  </a:cubicBezTo>
                  <a:close/>
                  <a:moveTo>
                    <a:pt x="126723" y="54642"/>
                  </a:moveTo>
                  <a:cubicBezTo>
                    <a:pt x="126135" y="54407"/>
                    <a:pt x="125546" y="53936"/>
                    <a:pt x="125193" y="53347"/>
                  </a:cubicBezTo>
                  <a:cubicBezTo>
                    <a:pt x="124486" y="51934"/>
                    <a:pt x="124957" y="50285"/>
                    <a:pt x="126252" y="49461"/>
                  </a:cubicBezTo>
                  <a:cubicBezTo>
                    <a:pt x="132376" y="46046"/>
                    <a:pt x="138735" y="42630"/>
                    <a:pt x="145095" y="39569"/>
                  </a:cubicBezTo>
                  <a:cubicBezTo>
                    <a:pt x="146508" y="38862"/>
                    <a:pt x="148156" y="39569"/>
                    <a:pt x="148863" y="40864"/>
                  </a:cubicBezTo>
                  <a:cubicBezTo>
                    <a:pt x="149570" y="42277"/>
                    <a:pt x="148863" y="43926"/>
                    <a:pt x="147568" y="44632"/>
                  </a:cubicBezTo>
                  <a:cubicBezTo>
                    <a:pt x="141326" y="47694"/>
                    <a:pt x="135085" y="50992"/>
                    <a:pt x="128961" y="54407"/>
                  </a:cubicBezTo>
                  <a:cubicBezTo>
                    <a:pt x="128254" y="54878"/>
                    <a:pt x="127312" y="54878"/>
                    <a:pt x="126606" y="54642"/>
                  </a:cubicBezTo>
                  <a:close/>
                  <a:moveTo>
                    <a:pt x="164761" y="35918"/>
                  </a:moveTo>
                  <a:cubicBezTo>
                    <a:pt x="164055" y="35682"/>
                    <a:pt x="163466" y="35094"/>
                    <a:pt x="163112" y="34387"/>
                  </a:cubicBezTo>
                  <a:cubicBezTo>
                    <a:pt x="162524" y="32974"/>
                    <a:pt x="163112" y="31325"/>
                    <a:pt x="164643" y="30736"/>
                  </a:cubicBezTo>
                  <a:cubicBezTo>
                    <a:pt x="171120" y="28028"/>
                    <a:pt x="177833" y="25319"/>
                    <a:pt x="184428" y="22964"/>
                  </a:cubicBezTo>
                  <a:cubicBezTo>
                    <a:pt x="185841" y="22493"/>
                    <a:pt x="187490" y="23199"/>
                    <a:pt x="188078" y="24613"/>
                  </a:cubicBezTo>
                  <a:cubicBezTo>
                    <a:pt x="188549" y="26026"/>
                    <a:pt x="187843" y="27674"/>
                    <a:pt x="186430" y="28263"/>
                  </a:cubicBezTo>
                  <a:cubicBezTo>
                    <a:pt x="179835" y="30619"/>
                    <a:pt x="173358" y="33209"/>
                    <a:pt x="166881" y="35918"/>
                  </a:cubicBezTo>
                  <a:cubicBezTo>
                    <a:pt x="166174" y="36153"/>
                    <a:pt x="165468" y="36153"/>
                    <a:pt x="164761" y="35918"/>
                  </a:cubicBezTo>
                  <a:close/>
                  <a:moveTo>
                    <a:pt x="204447" y="21551"/>
                  </a:moveTo>
                  <a:cubicBezTo>
                    <a:pt x="203623" y="21315"/>
                    <a:pt x="202917" y="20609"/>
                    <a:pt x="202681" y="19667"/>
                  </a:cubicBezTo>
                  <a:cubicBezTo>
                    <a:pt x="202210" y="18136"/>
                    <a:pt x="203034" y="16605"/>
                    <a:pt x="204565" y="16134"/>
                  </a:cubicBezTo>
                  <a:cubicBezTo>
                    <a:pt x="211396" y="14132"/>
                    <a:pt x="218226" y="12247"/>
                    <a:pt x="225174" y="10599"/>
                  </a:cubicBezTo>
                  <a:cubicBezTo>
                    <a:pt x="226705" y="10245"/>
                    <a:pt x="228236" y="11188"/>
                    <a:pt x="228589" y="12718"/>
                  </a:cubicBezTo>
                  <a:cubicBezTo>
                    <a:pt x="228942" y="14249"/>
                    <a:pt x="228000" y="15780"/>
                    <a:pt x="226469" y="16134"/>
                  </a:cubicBezTo>
                  <a:cubicBezTo>
                    <a:pt x="219757" y="17782"/>
                    <a:pt x="212926" y="19549"/>
                    <a:pt x="206214" y="21551"/>
                  </a:cubicBezTo>
                  <a:cubicBezTo>
                    <a:pt x="205625" y="21786"/>
                    <a:pt x="205036" y="21669"/>
                    <a:pt x="204447" y="21551"/>
                  </a:cubicBezTo>
                  <a:close/>
                  <a:moveTo>
                    <a:pt x="245547" y="11659"/>
                  </a:moveTo>
                  <a:cubicBezTo>
                    <a:pt x="244605" y="11305"/>
                    <a:pt x="243898" y="10481"/>
                    <a:pt x="243781" y="9539"/>
                  </a:cubicBezTo>
                  <a:cubicBezTo>
                    <a:pt x="243545" y="8008"/>
                    <a:pt x="244487" y="6595"/>
                    <a:pt x="246018" y="6241"/>
                  </a:cubicBezTo>
                  <a:cubicBezTo>
                    <a:pt x="252966" y="4946"/>
                    <a:pt x="260032" y="3886"/>
                    <a:pt x="267098" y="2944"/>
                  </a:cubicBezTo>
                  <a:cubicBezTo>
                    <a:pt x="268629" y="2709"/>
                    <a:pt x="270042" y="3886"/>
                    <a:pt x="270277" y="5417"/>
                  </a:cubicBezTo>
                  <a:cubicBezTo>
                    <a:pt x="270513" y="6948"/>
                    <a:pt x="269335" y="8361"/>
                    <a:pt x="267804" y="8597"/>
                  </a:cubicBezTo>
                  <a:cubicBezTo>
                    <a:pt x="260856" y="9421"/>
                    <a:pt x="253908" y="10599"/>
                    <a:pt x="247078" y="11776"/>
                  </a:cubicBezTo>
                  <a:cubicBezTo>
                    <a:pt x="246607" y="11776"/>
                    <a:pt x="246018" y="11776"/>
                    <a:pt x="245665" y="11659"/>
                  </a:cubicBezTo>
                  <a:close/>
                  <a:moveTo>
                    <a:pt x="604491" y="138961"/>
                  </a:moveTo>
                  <a:cubicBezTo>
                    <a:pt x="604020" y="138843"/>
                    <a:pt x="603666" y="138490"/>
                    <a:pt x="603313" y="138137"/>
                  </a:cubicBezTo>
                  <a:cubicBezTo>
                    <a:pt x="599427" y="133662"/>
                    <a:pt x="595423" y="129187"/>
                    <a:pt x="591419" y="124947"/>
                  </a:cubicBezTo>
                  <a:cubicBezTo>
                    <a:pt x="590359" y="123770"/>
                    <a:pt x="590359" y="122003"/>
                    <a:pt x="591537" y="120943"/>
                  </a:cubicBezTo>
                  <a:cubicBezTo>
                    <a:pt x="592714" y="119883"/>
                    <a:pt x="594481" y="119883"/>
                    <a:pt x="595541" y="121061"/>
                  </a:cubicBezTo>
                  <a:cubicBezTo>
                    <a:pt x="599662" y="125418"/>
                    <a:pt x="603666" y="129893"/>
                    <a:pt x="607552" y="134486"/>
                  </a:cubicBezTo>
                  <a:cubicBezTo>
                    <a:pt x="608612" y="135664"/>
                    <a:pt x="608377" y="137430"/>
                    <a:pt x="607199" y="138490"/>
                  </a:cubicBezTo>
                  <a:cubicBezTo>
                    <a:pt x="606375" y="139197"/>
                    <a:pt x="605315" y="139314"/>
                    <a:pt x="604373" y="138961"/>
                  </a:cubicBezTo>
                  <a:close/>
                  <a:moveTo>
                    <a:pt x="287471" y="6477"/>
                  </a:moveTo>
                  <a:cubicBezTo>
                    <a:pt x="286411" y="6124"/>
                    <a:pt x="285704" y="5182"/>
                    <a:pt x="285587" y="4004"/>
                  </a:cubicBezTo>
                  <a:cubicBezTo>
                    <a:pt x="285587" y="2473"/>
                    <a:pt x="286646" y="1060"/>
                    <a:pt x="288177" y="942"/>
                  </a:cubicBezTo>
                  <a:cubicBezTo>
                    <a:pt x="295243" y="471"/>
                    <a:pt x="302427" y="118"/>
                    <a:pt x="309493" y="0"/>
                  </a:cubicBezTo>
                  <a:cubicBezTo>
                    <a:pt x="311024" y="0"/>
                    <a:pt x="312319" y="1178"/>
                    <a:pt x="312319" y="2826"/>
                  </a:cubicBezTo>
                  <a:cubicBezTo>
                    <a:pt x="312319" y="4357"/>
                    <a:pt x="311141" y="5653"/>
                    <a:pt x="309493" y="5653"/>
                  </a:cubicBezTo>
                  <a:cubicBezTo>
                    <a:pt x="302545" y="5653"/>
                    <a:pt x="295479" y="6006"/>
                    <a:pt x="288531" y="6595"/>
                  </a:cubicBezTo>
                  <a:cubicBezTo>
                    <a:pt x="288177" y="6595"/>
                    <a:pt x="287706" y="6595"/>
                    <a:pt x="287353" y="6477"/>
                  </a:cubicBezTo>
                  <a:close/>
                  <a:moveTo>
                    <a:pt x="577640" y="110580"/>
                  </a:moveTo>
                  <a:cubicBezTo>
                    <a:pt x="577287" y="110462"/>
                    <a:pt x="576934" y="110227"/>
                    <a:pt x="576698" y="109991"/>
                  </a:cubicBezTo>
                  <a:cubicBezTo>
                    <a:pt x="571635" y="105163"/>
                    <a:pt x="566335" y="100452"/>
                    <a:pt x="561036" y="95977"/>
                  </a:cubicBezTo>
                  <a:cubicBezTo>
                    <a:pt x="559858" y="94917"/>
                    <a:pt x="559740" y="93151"/>
                    <a:pt x="560683" y="91973"/>
                  </a:cubicBezTo>
                  <a:cubicBezTo>
                    <a:pt x="561742" y="90796"/>
                    <a:pt x="563509" y="90678"/>
                    <a:pt x="564686" y="91620"/>
                  </a:cubicBezTo>
                  <a:cubicBezTo>
                    <a:pt x="570104" y="96213"/>
                    <a:pt x="575403" y="101041"/>
                    <a:pt x="580585" y="105870"/>
                  </a:cubicBezTo>
                  <a:cubicBezTo>
                    <a:pt x="581762" y="106929"/>
                    <a:pt x="581762" y="108696"/>
                    <a:pt x="580585" y="109873"/>
                  </a:cubicBezTo>
                  <a:cubicBezTo>
                    <a:pt x="579760" y="110698"/>
                    <a:pt x="578583" y="110933"/>
                    <a:pt x="577523" y="110580"/>
                  </a:cubicBezTo>
                  <a:close/>
                  <a:moveTo>
                    <a:pt x="329748" y="5770"/>
                  </a:moveTo>
                  <a:cubicBezTo>
                    <a:pt x="328570" y="5417"/>
                    <a:pt x="327864" y="4239"/>
                    <a:pt x="327864" y="3062"/>
                  </a:cubicBezTo>
                  <a:cubicBezTo>
                    <a:pt x="327864" y="1531"/>
                    <a:pt x="329277" y="353"/>
                    <a:pt x="330808" y="353"/>
                  </a:cubicBezTo>
                  <a:cubicBezTo>
                    <a:pt x="337874" y="589"/>
                    <a:pt x="345057" y="1178"/>
                    <a:pt x="352005" y="1766"/>
                  </a:cubicBezTo>
                  <a:cubicBezTo>
                    <a:pt x="353536" y="1884"/>
                    <a:pt x="354714" y="3297"/>
                    <a:pt x="354596" y="4828"/>
                  </a:cubicBezTo>
                  <a:cubicBezTo>
                    <a:pt x="354478" y="6359"/>
                    <a:pt x="353065" y="7537"/>
                    <a:pt x="351534" y="7419"/>
                  </a:cubicBezTo>
                  <a:cubicBezTo>
                    <a:pt x="344586" y="6713"/>
                    <a:pt x="337520" y="6241"/>
                    <a:pt x="330572" y="6006"/>
                  </a:cubicBezTo>
                  <a:cubicBezTo>
                    <a:pt x="330219" y="6006"/>
                    <a:pt x="329984" y="6006"/>
                    <a:pt x="329748" y="5888"/>
                  </a:cubicBezTo>
                  <a:close/>
                  <a:moveTo>
                    <a:pt x="545373" y="83259"/>
                  </a:moveTo>
                  <a:cubicBezTo>
                    <a:pt x="545138" y="83259"/>
                    <a:pt x="544902" y="83023"/>
                    <a:pt x="544667" y="82906"/>
                  </a:cubicBezTo>
                  <a:cubicBezTo>
                    <a:pt x="539132" y="78666"/>
                    <a:pt x="533361" y="74544"/>
                    <a:pt x="527591" y="70658"/>
                  </a:cubicBezTo>
                  <a:cubicBezTo>
                    <a:pt x="526296" y="69834"/>
                    <a:pt x="525942" y="68067"/>
                    <a:pt x="526884" y="66772"/>
                  </a:cubicBezTo>
                  <a:cubicBezTo>
                    <a:pt x="527709" y="65477"/>
                    <a:pt x="529475" y="65123"/>
                    <a:pt x="530771" y="66065"/>
                  </a:cubicBezTo>
                  <a:cubicBezTo>
                    <a:pt x="536659" y="70069"/>
                    <a:pt x="542429" y="74191"/>
                    <a:pt x="548082" y="78431"/>
                  </a:cubicBezTo>
                  <a:cubicBezTo>
                    <a:pt x="549377" y="79373"/>
                    <a:pt x="549613" y="81139"/>
                    <a:pt x="548671" y="82435"/>
                  </a:cubicBezTo>
                  <a:cubicBezTo>
                    <a:pt x="547964" y="83494"/>
                    <a:pt x="546551" y="83848"/>
                    <a:pt x="545491" y="83377"/>
                  </a:cubicBezTo>
                  <a:close/>
                  <a:moveTo>
                    <a:pt x="371790" y="9892"/>
                  </a:moveTo>
                  <a:cubicBezTo>
                    <a:pt x="370494" y="9421"/>
                    <a:pt x="369788" y="8126"/>
                    <a:pt x="370023" y="6830"/>
                  </a:cubicBezTo>
                  <a:cubicBezTo>
                    <a:pt x="370259" y="5299"/>
                    <a:pt x="371672" y="4239"/>
                    <a:pt x="373203" y="4475"/>
                  </a:cubicBezTo>
                  <a:cubicBezTo>
                    <a:pt x="380151" y="5535"/>
                    <a:pt x="387217" y="6830"/>
                    <a:pt x="394165" y="8243"/>
                  </a:cubicBezTo>
                  <a:cubicBezTo>
                    <a:pt x="395696" y="8597"/>
                    <a:pt x="396638" y="10010"/>
                    <a:pt x="396284" y="11541"/>
                  </a:cubicBezTo>
                  <a:cubicBezTo>
                    <a:pt x="395931" y="13072"/>
                    <a:pt x="394518" y="14014"/>
                    <a:pt x="392987" y="13661"/>
                  </a:cubicBezTo>
                  <a:cubicBezTo>
                    <a:pt x="386157" y="12247"/>
                    <a:pt x="379209" y="10952"/>
                    <a:pt x="372378" y="9892"/>
                  </a:cubicBezTo>
                  <a:cubicBezTo>
                    <a:pt x="372143" y="9892"/>
                    <a:pt x="372025" y="9892"/>
                    <a:pt x="371790" y="9774"/>
                  </a:cubicBezTo>
                  <a:close/>
                  <a:moveTo>
                    <a:pt x="510397" y="59588"/>
                  </a:moveTo>
                  <a:cubicBezTo>
                    <a:pt x="510280" y="59588"/>
                    <a:pt x="510044" y="59471"/>
                    <a:pt x="509926" y="59353"/>
                  </a:cubicBezTo>
                  <a:cubicBezTo>
                    <a:pt x="503920" y="55820"/>
                    <a:pt x="497797" y="52287"/>
                    <a:pt x="491555" y="49107"/>
                  </a:cubicBezTo>
                  <a:cubicBezTo>
                    <a:pt x="490142" y="48401"/>
                    <a:pt x="489671" y="46634"/>
                    <a:pt x="490378" y="45339"/>
                  </a:cubicBezTo>
                  <a:cubicBezTo>
                    <a:pt x="491084" y="43926"/>
                    <a:pt x="492851" y="43455"/>
                    <a:pt x="494146" y="44161"/>
                  </a:cubicBezTo>
                  <a:cubicBezTo>
                    <a:pt x="500387" y="47459"/>
                    <a:pt x="506629" y="50992"/>
                    <a:pt x="512753" y="54525"/>
                  </a:cubicBezTo>
                  <a:cubicBezTo>
                    <a:pt x="514048" y="55349"/>
                    <a:pt x="514519" y="56998"/>
                    <a:pt x="513695" y="58411"/>
                  </a:cubicBezTo>
                  <a:cubicBezTo>
                    <a:pt x="512988" y="59588"/>
                    <a:pt x="511575" y="60059"/>
                    <a:pt x="510280" y="59588"/>
                  </a:cubicBezTo>
                  <a:close/>
                  <a:moveTo>
                    <a:pt x="413125" y="18607"/>
                  </a:moveTo>
                  <a:cubicBezTo>
                    <a:pt x="411711" y="18136"/>
                    <a:pt x="411005" y="16605"/>
                    <a:pt x="411358" y="15192"/>
                  </a:cubicBezTo>
                  <a:cubicBezTo>
                    <a:pt x="411711" y="13661"/>
                    <a:pt x="413360" y="12836"/>
                    <a:pt x="414773" y="13190"/>
                  </a:cubicBezTo>
                  <a:cubicBezTo>
                    <a:pt x="421604" y="15074"/>
                    <a:pt x="428434" y="17076"/>
                    <a:pt x="435146" y="19313"/>
                  </a:cubicBezTo>
                  <a:cubicBezTo>
                    <a:pt x="436677" y="19784"/>
                    <a:pt x="437384" y="21433"/>
                    <a:pt x="436913" y="22846"/>
                  </a:cubicBezTo>
                  <a:cubicBezTo>
                    <a:pt x="436442" y="24377"/>
                    <a:pt x="434793" y="25084"/>
                    <a:pt x="433380" y="24613"/>
                  </a:cubicBezTo>
                  <a:cubicBezTo>
                    <a:pt x="426785" y="22375"/>
                    <a:pt x="419955" y="20373"/>
                    <a:pt x="413242" y="18607"/>
                  </a:cubicBezTo>
                  <a:cubicBezTo>
                    <a:pt x="413242" y="18607"/>
                    <a:pt x="413125" y="18607"/>
                    <a:pt x="413007" y="18607"/>
                  </a:cubicBezTo>
                  <a:close/>
                  <a:moveTo>
                    <a:pt x="472831" y="40040"/>
                  </a:moveTo>
                  <a:cubicBezTo>
                    <a:pt x="472831" y="40040"/>
                    <a:pt x="472713" y="40040"/>
                    <a:pt x="472595" y="40040"/>
                  </a:cubicBezTo>
                  <a:cubicBezTo>
                    <a:pt x="466236" y="37213"/>
                    <a:pt x="459759" y="34387"/>
                    <a:pt x="453282" y="31914"/>
                  </a:cubicBezTo>
                  <a:cubicBezTo>
                    <a:pt x="451869" y="31325"/>
                    <a:pt x="451162" y="29676"/>
                    <a:pt x="451633" y="28263"/>
                  </a:cubicBezTo>
                  <a:cubicBezTo>
                    <a:pt x="452222" y="26850"/>
                    <a:pt x="453871" y="26144"/>
                    <a:pt x="455284" y="26615"/>
                  </a:cubicBezTo>
                  <a:cubicBezTo>
                    <a:pt x="461879" y="29205"/>
                    <a:pt x="468474" y="32032"/>
                    <a:pt x="474951" y="34858"/>
                  </a:cubicBezTo>
                  <a:cubicBezTo>
                    <a:pt x="476364" y="35447"/>
                    <a:pt x="476953" y="37213"/>
                    <a:pt x="476364" y="38626"/>
                  </a:cubicBezTo>
                  <a:cubicBezTo>
                    <a:pt x="475775" y="39922"/>
                    <a:pt x="474244" y="40628"/>
                    <a:pt x="472831" y="40157"/>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24" name="Freeform 27">
              <a:extLst>
                <a:ext uri="{FF2B5EF4-FFF2-40B4-BE49-F238E27FC236}">
                  <a16:creationId xmlns:a16="http://schemas.microsoft.com/office/drawing/2014/main" id="{BB96E3AD-E317-F5F9-334B-2AED62D7DB6C}"/>
                </a:ext>
              </a:extLst>
            </p:cNvPr>
            <p:cNvSpPr/>
            <p:nvPr/>
          </p:nvSpPr>
          <p:spPr>
            <a:xfrm rot="15936395">
              <a:off x="7925197" y="3220052"/>
              <a:ext cx="1179025" cy="961700"/>
            </a:xfrm>
            <a:custGeom>
              <a:avLst/>
              <a:gdLst>
                <a:gd name="connsiteX0" fmla="*/ 254035 w 771319"/>
                <a:gd name="connsiteY0" fmla="*/ 604157 h 627374"/>
                <a:gd name="connsiteX1" fmla="*/ 36407 w 771319"/>
                <a:gd name="connsiteY1" fmla="*/ 405018 h 627374"/>
                <a:gd name="connsiteX2" fmla="*/ 23336 w 771319"/>
                <a:gd name="connsiteY2" fmla="*/ 110256 h 627374"/>
                <a:gd name="connsiteX3" fmla="*/ 56663 w 771319"/>
                <a:gd name="connsiteY3" fmla="*/ 40776 h 627374"/>
                <a:gd name="connsiteX4" fmla="*/ 60549 w 771319"/>
                <a:gd name="connsiteY4" fmla="*/ 39833 h 627374"/>
                <a:gd name="connsiteX5" fmla="*/ 61491 w 771319"/>
                <a:gd name="connsiteY5" fmla="*/ 43720 h 627374"/>
                <a:gd name="connsiteX6" fmla="*/ 28635 w 771319"/>
                <a:gd name="connsiteY6" fmla="*/ 112140 h 627374"/>
                <a:gd name="connsiteX7" fmla="*/ 256037 w 771319"/>
                <a:gd name="connsiteY7" fmla="*/ 598857 h 627374"/>
                <a:gd name="connsiteX8" fmla="*/ 742754 w 771319"/>
                <a:gd name="connsiteY8" fmla="*/ 371456 h 627374"/>
                <a:gd name="connsiteX9" fmla="*/ 682577 w 771319"/>
                <a:gd name="connsiteY9" fmla="*/ 4622 h 627374"/>
                <a:gd name="connsiteX10" fmla="*/ 683048 w 771319"/>
                <a:gd name="connsiteY10" fmla="*/ 618 h 627374"/>
                <a:gd name="connsiteX11" fmla="*/ 687052 w 771319"/>
                <a:gd name="connsiteY11" fmla="*/ 1089 h 627374"/>
                <a:gd name="connsiteX12" fmla="*/ 765718 w 771319"/>
                <a:gd name="connsiteY12" fmla="*/ 176204 h 627374"/>
                <a:gd name="connsiteX13" fmla="*/ 748053 w 771319"/>
                <a:gd name="connsiteY13" fmla="*/ 373340 h 627374"/>
                <a:gd name="connsiteX14" fmla="*/ 548915 w 771319"/>
                <a:gd name="connsiteY14" fmla="*/ 590967 h 627374"/>
                <a:gd name="connsiteX15" fmla="*/ 254152 w 771319"/>
                <a:gd name="connsiteY15" fmla="*/ 604039 h 6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1319" h="627374">
                  <a:moveTo>
                    <a:pt x="254035" y="604157"/>
                  </a:moveTo>
                  <a:cubicBezTo>
                    <a:pt x="157233" y="568945"/>
                    <a:pt x="79980" y="498287"/>
                    <a:pt x="36407" y="405018"/>
                  </a:cubicBezTo>
                  <a:cubicBezTo>
                    <a:pt x="-7165" y="311750"/>
                    <a:pt x="-11758" y="207058"/>
                    <a:pt x="23336" y="110256"/>
                  </a:cubicBezTo>
                  <a:cubicBezTo>
                    <a:pt x="32168" y="85997"/>
                    <a:pt x="43355" y="62680"/>
                    <a:pt x="56663" y="40776"/>
                  </a:cubicBezTo>
                  <a:cubicBezTo>
                    <a:pt x="57487" y="39480"/>
                    <a:pt x="59254" y="39009"/>
                    <a:pt x="60549" y="39833"/>
                  </a:cubicBezTo>
                  <a:cubicBezTo>
                    <a:pt x="61844" y="40658"/>
                    <a:pt x="62315" y="42424"/>
                    <a:pt x="61491" y="43720"/>
                  </a:cubicBezTo>
                  <a:cubicBezTo>
                    <a:pt x="48419" y="65270"/>
                    <a:pt x="37350" y="88234"/>
                    <a:pt x="28635" y="112140"/>
                  </a:cubicBezTo>
                  <a:cubicBezTo>
                    <a:pt x="-42848" y="309041"/>
                    <a:pt x="59136" y="527375"/>
                    <a:pt x="256037" y="598857"/>
                  </a:cubicBezTo>
                  <a:cubicBezTo>
                    <a:pt x="452937" y="670340"/>
                    <a:pt x="671271" y="568356"/>
                    <a:pt x="742754" y="371456"/>
                  </a:cubicBezTo>
                  <a:cubicBezTo>
                    <a:pt x="788210" y="246155"/>
                    <a:pt x="765718" y="109078"/>
                    <a:pt x="682577" y="4622"/>
                  </a:cubicBezTo>
                  <a:cubicBezTo>
                    <a:pt x="681634" y="3444"/>
                    <a:pt x="681752" y="1678"/>
                    <a:pt x="683048" y="618"/>
                  </a:cubicBezTo>
                  <a:cubicBezTo>
                    <a:pt x="684225" y="-324"/>
                    <a:pt x="685992" y="-206"/>
                    <a:pt x="687052" y="1089"/>
                  </a:cubicBezTo>
                  <a:cubicBezTo>
                    <a:pt x="727444" y="51728"/>
                    <a:pt x="754648" y="112376"/>
                    <a:pt x="765718" y="176204"/>
                  </a:cubicBezTo>
                  <a:cubicBezTo>
                    <a:pt x="777141" y="242033"/>
                    <a:pt x="771017" y="310219"/>
                    <a:pt x="748053" y="373340"/>
                  </a:cubicBezTo>
                  <a:cubicBezTo>
                    <a:pt x="712842" y="470142"/>
                    <a:pt x="642184" y="547395"/>
                    <a:pt x="548915" y="590967"/>
                  </a:cubicBezTo>
                  <a:cubicBezTo>
                    <a:pt x="455646" y="634540"/>
                    <a:pt x="350954" y="639132"/>
                    <a:pt x="254152" y="604039"/>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25" name="Freeform 29">
              <a:extLst>
                <a:ext uri="{FF2B5EF4-FFF2-40B4-BE49-F238E27FC236}">
                  <a16:creationId xmlns:a16="http://schemas.microsoft.com/office/drawing/2014/main" id="{9ABB29B0-2074-6FC0-3CA5-D5C7560D5B23}"/>
                </a:ext>
              </a:extLst>
            </p:cNvPr>
            <p:cNvSpPr/>
            <p:nvPr/>
          </p:nvSpPr>
          <p:spPr>
            <a:xfrm rot="15936395">
              <a:off x="8121788" y="4215407"/>
              <a:ext cx="90619" cy="68568"/>
            </a:xfrm>
            <a:custGeom>
              <a:avLst/>
              <a:gdLst>
                <a:gd name="connsiteX0" fmla="*/ 55617 w 59283"/>
                <a:gd name="connsiteY0" fmla="*/ 44437 h 44731"/>
                <a:gd name="connsiteX1" fmla="*/ 53851 w 59283"/>
                <a:gd name="connsiteY1" fmla="*/ 42671 h 44731"/>
                <a:gd name="connsiteX2" fmla="*/ 41603 w 59283"/>
                <a:gd name="connsiteY2" fmla="*/ 5811 h 44731"/>
                <a:gd name="connsiteX3" fmla="*/ 3212 w 59283"/>
                <a:gd name="connsiteY3" fmla="*/ 11110 h 44731"/>
                <a:gd name="connsiteX4" fmla="*/ 33 w 59283"/>
                <a:gd name="connsiteY4" fmla="*/ 8755 h 44731"/>
                <a:gd name="connsiteX5" fmla="*/ 2388 w 59283"/>
                <a:gd name="connsiteY5" fmla="*/ 5575 h 44731"/>
                <a:gd name="connsiteX6" fmla="*/ 43016 w 59283"/>
                <a:gd name="connsiteY6" fmla="*/ 40 h 44731"/>
                <a:gd name="connsiteX7" fmla="*/ 46078 w 59283"/>
                <a:gd name="connsiteY7" fmla="*/ 1924 h 44731"/>
                <a:gd name="connsiteX8" fmla="*/ 59150 w 59283"/>
                <a:gd name="connsiteY8" fmla="*/ 41022 h 44731"/>
                <a:gd name="connsiteX9" fmla="*/ 57384 w 59283"/>
                <a:gd name="connsiteY9" fmla="*/ 44555 h 44731"/>
                <a:gd name="connsiteX10" fmla="*/ 55499 w 59283"/>
                <a:gd name="connsiteY10" fmla="*/ 44555 h 4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83" h="44731">
                  <a:moveTo>
                    <a:pt x="55617" y="44437"/>
                  </a:moveTo>
                  <a:cubicBezTo>
                    <a:pt x="54793" y="44202"/>
                    <a:pt x="54204" y="43495"/>
                    <a:pt x="53851" y="42671"/>
                  </a:cubicBezTo>
                  <a:lnTo>
                    <a:pt x="41603" y="5811"/>
                  </a:lnTo>
                  <a:lnTo>
                    <a:pt x="3212" y="11110"/>
                  </a:lnTo>
                  <a:cubicBezTo>
                    <a:pt x="1681" y="11345"/>
                    <a:pt x="268" y="10286"/>
                    <a:pt x="33" y="8755"/>
                  </a:cubicBezTo>
                  <a:cubicBezTo>
                    <a:pt x="-203" y="7224"/>
                    <a:pt x="857" y="5811"/>
                    <a:pt x="2388" y="5575"/>
                  </a:cubicBezTo>
                  <a:lnTo>
                    <a:pt x="43016" y="40"/>
                  </a:lnTo>
                  <a:cubicBezTo>
                    <a:pt x="44312" y="-195"/>
                    <a:pt x="45607" y="629"/>
                    <a:pt x="46078" y="1924"/>
                  </a:cubicBezTo>
                  <a:lnTo>
                    <a:pt x="59150" y="41022"/>
                  </a:lnTo>
                  <a:cubicBezTo>
                    <a:pt x="59621" y="42553"/>
                    <a:pt x="58797" y="44084"/>
                    <a:pt x="57384" y="44555"/>
                  </a:cubicBezTo>
                  <a:cubicBezTo>
                    <a:pt x="56795" y="44790"/>
                    <a:pt x="56088" y="44790"/>
                    <a:pt x="55499" y="44555"/>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5458A1DE-9732-0A9E-341C-BF2A808E92D1}"/>
              </a:ext>
              <a:ext uri="{C183D7F6-B498-43B3-948B-1728B52AA6E4}">
                <adec:decorative xmlns:adec="http://schemas.microsoft.com/office/drawing/2017/decorative" val="1"/>
              </a:ext>
            </a:extLst>
          </p:cNvPr>
          <p:cNvGrpSpPr/>
          <p:nvPr/>
        </p:nvGrpSpPr>
        <p:grpSpPr>
          <a:xfrm>
            <a:off x="6652017" y="1038332"/>
            <a:ext cx="1233882" cy="1175107"/>
            <a:chOff x="6824078" y="1054845"/>
            <a:chExt cx="1233882" cy="1175107"/>
          </a:xfrm>
          <a:gradFill>
            <a:gsLst>
              <a:gs pos="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7" name="Freeform 31">
              <a:extLst>
                <a:ext uri="{FF2B5EF4-FFF2-40B4-BE49-F238E27FC236}">
                  <a16:creationId xmlns:a16="http://schemas.microsoft.com/office/drawing/2014/main" id="{E993CEB7-356C-F212-E814-B803C5631FC1}"/>
                </a:ext>
              </a:extLst>
            </p:cNvPr>
            <p:cNvSpPr/>
            <p:nvPr/>
          </p:nvSpPr>
          <p:spPr>
            <a:xfrm rot="9960612">
              <a:off x="6854626" y="1055853"/>
              <a:ext cx="1170794" cy="1174099"/>
            </a:xfrm>
            <a:custGeom>
              <a:avLst/>
              <a:gdLst>
                <a:gd name="connsiteX0" fmla="*/ 765935 w 765934"/>
                <a:gd name="connsiteY0" fmla="*/ 382967 h 765934"/>
                <a:gd name="connsiteX1" fmla="*/ 382967 w 765934"/>
                <a:gd name="connsiteY1" fmla="*/ 765934 h 765934"/>
                <a:gd name="connsiteX2" fmla="*/ 0 w 765934"/>
                <a:gd name="connsiteY2" fmla="*/ 382967 h 765934"/>
                <a:gd name="connsiteX3" fmla="*/ 382967 w 765934"/>
                <a:gd name="connsiteY3" fmla="*/ 0 h 765934"/>
                <a:gd name="connsiteX4" fmla="*/ 765935 w 765934"/>
                <a:gd name="connsiteY4" fmla="*/ 382967 h 7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934" h="765934">
                  <a:moveTo>
                    <a:pt x="765935" y="382967"/>
                  </a:moveTo>
                  <a:cubicBezTo>
                    <a:pt x="765935" y="594474"/>
                    <a:pt x="594474" y="765934"/>
                    <a:pt x="382967" y="765934"/>
                  </a:cubicBezTo>
                  <a:cubicBezTo>
                    <a:pt x="171460" y="765934"/>
                    <a:pt x="0" y="594474"/>
                    <a:pt x="0" y="382967"/>
                  </a:cubicBezTo>
                  <a:cubicBezTo>
                    <a:pt x="0" y="171460"/>
                    <a:pt x="171460" y="0"/>
                    <a:pt x="382967" y="0"/>
                  </a:cubicBezTo>
                  <a:cubicBezTo>
                    <a:pt x="594474" y="0"/>
                    <a:pt x="765935" y="171460"/>
                    <a:pt x="765935" y="382967"/>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28" name="Freeform 32">
              <a:extLst>
                <a:ext uri="{FF2B5EF4-FFF2-40B4-BE49-F238E27FC236}">
                  <a16:creationId xmlns:a16="http://schemas.microsoft.com/office/drawing/2014/main" id="{19640007-A5B9-3CB4-681F-A0B96EF6442C}"/>
                </a:ext>
              </a:extLst>
            </p:cNvPr>
            <p:cNvSpPr/>
            <p:nvPr/>
          </p:nvSpPr>
          <p:spPr>
            <a:xfrm rot="9960612">
              <a:off x="7104156" y="1958799"/>
              <a:ext cx="929728" cy="256179"/>
            </a:xfrm>
            <a:custGeom>
              <a:avLst/>
              <a:gdLst>
                <a:gd name="connsiteX0" fmla="*/ 1894 w 608229"/>
                <a:gd name="connsiteY0" fmla="*/ 166871 h 167121"/>
                <a:gd name="connsiteX1" fmla="*/ 1187 w 608229"/>
                <a:gd name="connsiteY1" fmla="*/ 166518 h 167121"/>
                <a:gd name="connsiteX2" fmla="*/ 481 w 608229"/>
                <a:gd name="connsiteY2" fmla="*/ 162632 h 167121"/>
                <a:gd name="connsiteX3" fmla="*/ 13317 w 608229"/>
                <a:gd name="connsiteY3" fmla="*/ 145556 h 167121"/>
                <a:gd name="connsiteX4" fmla="*/ 17321 w 608229"/>
                <a:gd name="connsiteY4" fmla="*/ 145085 h 167121"/>
                <a:gd name="connsiteX5" fmla="*/ 17792 w 608229"/>
                <a:gd name="connsiteY5" fmla="*/ 149089 h 167121"/>
                <a:gd name="connsiteX6" fmla="*/ 5191 w 608229"/>
                <a:gd name="connsiteY6" fmla="*/ 165929 h 167121"/>
                <a:gd name="connsiteX7" fmla="*/ 1894 w 608229"/>
                <a:gd name="connsiteY7" fmla="*/ 166989 h 167121"/>
                <a:gd name="connsiteX8" fmla="*/ 28273 w 608229"/>
                <a:gd name="connsiteY8" fmla="*/ 133779 h 167121"/>
                <a:gd name="connsiteX9" fmla="*/ 27331 w 608229"/>
                <a:gd name="connsiteY9" fmla="*/ 133191 h 167121"/>
                <a:gd name="connsiteX10" fmla="*/ 27095 w 608229"/>
                <a:gd name="connsiteY10" fmla="*/ 129187 h 167121"/>
                <a:gd name="connsiteX11" fmla="*/ 41698 w 608229"/>
                <a:gd name="connsiteY11" fmla="*/ 113642 h 167121"/>
                <a:gd name="connsiteX12" fmla="*/ 45702 w 608229"/>
                <a:gd name="connsiteY12" fmla="*/ 113642 h 167121"/>
                <a:gd name="connsiteX13" fmla="*/ 45702 w 608229"/>
                <a:gd name="connsiteY13" fmla="*/ 117646 h 167121"/>
                <a:gd name="connsiteX14" fmla="*/ 31335 w 608229"/>
                <a:gd name="connsiteY14" fmla="*/ 132955 h 167121"/>
                <a:gd name="connsiteX15" fmla="*/ 28273 w 608229"/>
                <a:gd name="connsiteY15" fmla="*/ 133779 h 167121"/>
                <a:gd name="connsiteX16" fmla="*/ 58067 w 608229"/>
                <a:gd name="connsiteY16" fmla="*/ 103750 h 167121"/>
                <a:gd name="connsiteX17" fmla="*/ 56890 w 608229"/>
                <a:gd name="connsiteY17" fmla="*/ 103043 h 167121"/>
                <a:gd name="connsiteX18" fmla="*/ 57125 w 608229"/>
                <a:gd name="connsiteY18" fmla="*/ 99039 h 167121"/>
                <a:gd name="connsiteX19" fmla="*/ 73377 w 608229"/>
                <a:gd name="connsiteY19" fmla="*/ 85261 h 167121"/>
                <a:gd name="connsiteX20" fmla="*/ 77381 w 608229"/>
                <a:gd name="connsiteY20" fmla="*/ 85732 h 167121"/>
                <a:gd name="connsiteX21" fmla="*/ 76909 w 608229"/>
                <a:gd name="connsiteY21" fmla="*/ 89736 h 167121"/>
                <a:gd name="connsiteX22" fmla="*/ 60894 w 608229"/>
                <a:gd name="connsiteY22" fmla="*/ 103396 h 167121"/>
                <a:gd name="connsiteX23" fmla="*/ 58067 w 608229"/>
                <a:gd name="connsiteY23" fmla="*/ 103985 h 167121"/>
                <a:gd name="connsiteX24" fmla="*/ 91041 w 608229"/>
                <a:gd name="connsiteY24" fmla="*/ 77253 h 167121"/>
                <a:gd name="connsiteX25" fmla="*/ 89746 w 608229"/>
                <a:gd name="connsiteY25" fmla="*/ 76193 h 167121"/>
                <a:gd name="connsiteX26" fmla="*/ 90452 w 608229"/>
                <a:gd name="connsiteY26" fmla="*/ 72307 h 167121"/>
                <a:gd name="connsiteX27" fmla="*/ 108117 w 608229"/>
                <a:gd name="connsiteY27" fmla="*/ 60413 h 167121"/>
                <a:gd name="connsiteX28" fmla="*/ 112003 w 608229"/>
                <a:gd name="connsiteY28" fmla="*/ 61237 h 167121"/>
                <a:gd name="connsiteX29" fmla="*/ 111179 w 608229"/>
                <a:gd name="connsiteY29" fmla="*/ 65123 h 167121"/>
                <a:gd name="connsiteX30" fmla="*/ 93750 w 608229"/>
                <a:gd name="connsiteY30" fmla="*/ 76900 h 167121"/>
                <a:gd name="connsiteX31" fmla="*/ 91159 w 608229"/>
                <a:gd name="connsiteY31" fmla="*/ 77253 h 167121"/>
                <a:gd name="connsiteX32" fmla="*/ 126723 w 608229"/>
                <a:gd name="connsiteY32" fmla="*/ 54642 h 167121"/>
                <a:gd name="connsiteX33" fmla="*/ 125193 w 608229"/>
                <a:gd name="connsiteY33" fmla="*/ 53347 h 167121"/>
                <a:gd name="connsiteX34" fmla="*/ 126252 w 608229"/>
                <a:gd name="connsiteY34" fmla="*/ 49461 h 167121"/>
                <a:gd name="connsiteX35" fmla="*/ 145095 w 608229"/>
                <a:gd name="connsiteY35" fmla="*/ 39569 h 167121"/>
                <a:gd name="connsiteX36" fmla="*/ 148863 w 608229"/>
                <a:gd name="connsiteY36" fmla="*/ 40864 h 167121"/>
                <a:gd name="connsiteX37" fmla="*/ 147568 w 608229"/>
                <a:gd name="connsiteY37" fmla="*/ 44632 h 167121"/>
                <a:gd name="connsiteX38" fmla="*/ 128961 w 608229"/>
                <a:gd name="connsiteY38" fmla="*/ 54407 h 167121"/>
                <a:gd name="connsiteX39" fmla="*/ 126606 w 608229"/>
                <a:gd name="connsiteY39" fmla="*/ 54642 h 167121"/>
                <a:gd name="connsiteX40" fmla="*/ 164761 w 608229"/>
                <a:gd name="connsiteY40" fmla="*/ 35918 h 167121"/>
                <a:gd name="connsiteX41" fmla="*/ 163112 w 608229"/>
                <a:gd name="connsiteY41" fmla="*/ 34387 h 167121"/>
                <a:gd name="connsiteX42" fmla="*/ 164643 w 608229"/>
                <a:gd name="connsiteY42" fmla="*/ 30736 h 167121"/>
                <a:gd name="connsiteX43" fmla="*/ 184428 w 608229"/>
                <a:gd name="connsiteY43" fmla="*/ 22964 h 167121"/>
                <a:gd name="connsiteX44" fmla="*/ 188078 w 608229"/>
                <a:gd name="connsiteY44" fmla="*/ 24613 h 167121"/>
                <a:gd name="connsiteX45" fmla="*/ 186430 w 608229"/>
                <a:gd name="connsiteY45" fmla="*/ 28263 h 167121"/>
                <a:gd name="connsiteX46" fmla="*/ 166881 w 608229"/>
                <a:gd name="connsiteY46" fmla="*/ 35918 h 167121"/>
                <a:gd name="connsiteX47" fmla="*/ 164761 w 608229"/>
                <a:gd name="connsiteY47" fmla="*/ 35918 h 167121"/>
                <a:gd name="connsiteX48" fmla="*/ 204447 w 608229"/>
                <a:gd name="connsiteY48" fmla="*/ 21551 h 167121"/>
                <a:gd name="connsiteX49" fmla="*/ 202681 w 608229"/>
                <a:gd name="connsiteY49" fmla="*/ 19667 h 167121"/>
                <a:gd name="connsiteX50" fmla="*/ 204565 w 608229"/>
                <a:gd name="connsiteY50" fmla="*/ 16134 h 167121"/>
                <a:gd name="connsiteX51" fmla="*/ 225174 w 608229"/>
                <a:gd name="connsiteY51" fmla="*/ 10599 h 167121"/>
                <a:gd name="connsiteX52" fmla="*/ 228589 w 608229"/>
                <a:gd name="connsiteY52" fmla="*/ 12718 h 167121"/>
                <a:gd name="connsiteX53" fmla="*/ 226469 w 608229"/>
                <a:gd name="connsiteY53" fmla="*/ 16134 h 167121"/>
                <a:gd name="connsiteX54" fmla="*/ 206214 w 608229"/>
                <a:gd name="connsiteY54" fmla="*/ 21551 h 167121"/>
                <a:gd name="connsiteX55" fmla="*/ 204447 w 608229"/>
                <a:gd name="connsiteY55" fmla="*/ 21551 h 167121"/>
                <a:gd name="connsiteX56" fmla="*/ 245547 w 608229"/>
                <a:gd name="connsiteY56" fmla="*/ 11659 h 167121"/>
                <a:gd name="connsiteX57" fmla="*/ 243781 w 608229"/>
                <a:gd name="connsiteY57" fmla="*/ 9539 h 167121"/>
                <a:gd name="connsiteX58" fmla="*/ 246018 w 608229"/>
                <a:gd name="connsiteY58" fmla="*/ 6241 h 167121"/>
                <a:gd name="connsiteX59" fmla="*/ 267098 w 608229"/>
                <a:gd name="connsiteY59" fmla="*/ 2944 h 167121"/>
                <a:gd name="connsiteX60" fmla="*/ 270277 w 608229"/>
                <a:gd name="connsiteY60" fmla="*/ 5417 h 167121"/>
                <a:gd name="connsiteX61" fmla="*/ 267804 w 608229"/>
                <a:gd name="connsiteY61" fmla="*/ 8597 h 167121"/>
                <a:gd name="connsiteX62" fmla="*/ 247078 w 608229"/>
                <a:gd name="connsiteY62" fmla="*/ 11776 h 167121"/>
                <a:gd name="connsiteX63" fmla="*/ 245665 w 608229"/>
                <a:gd name="connsiteY63" fmla="*/ 11659 h 167121"/>
                <a:gd name="connsiteX64" fmla="*/ 604491 w 608229"/>
                <a:gd name="connsiteY64" fmla="*/ 138961 h 167121"/>
                <a:gd name="connsiteX65" fmla="*/ 603313 w 608229"/>
                <a:gd name="connsiteY65" fmla="*/ 138137 h 167121"/>
                <a:gd name="connsiteX66" fmla="*/ 591419 w 608229"/>
                <a:gd name="connsiteY66" fmla="*/ 124947 h 167121"/>
                <a:gd name="connsiteX67" fmla="*/ 591537 w 608229"/>
                <a:gd name="connsiteY67" fmla="*/ 120943 h 167121"/>
                <a:gd name="connsiteX68" fmla="*/ 595541 w 608229"/>
                <a:gd name="connsiteY68" fmla="*/ 121061 h 167121"/>
                <a:gd name="connsiteX69" fmla="*/ 607552 w 608229"/>
                <a:gd name="connsiteY69" fmla="*/ 134486 h 167121"/>
                <a:gd name="connsiteX70" fmla="*/ 607199 w 608229"/>
                <a:gd name="connsiteY70" fmla="*/ 138490 h 167121"/>
                <a:gd name="connsiteX71" fmla="*/ 604373 w 608229"/>
                <a:gd name="connsiteY71" fmla="*/ 138961 h 167121"/>
                <a:gd name="connsiteX72" fmla="*/ 287471 w 608229"/>
                <a:gd name="connsiteY72" fmla="*/ 6477 h 167121"/>
                <a:gd name="connsiteX73" fmla="*/ 285587 w 608229"/>
                <a:gd name="connsiteY73" fmla="*/ 4004 h 167121"/>
                <a:gd name="connsiteX74" fmla="*/ 288177 w 608229"/>
                <a:gd name="connsiteY74" fmla="*/ 942 h 167121"/>
                <a:gd name="connsiteX75" fmla="*/ 309493 w 608229"/>
                <a:gd name="connsiteY75" fmla="*/ 0 h 167121"/>
                <a:gd name="connsiteX76" fmla="*/ 312319 w 608229"/>
                <a:gd name="connsiteY76" fmla="*/ 2826 h 167121"/>
                <a:gd name="connsiteX77" fmla="*/ 309493 w 608229"/>
                <a:gd name="connsiteY77" fmla="*/ 5653 h 167121"/>
                <a:gd name="connsiteX78" fmla="*/ 288531 w 608229"/>
                <a:gd name="connsiteY78" fmla="*/ 6595 h 167121"/>
                <a:gd name="connsiteX79" fmla="*/ 287353 w 608229"/>
                <a:gd name="connsiteY79" fmla="*/ 6477 h 167121"/>
                <a:gd name="connsiteX80" fmla="*/ 577640 w 608229"/>
                <a:gd name="connsiteY80" fmla="*/ 110580 h 167121"/>
                <a:gd name="connsiteX81" fmla="*/ 576698 w 608229"/>
                <a:gd name="connsiteY81" fmla="*/ 109991 h 167121"/>
                <a:gd name="connsiteX82" fmla="*/ 561036 w 608229"/>
                <a:gd name="connsiteY82" fmla="*/ 95977 h 167121"/>
                <a:gd name="connsiteX83" fmla="*/ 560683 w 608229"/>
                <a:gd name="connsiteY83" fmla="*/ 91973 h 167121"/>
                <a:gd name="connsiteX84" fmla="*/ 564686 w 608229"/>
                <a:gd name="connsiteY84" fmla="*/ 91620 h 167121"/>
                <a:gd name="connsiteX85" fmla="*/ 580585 w 608229"/>
                <a:gd name="connsiteY85" fmla="*/ 105870 h 167121"/>
                <a:gd name="connsiteX86" fmla="*/ 580585 w 608229"/>
                <a:gd name="connsiteY86" fmla="*/ 109873 h 167121"/>
                <a:gd name="connsiteX87" fmla="*/ 577523 w 608229"/>
                <a:gd name="connsiteY87" fmla="*/ 110580 h 167121"/>
                <a:gd name="connsiteX88" fmla="*/ 329748 w 608229"/>
                <a:gd name="connsiteY88" fmla="*/ 5770 h 167121"/>
                <a:gd name="connsiteX89" fmla="*/ 327864 w 608229"/>
                <a:gd name="connsiteY89" fmla="*/ 3062 h 167121"/>
                <a:gd name="connsiteX90" fmla="*/ 330808 w 608229"/>
                <a:gd name="connsiteY90" fmla="*/ 353 h 167121"/>
                <a:gd name="connsiteX91" fmla="*/ 352005 w 608229"/>
                <a:gd name="connsiteY91" fmla="*/ 1766 h 167121"/>
                <a:gd name="connsiteX92" fmla="*/ 354596 w 608229"/>
                <a:gd name="connsiteY92" fmla="*/ 4828 h 167121"/>
                <a:gd name="connsiteX93" fmla="*/ 351534 w 608229"/>
                <a:gd name="connsiteY93" fmla="*/ 7419 h 167121"/>
                <a:gd name="connsiteX94" fmla="*/ 330572 w 608229"/>
                <a:gd name="connsiteY94" fmla="*/ 6006 h 167121"/>
                <a:gd name="connsiteX95" fmla="*/ 329748 w 608229"/>
                <a:gd name="connsiteY95" fmla="*/ 5888 h 167121"/>
                <a:gd name="connsiteX96" fmla="*/ 545373 w 608229"/>
                <a:gd name="connsiteY96" fmla="*/ 83259 h 167121"/>
                <a:gd name="connsiteX97" fmla="*/ 544667 w 608229"/>
                <a:gd name="connsiteY97" fmla="*/ 82906 h 167121"/>
                <a:gd name="connsiteX98" fmla="*/ 527591 w 608229"/>
                <a:gd name="connsiteY98" fmla="*/ 70658 h 167121"/>
                <a:gd name="connsiteX99" fmla="*/ 526884 w 608229"/>
                <a:gd name="connsiteY99" fmla="*/ 66772 h 167121"/>
                <a:gd name="connsiteX100" fmla="*/ 530771 w 608229"/>
                <a:gd name="connsiteY100" fmla="*/ 66065 h 167121"/>
                <a:gd name="connsiteX101" fmla="*/ 548082 w 608229"/>
                <a:gd name="connsiteY101" fmla="*/ 78431 h 167121"/>
                <a:gd name="connsiteX102" fmla="*/ 548671 w 608229"/>
                <a:gd name="connsiteY102" fmla="*/ 82435 h 167121"/>
                <a:gd name="connsiteX103" fmla="*/ 545491 w 608229"/>
                <a:gd name="connsiteY103" fmla="*/ 83377 h 167121"/>
                <a:gd name="connsiteX104" fmla="*/ 371790 w 608229"/>
                <a:gd name="connsiteY104" fmla="*/ 9892 h 167121"/>
                <a:gd name="connsiteX105" fmla="*/ 370023 w 608229"/>
                <a:gd name="connsiteY105" fmla="*/ 6830 h 167121"/>
                <a:gd name="connsiteX106" fmla="*/ 373203 w 608229"/>
                <a:gd name="connsiteY106" fmla="*/ 4475 h 167121"/>
                <a:gd name="connsiteX107" fmla="*/ 394165 w 608229"/>
                <a:gd name="connsiteY107" fmla="*/ 8243 h 167121"/>
                <a:gd name="connsiteX108" fmla="*/ 396284 w 608229"/>
                <a:gd name="connsiteY108" fmla="*/ 11541 h 167121"/>
                <a:gd name="connsiteX109" fmla="*/ 392987 w 608229"/>
                <a:gd name="connsiteY109" fmla="*/ 13661 h 167121"/>
                <a:gd name="connsiteX110" fmla="*/ 372378 w 608229"/>
                <a:gd name="connsiteY110" fmla="*/ 9892 h 167121"/>
                <a:gd name="connsiteX111" fmla="*/ 371790 w 608229"/>
                <a:gd name="connsiteY111" fmla="*/ 9774 h 167121"/>
                <a:gd name="connsiteX112" fmla="*/ 510397 w 608229"/>
                <a:gd name="connsiteY112" fmla="*/ 59588 h 167121"/>
                <a:gd name="connsiteX113" fmla="*/ 509926 w 608229"/>
                <a:gd name="connsiteY113" fmla="*/ 59353 h 167121"/>
                <a:gd name="connsiteX114" fmla="*/ 491555 w 608229"/>
                <a:gd name="connsiteY114" fmla="*/ 49107 h 167121"/>
                <a:gd name="connsiteX115" fmla="*/ 490378 w 608229"/>
                <a:gd name="connsiteY115" fmla="*/ 45339 h 167121"/>
                <a:gd name="connsiteX116" fmla="*/ 494146 w 608229"/>
                <a:gd name="connsiteY116" fmla="*/ 44161 h 167121"/>
                <a:gd name="connsiteX117" fmla="*/ 512753 w 608229"/>
                <a:gd name="connsiteY117" fmla="*/ 54525 h 167121"/>
                <a:gd name="connsiteX118" fmla="*/ 513695 w 608229"/>
                <a:gd name="connsiteY118" fmla="*/ 58411 h 167121"/>
                <a:gd name="connsiteX119" fmla="*/ 510280 w 608229"/>
                <a:gd name="connsiteY119" fmla="*/ 59588 h 167121"/>
                <a:gd name="connsiteX120" fmla="*/ 413125 w 608229"/>
                <a:gd name="connsiteY120" fmla="*/ 18607 h 167121"/>
                <a:gd name="connsiteX121" fmla="*/ 411358 w 608229"/>
                <a:gd name="connsiteY121" fmla="*/ 15192 h 167121"/>
                <a:gd name="connsiteX122" fmla="*/ 414773 w 608229"/>
                <a:gd name="connsiteY122" fmla="*/ 13190 h 167121"/>
                <a:gd name="connsiteX123" fmla="*/ 435146 w 608229"/>
                <a:gd name="connsiteY123" fmla="*/ 19313 h 167121"/>
                <a:gd name="connsiteX124" fmla="*/ 436913 w 608229"/>
                <a:gd name="connsiteY124" fmla="*/ 22846 h 167121"/>
                <a:gd name="connsiteX125" fmla="*/ 433380 w 608229"/>
                <a:gd name="connsiteY125" fmla="*/ 24613 h 167121"/>
                <a:gd name="connsiteX126" fmla="*/ 413242 w 608229"/>
                <a:gd name="connsiteY126" fmla="*/ 18607 h 167121"/>
                <a:gd name="connsiteX127" fmla="*/ 413007 w 608229"/>
                <a:gd name="connsiteY127" fmla="*/ 18607 h 167121"/>
                <a:gd name="connsiteX128" fmla="*/ 472831 w 608229"/>
                <a:gd name="connsiteY128" fmla="*/ 40040 h 167121"/>
                <a:gd name="connsiteX129" fmla="*/ 472595 w 608229"/>
                <a:gd name="connsiteY129" fmla="*/ 40040 h 167121"/>
                <a:gd name="connsiteX130" fmla="*/ 453282 w 608229"/>
                <a:gd name="connsiteY130" fmla="*/ 31914 h 167121"/>
                <a:gd name="connsiteX131" fmla="*/ 451633 w 608229"/>
                <a:gd name="connsiteY131" fmla="*/ 28263 h 167121"/>
                <a:gd name="connsiteX132" fmla="*/ 455284 w 608229"/>
                <a:gd name="connsiteY132" fmla="*/ 26615 h 167121"/>
                <a:gd name="connsiteX133" fmla="*/ 474951 w 608229"/>
                <a:gd name="connsiteY133" fmla="*/ 34858 h 167121"/>
                <a:gd name="connsiteX134" fmla="*/ 476364 w 608229"/>
                <a:gd name="connsiteY134" fmla="*/ 38626 h 167121"/>
                <a:gd name="connsiteX135" fmla="*/ 472831 w 608229"/>
                <a:gd name="connsiteY135" fmla="*/ 40157 h 16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8229" h="167121">
                  <a:moveTo>
                    <a:pt x="1894" y="166871"/>
                  </a:moveTo>
                  <a:cubicBezTo>
                    <a:pt x="1659" y="166871"/>
                    <a:pt x="1423" y="166636"/>
                    <a:pt x="1187" y="166518"/>
                  </a:cubicBezTo>
                  <a:cubicBezTo>
                    <a:pt x="-108" y="165576"/>
                    <a:pt x="-343" y="163809"/>
                    <a:pt x="481" y="162632"/>
                  </a:cubicBezTo>
                  <a:cubicBezTo>
                    <a:pt x="4603" y="156861"/>
                    <a:pt x="8842" y="151091"/>
                    <a:pt x="13317" y="145556"/>
                  </a:cubicBezTo>
                  <a:cubicBezTo>
                    <a:pt x="14259" y="144378"/>
                    <a:pt x="16026" y="144143"/>
                    <a:pt x="17321" y="145085"/>
                  </a:cubicBezTo>
                  <a:cubicBezTo>
                    <a:pt x="18499" y="146027"/>
                    <a:pt x="18734" y="147793"/>
                    <a:pt x="17792" y="149089"/>
                  </a:cubicBezTo>
                  <a:cubicBezTo>
                    <a:pt x="13435" y="154506"/>
                    <a:pt x="9195" y="160159"/>
                    <a:pt x="5191" y="165929"/>
                  </a:cubicBezTo>
                  <a:cubicBezTo>
                    <a:pt x="4485" y="166989"/>
                    <a:pt x="3072" y="167342"/>
                    <a:pt x="1894" y="166989"/>
                  </a:cubicBezTo>
                  <a:close/>
                  <a:moveTo>
                    <a:pt x="28273" y="133779"/>
                  </a:moveTo>
                  <a:cubicBezTo>
                    <a:pt x="27920" y="133662"/>
                    <a:pt x="27684" y="133426"/>
                    <a:pt x="27331" y="133191"/>
                  </a:cubicBezTo>
                  <a:cubicBezTo>
                    <a:pt x="26153" y="132131"/>
                    <a:pt x="26036" y="130364"/>
                    <a:pt x="27095" y="129187"/>
                  </a:cubicBezTo>
                  <a:cubicBezTo>
                    <a:pt x="31806" y="123887"/>
                    <a:pt x="36752" y="118706"/>
                    <a:pt x="41698" y="113642"/>
                  </a:cubicBezTo>
                  <a:cubicBezTo>
                    <a:pt x="42758" y="112582"/>
                    <a:pt x="44524" y="112582"/>
                    <a:pt x="45702" y="113642"/>
                  </a:cubicBezTo>
                  <a:cubicBezTo>
                    <a:pt x="46762" y="114702"/>
                    <a:pt x="46762" y="116468"/>
                    <a:pt x="45702" y="117646"/>
                  </a:cubicBezTo>
                  <a:cubicBezTo>
                    <a:pt x="40756" y="122592"/>
                    <a:pt x="35928" y="127774"/>
                    <a:pt x="31335" y="132955"/>
                  </a:cubicBezTo>
                  <a:cubicBezTo>
                    <a:pt x="30511" y="133897"/>
                    <a:pt x="29333" y="134133"/>
                    <a:pt x="28273" y="133779"/>
                  </a:cubicBezTo>
                  <a:close/>
                  <a:moveTo>
                    <a:pt x="58067" y="103750"/>
                  </a:moveTo>
                  <a:cubicBezTo>
                    <a:pt x="57596" y="103632"/>
                    <a:pt x="57243" y="103396"/>
                    <a:pt x="56890" y="103043"/>
                  </a:cubicBezTo>
                  <a:cubicBezTo>
                    <a:pt x="55830" y="101866"/>
                    <a:pt x="55948" y="100099"/>
                    <a:pt x="57125" y="99039"/>
                  </a:cubicBezTo>
                  <a:cubicBezTo>
                    <a:pt x="62425" y="94329"/>
                    <a:pt x="67842" y="89618"/>
                    <a:pt x="73377" y="85261"/>
                  </a:cubicBezTo>
                  <a:cubicBezTo>
                    <a:pt x="74554" y="84319"/>
                    <a:pt x="76321" y="84437"/>
                    <a:pt x="77381" y="85732"/>
                  </a:cubicBezTo>
                  <a:cubicBezTo>
                    <a:pt x="78323" y="86910"/>
                    <a:pt x="78205" y="88676"/>
                    <a:pt x="76909" y="89736"/>
                  </a:cubicBezTo>
                  <a:cubicBezTo>
                    <a:pt x="71492" y="94093"/>
                    <a:pt x="66075" y="98686"/>
                    <a:pt x="60894" y="103396"/>
                  </a:cubicBezTo>
                  <a:cubicBezTo>
                    <a:pt x="60069" y="104103"/>
                    <a:pt x="59009" y="104339"/>
                    <a:pt x="58067" y="103985"/>
                  </a:cubicBezTo>
                  <a:close/>
                  <a:moveTo>
                    <a:pt x="91041" y="77253"/>
                  </a:moveTo>
                  <a:cubicBezTo>
                    <a:pt x="90570" y="77017"/>
                    <a:pt x="90099" y="76782"/>
                    <a:pt x="89746" y="76193"/>
                  </a:cubicBezTo>
                  <a:cubicBezTo>
                    <a:pt x="88804" y="74898"/>
                    <a:pt x="89157" y="73131"/>
                    <a:pt x="90452" y="72307"/>
                  </a:cubicBezTo>
                  <a:cubicBezTo>
                    <a:pt x="96223" y="68185"/>
                    <a:pt x="102111" y="64181"/>
                    <a:pt x="108117" y="60413"/>
                  </a:cubicBezTo>
                  <a:cubicBezTo>
                    <a:pt x="109412" y="59588"/>
                    <a:pt x="111179" y="59942"/>
                    <a:pt x="112003" y="61237"/>
                  </a:cubicBezTo>
                  <a:cubicBezTo>
                    <a:pt x="112827" y="62532"/>
                    <a:pt x="112474" y="64299"/>
                    <a:pt x="111179" y="65123"/>
                  </a:cubicBezTo>
                  <a:cubicBezTo>
                    <a:pt x="105291" y="68892"/>
                    <a:pt x="99402" y="72778"/>
                    <a:pt x="93750" y="76900"/>
                  </a:cubicBezTo>
                  <a:cubicBezTo>
                    <a:pt x="92925" y="77488"/>
                    <a:pt x="91983" y="77606"/>
                    <a:pt x="91159" y="77253"/>
                  </a:cubicBezTo>
                  <a:close/>
                  <a:moveTo>
                    <a:pt x="126723" y="54642"/>
                  </a:moveTo>
                  <a:cubicBezTo>
                    <a:pt x="126135" y="54407"/>
                    <a:pt x="125546" y="53936"/>
                    <a:pt x="125193" y="53347"/>
                  </a:cubicBezTo>
                  <a:cubicBezTo>
                    <a:pt x="124486" y="51934"/>
                    <a:pt x="124957" y="50285"/>
                    <a:pt x="126252" y="49461"/>
                  </a:cubicBezTo>
                  <a:cubicBezTo>
                    <a:pt x="132376" y="46046"/>
                    <a:pt x="138735" y="42630"/>
                    <a:pt x="145095" y="39569"/>
                  </a:cubicBezTo>
                  <a:cubicBezTo>
                    <a:pt x="146508" y="38862"/>
                    <a:pt x="148156" y="39569"/>
                    <a:pt x="148863" y="40864"/>
                  </a:cubicBezTo>
                  <a:cubicBezTo>
                    <a:pt x="149570" y="42277"/>
                    <a:pt x="148863" y="43926"/>
                    <a:pt x="147568" y="44632"/>
                  </a:cubicBezTo>
                  <a:cubicBezTo>
                    <a:pt x="141326" y="47694"/>
                    <a:pt x="135085" y="50992"/>
                    <a:pt x="128961" y="54407"/>
                  </a:cubicBezTo>
                  <a:cubicBezTo>
                    <a:pt x="128254" y="54878"/>
                    <a:pt x="127312" y="54878"/>
                    <a:pt x="126606" y="54642"/>
                  </a:cubicBezTo>
                  <a:close/>
                  <a:moveTo>
                    <a:pt x="164761" y="35918"/>
                  </a:moveTo>
                  <a:cubicBezTo>
                    <a:pt x="164055" y="35682"/>
                    <a:pt x="163466" y="35094"/>
                    <a:pt x="163112" y="34387"/>
                  </a:cubicBezTo>
                  <a:cubicBezTo>
                    <a:pt x="162524" y="32974"/>
                    <a:pt x="163112" y="31325"/>
                    <a:pt x="164643" y="30736"/>
                  </a:cubicBezTo>
                  <a:cubicBezTo>
                    <a:pt x="171120" y="28028"/>
                    <a:pt x="177833" y="25319"/>
                    <a:pt x="184428" y="22964"/>
                  </a:cubicBezTo>
                  <a:cubicBezTo>
                    <a:pt x="185841" y="22493"/>
                    <a:pt x="187490" y="23199"/>
                    <a:pt x="188078" y="24613"/>
                  </a:cubicBezTo>
                  <a:cubicBezTo>
                    <a:pt x="188549" y="26026"/>
                    <a:pt x="187843" y="27674"/>
                    <a:pt x="186430" y="28263"/>
                  </a:cubicBezTo>
                  <a:cubicBezTo>
                    <a:pt x="179835" y="30619"/>
                    <a:pt x="173358" y="33209"/>
                    <a:pt x="166881" y="35918"/>
                  </a:cubicBezTo>
                  <a:cubicBezTo>
                    <a:pt x="166174" y="36153"/>
                    <a:pt x="165468" y="36153"/>
                    <a:pt x="164761" y="35918"/>
                  </a:cubicBezTo>
                  <a:close/>
                  <a:moveTo>
                    <a:pt x="204447" y="21551"/>
                  </a:moveTo>
                  <a:cubicBezTo>
                    <a:pt x="203623" y="21315"/>
                    <a:pt x="202917" y="20609"/>
                    <a:pt x="202681" y="19667"/>
                  </a:cubicBezTo>
                  <a:cubicBezTo>
                    <a:pt x="202210" y="18136"/>
                    <a:pt x="203034" y="16605"/>
                    <a:pt x="204565" y="16134"/>
                  </a:cubicBezTo>
                  <a:cubicBezTo>
                    <a:pt x="211396" y="14132"/>
                    <a:pt x="218226" y="12247"/>
                    <a:pt x="225174" y="10599"/>
                  </a:cubicBezTo>
                  <a:cubicBezTo>
                    <a:pt x="226705" y="10245"/>
                    <a:pt x="228236" y="11188"/>
                    <a:pt x="228589" y="12718"/>
                  </a:cubicBezTo>
                  <a:cubicBezTo>
                    <a:pt x="228942" y="14249"/>
                    <a:pt x="228000" y="15780"/>
                    <a:pt x="226469" y="16134"/>
                  </a:cubicBezTo>
                  <a:cubicBezTo>
                    <a:pt x="219757" y="17782"/>
                    <a:pt x="212926" y="19549"/>
                    <a:pt x="206214" y="21551"/>
                  </a:cubicBezTo>
                  <a:cubicBezTo>
                    <a:pt x="205625" y="21786"/>
                    <a:pt x="205036" y="21669"/>
                    <a:pt x="204447" y="21551"/>
                  </a:cubicBezTo>
                  <a:close/>
                  <a:moveTo>
                    <a:pt x="245547" y="11659"/>
                  </a:moveTo>
                  <a:cubicBezTo>
                    <a:pt x="244605" y="11305"/>
                    <a:pt x="243898" y="10481"/>
                    <a:pt x="243781" y="9539"/>
                  </a:cubicBezTo>
                  <a:cubicBezTo>
                    <a:pt x="243545" y="8008"/>
                    <a:pt x="244487" y="6595"/>
                    <a:pt x="246018" y="6241"/>
                  </a:cubicBezTo>
                  <a:cubicBezTo>
                    <a:pt x="252966" y="4946"/>
                    <a:pt x="260032" y="3886"/>
                    <a:pt x="267098" y="2944"/>
                  </a:cubicBezTo>
                  <a:cubicBezTo>
                    <a:pt x="268629" y="2709"/>
                    <a:pt x="270042" y="3886"/>
                    <a:pt x="270277" y="5417"/>
                  </a:cubicBezTo>
                  <a:cubicBezTo>
                    <a:pt x="270513" y="6948"/>
                    <a:pt x="269335" y="8361"/>
                    <a:pt x="267804" y="8597"/>
                  </a:cubicBezTo>
                  <a:cubicBezTo>
                    <a:pt x="260856" y="9421"/>
                    <a:pt x="253908" y="10599"/>
                    <a:pt x="247078" y="11776"/>
                  </a:cubicBezTo>
                  <a:cubicBezTo>
                    <a:pt x="246607" y="11776"/>
                    <a:pt x="246018" y="11776"/>
                    <a:pt x="245665" y="11659"/>
                  </a:cubicBezTo>
                  <a:close/>
                  <a:moveTo>
                    <a:pt x="604491" y="138961"/>
                  </a:moveTo>
                  <a:cubicBezTo>
                    <a:pt x="604020" y="138843"/>
                    <a:pt x="603666" y="138490"/>
                    <a:pt x="603313" y="138137"/>
                  </a:cubicBezTo>
                  <a:cubicBezTo>
                    <a:pt x="599427" y="133662"/>
                    <a:pt x="595423" y="129187"/>
                    <a:pt x="591419" y="124947"/>
                  </a:cubicBezTo>
                  <a:cubicBezTo>
                    <a:pt x="590359" y="123770"/>
                    <a:pt x="590359" y="122003"/>
                    <a:pt x="591537" y="120943"/>
                  </a:cubicBezTo>
                  <a:cubicBezTo>
                    <a:pt x="592714" y="119883"/>
                    <a:pt x="594481" y="119883"/>
                    <a:pt x="595541" y="121061"/>
                  </a:cubicBezTo>
                  <a:cubicBezTo>
                    <a:pt x="599662" y="125418"/>
                    <a:pt x="603666" y="129893"/>
                    <a:pt x="607552" y="134486"/>
                  </a:cubicBezTo>
                  <a:cubicBezTo>
                    <a:pt x="608612" y="135664"/>
                    <a:pt x="608377" y="137430"/>
                    <a:pt x="607199" y="138490"/>
                  </a:cubicBezTo>
                  <a:cubicBezTo>
                    <a:pt x="606375" y="139197"/>
                    <a:pt x="605315" y="139314"/>
                    <a:pt x="604373" y="138961"/>
                  </a:cubicBezTo>
                  <a:close/>
                  <a:moveTo>
                    <a:pt x="287471" y="6477"/>
                  </a:moveTo>
                  <a:cubicBezTo>
                    <a:pt x="286411" y="6124"/>
                    <a:pt x="285704" y="5182"/>
                    <a:pt x="285587" y="4004"/>
                  </a:cubicBezTo>
                  <a:cubicBezTo>
                    <a:pt x="285587" y="2473"/>
                    <a:pt x="286646" y="1060"/>
                    <a:pt x="288177" y="942"/>
                  </a:cubicBezTo>
                  <a:cubicBezTo>
                    <a:pt x="295243" y="471"/>
                    <a:pt x="302427" y="118"/>
                    <a:pt x="309493" y="0"/>
                  </a:cubicBezTo>
                  <a:cubicBezTo>
                    <a:pt x="311024" y="0"/>
                    <a:pt x="312319" y="1178"/>
                    <a:pt x="312319" y="2826"/>
                  </a:cubicBezTo>
                  <a:cubicBezTo>
                    <a:pt x="312319" y="4357"/>
                    <a:pt x="311141" y="5653"/>
                    <a:pt x="309493" y="5653"/>
                  </a:cubicBezTo>
                  <a:cubicBezTo>
                    <a:pt x="302545" y="5653"/>
                    <a:pt x="295479" y="6006"/>
                    <a:pt x="288531" y="6595"/>
                  </a:cubicBezTo>
                  <a:cubicBezTo>
                    <a:pt x="288177" y="6595"/>
                    <a:pt x="287706" y="6595"/>
                    <a:pt x="287353" y="6477"/>
                  </a:cubicBezTo>
                  <a:close/>
                  <a:moveTo>
                    <a:pt x="577640" y="110580"/>
                  </a:moveTo>
                  <a:cubicBezTo>
                    <a:pt x="577287" y="110462"/>
                    <a:pt x="576934" y="110227"/>
                    <a:pt x="576698" y="109991"/>
                  </a:cubicBezTo>
                  <a:cubicBezTo>
                    <a:pt x="571635" y="105163"/>
                    <a:pt x="566335" y="100452"/>
                    <a:pt x="561036" y="95977"/>
                  </a:cubicBezTo>
                  <a:cubicBezTo>
                    <a:pt x="559858" y="94917"/>
                    <a:pt x="559740" y="93151"/>
                    <a:pt x="560683" y="91973"/>
                  </a:cubicBezTo>
                  <a:cubicBezTo>
                    <a:pt x="561742" y="90796"/>
                    <a:pt x="563509" y="90678"/>
                    <a:pt x="564686" y="91620"/>
                  </a:cubicBezTo>
                  <a:cubicBezTo>
                    <a:pt x="570104" y="96213"/>
                    <a:pt x="575403" y="101041"/>
                    <a:pt x="580585" y="105870"/>
                  </a:cubicBezTo>
                  <a:cubicBezTo>
                    <a:pt x="581762" y="106929"/>
                    <a:pt x="581762" y="108696"/>
                    <a:pt x="580585" y="109873"/>
                  </a:cubicBezTo>
                  <a:cubicBezTo>
                    <a:pt x="579760" y="110698"/>
                    <a:pt x="578583" y="110933"/>
                    <a:pt x="577523" y="110580"/>
                  </a:cubicBezTo>
                  <a:close/>
                  <a:moveTo>
                    <a:pt x="329748" y="5770"/>
                  </a:moveTo>
                  <a:cubicBezTo>
                    <a:pt x="328570" y="5417"/>
                    <a:pt x="327864" y="4239"/>
                    <a:pt x="327864" y="3062"/>
                  </a:cubicBezTo>
                  <a:cubicBezTo>
                    <a:pt x="327864" y="1531"/>
                    <a:pt x="329277" y="353"/>
                    <a:pt x="330808" y="353"/>
                  </a:cubicBezTo>
                  <a:cubicBezTo>
                    <a:pt x="337874" y="589"/>
                    <a:pt x="345057" y="1178"/>
                    <a:pt x="352005" y="1766"/>
                  </a:cubicBezTo>
                  <a:cubicBezTo>
                    <a:pt x="353536" y="1884"/>
                    <a:pt x="354714" y="3297"/>
                    <a:pt x="354596" y="4828"/>
                  </a:cubicBezTo>
                  <a:cubicBezTo>
                    <a:pt x="354478" y="6359"/>
                    <a:pt x="353065" y="7537"/>
                    <a:pt x="351534" y="7419"/>
                  </a:cubicBezTo>
                  <a:cubicBezTo>
                    <a:pt x="344586" y="6713"/>
                    <a:pt x="337520" y="6241"/>
                    <a:pt x="330572" y="6006"/>
                  </a:cubicBezTo>
                  <a:cubicBezTo>
                    <a:pt x="330219" y="6006"/>
                    <a:pt x="329984" y="6006"/>
                    <a:pt x="329748" y="5888"/>
                  </a:cubicBezTo>
                  <a:close/>
                  <a:moveTo>
                    <a:pt x="545373" y="83259"/>
                  </a:moveTo>
                  <a:cubicBezTo>
                    <a:pt x="545138" y="83259"/>
                    <a:pt x="544902" y="83023"/>
                    <a:pt x="544667" y="82906"/>
                  </a:cubicBezTo>
                  <a:cubicBezTo>
                    <a:pt x="539132" y="78666"/>
                    <a:pt x="533361" y="74544"/>
                    <a:pt x="527591" y="70658"/>
                  </a:cubicBezTo>
                  <a:cubicBezTo>
                    <a:pt x="526296" y="69834"/>
                    <a:pt x="525942" y="68067"/>
                    <a:pt x="526884" y="66772"/>
                  </a:cubicBezTo>
                  <a:cubicBezTo>
                    <a:pt x="527709" y="65477"/>
                    <a:pt x="529475" y="65123"/>
                    <a:pt x="530771" y="66065"/>
                  </a:cubicBezTo>
                  <a:cubicBezTo>
                    <a:pt x="536659" y="70069"/>
                    <a:pt x="542429" y="74191"/>
                    <a:pt x="548082" y="78431"/>
                  </a:cubicBezTo>
                  <a:cubicBezTo>
                    <a:pt x="549377" y="79373"/>
                    <a:pt x="549613" y="81139"/>
                    <a:pt x="548671" y="82435"/>
                  </a:cubicBezTo>
                  <a:cubicBezTo>
                    <a:pt x="547964" y="83494"/>
                    <a:pt x="546551" y="83848"/>
                    <a:pt x="545491" y="83377"/>
                  </a:cubicBezTo>
                  <a:close/>
                  <a:moveTo>
                    <a:pt x="371790" y="9892"/>
                  </a:moveTo>
                  <a:cubicBezTo>
                    <a:pt x="370494" y="9421"/>
                    <a:pt x="369788" y="8126"/>
                    <a:pt x="370023" y="6830"/>
                  </a:cubicBezTo>
                  <a:cubicBezTo>
                    <a:pt x="370259" y="5299"/>
                    <a:pt x="371672" y="4239"/>
                    <a:pt x="373203" y="4475"/>
                  </a:cubicBezTo>
                  <a:cubicBezTo>
                    <a:pt x="380151" y="5535"/>
                    <a:pt x="387217" y="6830"/>
                    <a:pt x="394165" y="8243"/>
                  </a:cubicBezTo>
                  <a:cubicBezTo>
                    <a:pt x="395696" y="8597"/>
                    <a:pt x="396638" y="10010"/>
                    <a:pt x="396284" y="11541"/>
                  </a:cubicBezTo>
                  <a:cubicBezTo>
                    <a:pt x="395931" y="13072"/>
                    <a:pt x="394518" y="14014"/>
                    <a:pt x="392987" y="13661"/>
                  </a:cubicBezTo>
                  <a:cubicBezTo>
                    <a:pt x="386157" y="12247"/>
                    <a:pt x="379209" y="10952"/>
                    <a:pt x="372378" y="9892"/>
                  </a:cubicBezTo>
                  <a:cubicBezTo>
                    <a:pt x="372143" y="9892"/>
                    <a:pt x="372025" y="9892"/>
                    <a:pt x="371790" y="9774"/>
                  </a:cubicBezTo>
                  <a:close/>
                  <a:moveTo>
                    <a:pt x="510397" y="59588"/>
                  </a:moveTo>
                  <a:cubicBezTo>
                    <a:pt x="510280" y="59588"/>
                    <a:pt x="510044" y="59471"/>
                    <a:pt x="509926" y="59353"/>
                  </a:cubicBezTo>
                  <a:cubicBezTo>
                    <a:pt x="503920" y="55820"/>
                    <a:pt x="497797" y="52287"/>
                    <a:pt x="491555" y="49107"/>
                  </a:cubicBezTo>
                  <a:cubicBezTo>
                    <a:pt x="490142" y="48401"/>
                    <a:pt x="489671" y="46634"/>
                    <a:pt x="490378" y="45339"/>
                  </a:cubicBezTo>
                  <a:cubicBezTo>
                    <a:pt x="491084" y="43926"/>
                    <a:pt x="492851" y="43455"/>
                    <a:pt x="494146" y="44161"/>
                  </a:cubicBezTo>
                  <a:cubicBezTo>
                    <a:pt x="500387" y="47459"/>
                    <a:pt x="506629" y="50992"/>
                    <a:pt x="512753" y="54525"/>
                  </a:cubicBezTo>
                  <a:cubicBezTo>
                    <a:pt x="514048" y="55349"/>
                    <a:pt x="514519" y="56998"/>
                    <a:pt x="513695" y="58411"/>
                  </a:cubicBezTo>
                  <a:cubicBezTo>
                    <a:pt x="512988" y="59588"/>
                    <a:pt x="511575" y="60059"/>
                    <a:pt x="510280" y="59588"/>
                  </a:cubicBezTo>
                  <a:close/>
                  <a:moveTo>
                    <a:pt x="413125" y="18607"/>
                  </a:moveTo>
                  <a:cubicBezTo>
                    <a:pt x="411711" y="18136"/>
                    <a:pt x="411005" y="16605"/>
                    <a:pt x="411358" y="15192"/>
                  </a:cubicBezTo>
                  <a:cubicBezTo>
                    <a:pt x="411711" y="13661"/>
                    <a:pt x="413360" y="12836"/>
                    <a:pt x="414773" y="13190"/>
                  </a:cubicBezTo>
                  <a:cubicBezTo>
                    <a:pt x="421604" y="15074"/>
                    <a:pt x="428434" y="17076"/>
                    <a:pt x="435146" y="19313"/>
                  </a:cubicBezTo>
                  <a:cubicBezTo>
                    <a:pt x="436677" y="19784"/>
                    <a:pt x="437384" y="21433"/>
                    <a:pt x="436913" y="22846"/>
                  </a:cubicBezTo>
                  <a:cubicBezTo>
                    <a:pt x="436442" y="24377"/>
                    <a:pt x="434793" y="25084"/>
                    <a:pt x="433380" y="24613"/>
                  </a:cubicBezTo>
                  <a:cubicBezTo>
                    <a:pt x="426785" y="22375"/>
                    <a:pt x="419955" y="20373"/>
                    <a:pt x="413242" y="18607"/>
                  </a:cubicBezTo>
                  <a:cubicBezTo>
                    <a:pt x="413242" y="18607"/>
                    <a:pt x="413125" y="18607"/>
                    <a:pt x="413007" y="18607"/>
                  </a:cubicBezTo>
                  <a:close/>
                  <a:moveTo>
                    <a:pt x="472831" y="40040"/>
                  </a:moveTo>
                  <a:cubicBezTo>
                    <a:pt x="472831" y="40040"/>
                    <a:pt x="472713" y="40040"/>
                    <a:pt x="472595" y="40040"/>
                  </a:cubicBezTo>
                  <a:cubicBezTo>
                    <a:pt x="466236" y="37213"/>
                    <a:pt x="459759" y="34387"/>
                    <a:pt x="453282" y="31914"/>
                  </a:cubicBezTo>
                  <a:cubicBezTo>
                    <a:pt x="451869" y="31325"/>
                    <a:pt x="451162" y="29676"/>
                    <a:pt x="451633" y="28263"/>
                  </a:cubicBezTo>
                  <a:cubicBezTo>
                    <a:pt x="452222" y="26850"/>
                    <a:pt x="453871" y="26144"/>
                    <a:pt x="455284" y="26615"/>
                  </a:cubicBezTo>
                  <a:cubicBezTo>
                    <a:pt x="461879" y="29205"/>
                    <a:pt x="468474" y="32032"/>
                    <a:pt x="474951" y="34858"/>
                  </a:cubicBezTo>
                  <a:cubicBezTo>
                    <a:pt x="476364" y="35447"/>
                    <a:pt x="476953" y="37213"/>
                    <a:pt x="476364" y="38626"/>
                  </a:cubicBezTo>
                  <a:cubicBezTo>
                    <a:pt x="475775" y="39922"/>
                    <a:pt x="474244" y="40628"/>
                    <a:pt x="472831" y="40157"/>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29" name="Freeform 33">
              <a:extLst>
                <a:ext uri="{FF2B5EF4-FFF2-40B4-BE49-F238E27FC236}">
                  <a16:creationId xmlns:a16="http://schemas.microsoft.com/office/drawing/2014/main" id="{D15092C5-6566-0F44-217F-E8FC9E7B18E9}"/>
                </a:ext>
              </a:extLst>
            </p:cNvPr>
            <p:cNvSpPr/>
            <p:nvPr/>
          </p:nvSpPr>
          <p:spPr>
            <a:xfrm rot="9960612">
              <a:off x="6824078" y="1054845"/>
              <a:ext cx="1179025" cy="961700"/>
            </a:xfrm>
            <a:custGeom>
              <a:avLst/>
              <a:gdLst>
                <a:gd name="connsiteX0" fmla="*/ 254035 w 771319"/>
                <a:gd name="connsiteY0" fmla="*/ 604157 h 627374"/>
                <a:gd name="connsiteX1" fmla="*/ 36407 w 771319"/>
                <a:gd name="connsiteY1" fmla="*/ 405018 h 627374"/>
                <a:gd name="connsiteX2" fmla="*/ 23336 w 771319"/>
                <a:gd name="connsiteY2" fmla="*/ 110256 h 627374"/>
                <a:gd name="connsiteX3" fmla="*/ 56663 w 771319"/>
                <a:gd name="connsiteY3" fmla="*/ 40776 h 627374"/>
                <a:gd name="connsiteX4" fmla="*/ 60549 w 771319"/>
                <a:gd name="connsiteY4" fmla="*/ 39833 h 627374"/>
                <a:gd name="connsiteX5" fmla="*/ 61491 w 771319"/>
                <a:gd name="connsiteY5" fmla="*/ 43720 h 627374"/>
                <a:gd name="connsiteX6" fmla="*/ 28635 w 771319"/>
                <a:gd name="connsiteY6" fmla="*/ 112140 h 627374"/>
                <a:gd name="connsiteX7" fmla="*/ 256037 w 771319"/>
                <a:gd name="connsiteY7" fmla="*/ 598857 h 627374"/>
                <a:gd name="connsiteX8" fmla="*/ 742754 w 771319"/>
                <a:gd name="connsiteY8" fmla="*/ 371456 h 627374"/>
                <a:gd name="connsiteX9" fmla="*/ 682577 w 771319"/>
                <a:gd name="connsiteY9" fmla="*/ 4622 h 627374"/>
                <a:gd name="connsiteX10" fmla="*/ 683048 w 771319"/>
                <a:gd name="connsiteY10" fmla="*/ 618 h 627374"/>
                <a:gd name="connsiteX11" fmla="*/ 687052 w 771319"/>
                <a:gd name="connsiteY11" fmla="*/ 1089 h 627374"/>
                <a:gd name="connsiteX12" fmla="*/ 765718 w 771319"/>
                <a:gd name="connsiteY12" fmla="*/ 176204 h 627374"/>
                <a:gd name="connsiteX13" fmla="*/ 748053 w 771319"/>
                <a:gd name="connsiteY13" fmla="*/ 373340 h 627374"/>
                <a:gd name="connsiteX14" fmla="*/ 548915 w 771319"/>
                <a:gd name="connsiteY14" fmla="*/ 590967 h 627374"/>
                <a:gd name="connsiteX15" fmla="*/ 254152 w 771319"/>
                <a:gd name="connsiteY15" fmla="*/ 604039 h 6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1319" h="627374">
                  <a:moveTo>
                    <a:pt x="254035" y="604157"/>
                  </a:moveTo>
                  <a:cubicBezTo>
                    <a:pt x="157233" y="568945"/>
                    <a:pt x="79980" y="498287"/>
                    <a:pt x="36407" y="405018"/>
                  </a:cubicBezTo>
                  <a:cubicBezTo>
                    <a:pt x="-7165" y="311750"/>
                    <a:pt x="-11758" y="207058"/>
                    <a:pt x="23336" y="110256"/>
                  </a:cubicBezTo>
                  <a:cubicBezTo>
                    <a:pt x="32168" y="85997"/>
                    <a:pt x="43355" y="62680"/>
                    <a:pt x="56663" y="40776"/>
                  </a:cubicBezTo>
                  <a:cubicBezTo>
                    <a:pt x="57487" y="39480"/>
                    <a:pt x="59254" y="39009"/>
                    <a:pt x="60549" y="39833"/>
                  </a:cubicBezTo>
                  <a:cubicBezTo>
                    <a:pt x="61844" y="40658"/>
                    <a:pt x="62315" y="42424"/>
                    <a:pt x="61491" y="43720"/>
                  </a:cubicBezTo>
                  <a:cubicBezTo>
                    <a:pt x="48419" y="65270"/>
                    <a:pt x="37350" y="88234"/>
                    <a:pt x="28635" y="112140"/>
                  </a:cubicBezTo>
                  <a:cubicBezTo>
                    <a:pt x="-42848" y="309041"/>
                    <a:pt x="59136" y="527375"/>
                    <a:pt x="256037" y="598857"/>
                  </a:cubicBezTo>
                  <a:cubicBezTo>
                    <a:pt x="452937" y="670340"/>
                    <a:pt x="671271" y="568356"/>
                    <a:pt x="742754" y="371456"/>
                  </a:cubicBezTo>
                  <a:cubicBezTo>
                    <a:pt x="788210" y="246155"/>
                    <a:pt x="765718" y="109078"/>
                    <a:pt x="682577" y="4622"/>
                  </a:cubicBezTo>
                  <a:cubicBezTo>
                    <a:pt x="681634" y="3444"/>
                    <a:pt x="681752" y="1678"/>
                    <a:pt x="683048" y="618"/>
                  </a:cubicBezTo>
                  <a:cubicBezTo>
                    <a:pt x="684225" y="-324"/>
                    <a:pt x="685992" y="-206"/>
                    <a:pt x="687052" y="1089"/>
                  </a:cubicBezTo>
                  <a:cubicBezTo>
                    <a:pt x="727444" y="51728"/>
                    <a:pt x="754648" y="112376"/>
                    <a:pt x="765718" y="176204"/>
                  </a:cubicBezTo>
                  <a:cubicBezTo>
                    <a:pt x="777141" y="242033"/>
                    <a:pt x="771017" y="310219"/>
                    <a:pt x="748053" y="373340"/>
                  </a:cubicBezTo>
                  <a:cubicBezTo>
                    <a:pt x="712842" y="470142"/>
                    <a:pt x="642184" y="547395"/>
                    <a:pt x="548915" y="590967"/>
                  </a:cubicBezTo>
                  <a:cubicBezTo>
                    <a:pt x="455646" y="634540"/>
                    <a:pt x="350954" y="639132"/>
                    <a:pt x="254152" y="604039"/>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30" name="Freeform 34">
              <a:extLst>
                <a:ext uri="{FF2B5EF4-FFF2-40B4-BE49-F238E27FC236}">
                  <a16:creationId xmlns:a16="http://schemas.microsoft.com/office/drawing/2014/main" id="{DCFE4FE3-D810-80AA-BDE6-748FFDA67EE8}"/>
                </a:ext>
              </a:extLst>
            </p:cNvPr>
            <p:cNvSpPr/>
            <p:nvPr/>
          </p:nvSpPr>
          <p:spPr>
            <a:xfrm rot="9960612">
              <a:off x="7967341" y="1752672"/>
              <a:ext cx="90619" cy="68568"/>
            </a:xfrm>
            <a:custGeom>
              <a:avLst/>
              <a:gdLst>
                <a:gd name="connsiteX0" fmla="*/ 55617 w 59283"/>
                <a:gd name="connsiteY0" fmla="*/ 44437 h 44731"/>
                <a:gd name="connsiteX1" fmla="*/ 53851 w 59283"/>
                <a:gd name="connsiteY1" fmla="*/ 42671 h 44731"/>
                <a:gd name="connsiteX2" fmla="*/ 41603 w 59283"/>
                <a:gd name="connsiteY2" fmla="*/ 5811 h 44731"/>
                <a:gd name="connsiteX3" fmla="*/ 3212 w 59283"/>
                <a:gd name="connsiteY3" fmla="*/ 11110 h 44731"/>
                <a:gd name="connsiteX4" fmla="*/ 33 w 59283"/>
                <a:gd name="connsiteY4" fmla="*/ 8755 h 44731"/>
                <a:gd name="connsiteX5" fmla="*/ 2388 w 59283"/>
                <a:gd name="connsiteY5" fmla="*/ 5575 h 44731"/>
                <a:gd name="connsiteX6" fmla="*/ 43016 w 59283"/>
                <a:gd name="connsiteY6" fmla="*/ 40 h 44731"/>
                <a:gd name="connsiteX7" fmla="*/ 46078 w 59283"/>
                <a:gd name="connsiteY7" fmla="*/ 1924 h 44731"/>
                <a:gd name="connsiteX8" fmla="*/ 59150 w 59283"/>
                <a:gd name="connsiteY8" fmla="*/ 41022 h 44731"/>
                <a:gd name="connsiteX9" fmla="*/ 57384 w 59283"/>
                <a:gd name="connsiteY9" fmla="*/ 44555 h 44731"/>
                <a:gd name="connsiteX10" fmla="*/ 55499 w 59283"/>
                <a:gd name="connsiteY10" fmla="*/ 44555 h 4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83" h="44731">
                  <a:moveTo>
                    <a:pt x="55617" y="44437"/>
                  </a:moveTo>
                  <a:cubicBezTo>
                    <a:pt x="54793" y="44202"/>
                    <a:pt x="54204" y="43495"/>
                    <a:pt x="53851" y="42671"/>
                  </a:cubicBezTo>
                  <a:lnTo>
                    <a:pt x="41603" y="5811"/>
                  </a:lnTo>
                  <a:lnTo>
                    <a:pt x="3212" y="11110"/>
                  </a:lnTo>
                  <a:cubicBezTo>
                    <a:pt x="1681" y="11345"/>
                    <a:pt x="268" y="10286"/>
                    <a:pt x="33" y="8755"/>
                  </a:cubicBezTo>
                  <a:cubicBezTo>
                    <a:pt x="-203" y="7224"/>
                    <a:pt x="857" y="5811"/>
                    <a:pt x="2388" y="5575"/>
                  </a:cubicBezTo>
                  <a:lnTo>
                    <a:pt x="43016" y="40"/>
                  </a:lnTo>
                  <a:cubicBezTo>
                    <a:pt x="44312" y="-195"/>
                    <a:pt x="45607" y="629"/>
                    <a:pt x="46078" y="1924"/>
                  </a:cubicBezTo>
                  <a:lnTo>
                    <a:pt x="59150" y="41022"/>
                  </a:lnTo>
                  <a:cubicBezTo>
                    <a:pt x="59621" y="42553"/>
                    <a:pt x="58797" y="44084"/>
                    <a:pt x="57384" y="44555"/>
                  </a:cubicBezTo>
                  <a:cubicBezTo>
                    <a:pt x="56795" y="44790"/>
                    <a:pt x="56088" y="44790"/>
                    <a:pt x="55499" y="44555"/>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1F4F6DB4-2F22-9E98-816B-3219171485C8}"/>
              </a:ext>
              <a:ext uri="{C183D7F6-B498-43B3-948B-1728B52AA6E4}">
                <adec:decorative xmlns:adec="http://schemas.microsoft.com/office/drawing/2017/decorative" val="1"/>
              </a:ext>
            </a:extLst>
          </p:cNvPr>
          <p:cNvGrpSpPr/>
          <p:nvPr/>
        </p:nvGrpSpPr>
        <p:grpSpPr>
          <a:xfrm>
            <a:off x="7289804" y="1927838"/>
            <a:ext cx="1424606" cy="1176701"/>
            <a:chOff x="7461865" y="1944351"/>
            <a:chExt cx="1424606" cy="1176701"/>
          </a:xfrm>
          <a:gradFill>
            <a:gsLst>
              <a:gs pos="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32" name="Freeform 37">
              <a:extLst>
                <a:ext uri="{FF2B5EF4-FFF2-40B4-BE49-F238E27FC236}">
                  <a16:creationId xmlns:a16="http://schemas.microsoft.com/office/drawing/2014/main" id="{244B4665-070E-7748-AAE7-440B329B7E79}"/>
                </a:ext>
              </a:extLst>
            </p:cNvPr>
            <p:cNvSpPr/>
            <p:nvPr/>
          </p:nvSpPr>
          <p:spPr>
            <a:xfrm rot="13322060">
              <a:off x="7637429" y="1944351"/>
              <a:ext cx="1170794" cy="1174099"/>
            </a:xfrm>
            <a:custGeom>
              <a:avLst/>
              <a:gdLst>
                <a:gd name="connsiteX0" fmla="*/ 765935 w 765934"/>
                <a:gd name="connsiteY0" fmla="*/ 382967 h 765934"/>
                <a:gd name="connsiteX1" fmla="*/ 382967 w 765934"/>
                <a:gd name="connsiteY1" fmla="*/ 765934 h 765934"/>
                <a:gd name="connsiteX2" fmla="*/ 0 w 765934"/>
                <a:gd name="connsiteY2" fmla="*/ 382967 h 765934"/>
                <a:gd name="connsiteX3" fmla="*/ 382967 w 765934"/>
                <a:gd name="connsiteY3" fmla="*/ 0 h 765934"/>
                <a:gd name="connsiteX4" fmla="*/ 765935 w 765934"/>
                <a:gd name="connsiteY4" fmla="*/ 382967 h 7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934" h="765934">
                  <a:moveTo>
                    <a:pt x="765935" y="382967"/>
                  </a:moveTo>
                  <a:cubicBezTo>
                    <a:pt x="765935" y="594474"/>
                    <a:pt x="594474" y="765934"/>
                    <a:pt x="382967" y="765934"/>
                  </a:cubicBezTo>
                  <a:cubicBezTo>
                    <a:pt x="171460" y="765934"/>
                    <a:pt x="0" y="594474"/>
                    <a:pt x="0" y="382967"/>
                  </a:cubicBezTo>
                  <a:cubicBezTo>
                    <a:pt x="0" y="171460"/>
                    <a:pt x="171460" y="0"/>
                    <a:pt x="382967" y="0"/>
                  </a:cubicBezTo>
                  <a:cubicBezTo>
                    <a:pt x="594474" y="0"/>
                    <a:pt x="765935" y="171460"/>
                    <a:pt x="765935" y="382967"/>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33" name="Freeform 43">
              <a:extLst>
                <a:ext uri="{FF2B5EF4-FFF2-40B4-BE49-F238E27FC236}">
                  <a16:creationId xmlns:a16="http://schemas.microsoft.com/office/drawing/2014/main" id="{2762FD87-4F0A-00A0-A36B-9308A7C929F6}"/>
                </a:ext>
              </a:extLst>
            </p:cNvPr>
            <p:cNvSpPr/>
            <p:nvPr/>
          </p:nvSpPr>
          <p:spPr>
            <a:xfrm rot="13322060">
              <a:off x="7461865" y="2758404"/>
              <a:ext cx="929728" cy="256179"/>
            </a:xfrm>
            <a:custGeom>
              <a:avLst/>
              <a:gdLst>
                <a:gd name="connsiteX0" fmla="*/ 1894 w 608229"/>
                <a:gd name="connsiteY0" fmla="*/ 166871 h 167121"/>
                <a:gd name="connsiteX1" fmla="*/ 1187 w 608229"/>
                <a:gd name="connsiteY1" fmla="*/ 166518 h 167121"/>
                <a:gd name="connsiteX2" fmla="*/ 481 w 608229"/>
                <a:gd name="connsiteY2" fmla="*/ 162632 h 167121"/>
                <a:gd name="connsiteX3" fmla="*/ 13317 w 608229"/>
                <a:gd name="connsiteY3" fmla="*/ 145556 h 167121"/>
                <a:gd name="connsiteX4" fmla="*/ 17321 w 608229"/>
                <a:gd name="connsiteY4" fmla="*/ 145085 h 167121"/>
                <a:gd name="connsiteX5" fmla="*/ 17792 w 608229"/>
                <a:gd name="connsiteY5" fmla="*/ 149089 h 167121"/>
                <a:gd name="connsiteX6" fmla="*/ 5191 w 608229"/>
                <a:gd name="connsiteY6" fmla="*/ 165929 h 167121"/>
                <a:gd name="connsiteX7" fmla="*/ 1894 w 608229"/>
                <a:gd name="connsiteY7" fmla="*/ 166989 h 167121"/>
                <a:gd name="connsiteX8" fmla="*/ 28273 w 608229"/>
                <a:gd name="connsiteY8" fmla="*/ 133779 h 167121"/>
                <a:gd name="connsiteX9" fmla="*/ 27331 w 608229"/>
                <a:gd name="connsiteY9" fmla="*/ 133191 h 167121"/>
                <a:gd name="connsiteX10" fmla="*/ 27095 w 608229"/>
                <a:gd name="connsiteY10" fmla="*/ 129187 h 167121"/>
                <a:gd name="connsiteX11" fmla="*/ 41698 w 608229"/>
                <a:gd name="connsiteY11" fmla="*/ 113642 h 167121"/>
                <a:gd name="connsiteX12" fmla="*/ 45702 w 608229"/>
                <a:gd name="connsiteY12" fmla="*/ 113642 h 167121"/>
                <a:gd name="connsiteX13" fmla="*/ 45702 w 608229"/>
                <a:gd name="connsiteY13" fmla="*/ 117646 h 167121"/>
                <a:gd name="connsiteX14" fmla="*/ 31335 w 608229"/>
                <a:gd name="connsiteY14" fmla="*/ 132955 h 167121"/>
                <a:gd name="connsiteX15" fmla="*/ 28273 w 608229"/>
                <a:gd name="connsiteY15" fmla="*/ 133779 h 167121"/>
                <a:gd name="connsiteX16" fmla="*/ 58067 w 608229"/>
                <a:gd name="connsiteY16" fmla="*/ 103750 h 167121"/>
                <a:gd name="connsiteX17" fmla="*/ 56890 w 608229"/>
                <a:gd name="connsiteY17" fmla="*/ 103043 h 167121"/>
                <a:gd name="connsiteX18" fmla="*/ 57125 w 608229"/>
                <a:gd name="connsiteY18" fmla="*/ 99039 h 167121"/>
                <a:gd name="connsiteX19" fmla="*/ 73377 w 608229"/>
                <a:gd name="connsiteY19" fmla="*/ 85261 h 167121"/>
                <a:gd name="connsiteX20" fmla="*/ 77381 w 608229"/>
                <a:gd name="connsiteY20" fmla="*/ 85732 h 167121"/>
                <a:gd name="connsiteX21" fmla="*/ 76909 w 608229"/>
                <a:gd name="connsiteY21" fmla="*/ 89736 h 167121"/>
                <a:gd name="connsiteX22" fmla="*/ 60894 w 608229"/>
                <a:gd name="connsiteY22" fmla="*/ 103396 h 167121"/>
                <a:gd name="connsiteX23" fmla="*/ 58067 w 608229"/>
                <a:gd name="connsiteY23" fmla="*/ 103985 h 167121"/>
                <a:gd name="connsiteX24" fmla="*/ 91041 w 608229"/>
                <a:gd name="connsiteY24" fmla="*/ 77253 h 167121"/>
                <a:gd name="connsiteX25" fmla="*/ 89746 w 608229"/>
                <a:gd name="connsiteY25" fmla="*/ 76193 h 167121"/>
                <a:gd name="connsiteX26" fmla="*/ 90452 w 608229"/>
                <a:gd name="connsiteY26" fmla="*/ 72307 h 167121"/>
                <a:gd name="connsiteX27" fmla="*/ 108117 w 608229"/>
                <a:gd name="connsiteY27" fmla="*/ 60413 h 167121"/>
                <a:gd name="connsiteX28" fmla="*/ 112003 w 608229"/>
                <a:gd name="connsiteY28" fmla="*/ 61237 h 167121"/>
                <a:gd name="connsiteX29" fmla="*/ 111179 w 608229"/>
                <a:gd name="connsiteY29" fmla="*/ 65123 h 167121"/>
                <a:gd name="connsiteX30" fmla="*/ 93750 w 608229"/>
                <a:gd name="connsiteY30" fmla="*/ 76900 h 167121"/>
                <a:gd name="connsiteX31" fmla="*/ 91159 w 608229"/>
                <a:gd name="connsiteY31" fmla="*/ 77253 h 167121"/>
                <a:gd name="connsiteX32" fmla="*/ 126723 w 608229"/>
                <a:gd name="connsiteY32" fmla="*/ 54642 h 167121"/>
                <a:gd name="connsiteX33" fmla="*/ 125193 w 608229"/>
                <a:gd name="connsiteY33" fmla="*/ 53347 h 167121"/>
                <a:gd name="connsiteX34" fmla="*/ 126252 w 608229"/>
                <a:gd name="connsiteY34" fmla="*/ 49461 h 167121"/>
                <a:gd name="connsiteX35" fmla="*/ 145095 w 608229"/>
                <a:gd name="connsiteY35" fmla="*/ 39569 h 167121"/>
                <a:gd name="connsiteX36" fmla="*/ 148863 w 608229"/>
                <a:gd name="connsiteY36" fmla="*/ 40864 h 167121"/>
                <a:gd name="connsiteX37" fmla="*/ 147568 w 608229"/>
                <a:gd name="connsiteY37" fmla="*/ 44632 h 167121"/>
                <a:gd name="connsiteX38" fmla="*/ 128961 w 608229"/>
                <a:gd name="connsiteY38" fmla="*/ 54407 h 167121"/>
                <a:gd name="connsiteX39" fmla="*/ 126606 w 608229"/>
                <a:gd name="connsiteY39" fmla="*/ 54642 h 167121"/>
                <a:gd name="connsiteX40" fmla="*/ 164761 w 608229"/>
                <a:gd name="connsiteY40" fmla="*/ 35918 h 167121"/>
                <a:gd name="connsiteX41" fmla="*/ 163112 w 608229"/>
                <a:gd name="connsiteY41" fmla="*/ 34387 h 167121"/>
                <a:gd name="connsiteX42" fmla="*/ 164643 w 608229"/>
                <a:gd name="connsiteY42" fmla="*/ 30736 h 167121"/>
                <a:gd name="connsiteX43" fmla="*/ 184428 w 608229"/>
                <a:gd name="connsiteY43" fmla="*/ 22964 h 167121"/>
                <a:gd name="connsiteX44" fmla="*/ 188078 w 608229"/>
                <a:gd name="connsiteY44" fmla="*/ 24613 h 167121"/>
                <a:gd name="connsiteX45" fmla="*/ 186430 w 608229"/>
                <a:gd name="connsiteY45" fmla="*/ 28263 h 167121"/>
                <a:gd name="connsiteX46" fmla="*/ 166881 w 608229"/>
                <a:gd name="connsiteY46" fmla="*/ 35918 h 167121"/>
                <a:gd name="connsiteX47" fmla="*/ 164761 w 608229"/>
                <a:gd name="connsiteY47" fmla="*/ 35918 h 167121"/>
                <a:gd name="connsiteX48" fmla="*/ 204447 w 608229"/>
                <a:gd name="connsiteY48" fmla="*/ 21551 h 167121"/>
                <a:gd name="connsiteX49" fmla="*/ 202681 w 608229"/>
                <a:gd name="connsiteY49" fmla="*/ 19667 h 167121"/>
                <a:gd name="connsiteX50" fmla="*/ 204565 w 608229"/>
                <a:gd name="connsiteY50" fmla="*/ 16134 h 167121"/>
                <a:gd name="connsiteX51" fmla="*/ 225174 w 608229"/>
                <a:gd name="connsiteY51" fmla="*/ 10599 h 167121"/>
                <a:gd name="connsiteX52" fmla="*/ 228589 w 608229"/>
                <a:gd name="connsiteY52" fmla="*/ 12718 h 167121"/>
                <a:gd name="connsiteX53" fmla="*/ 226469 w 608229"/>
                <a:gd name="connsiteY53" fmla="*/ 16134 h 167121"/>
                <a:gd name="connsiteX54" fmla="*/ 206214 w 608229"/>
                <a:gd name="connsiteY54" fmla="*/ 21551 h 167121"/>
                <a:gd name="connsiteX55" fmla="*/ 204447 w 608229"/>
                <a:gd name="connsiteY55" fmla="*/ 21551 h 167121"/>
                <a:gd name="connsiteX56" fmla="*/ 245547 w 608229"/>
                <a:gd name="connsiteY56" fmla="*/ 11659 h 167121"/>
                <a:gd name="connsiteX57" fmla="*/ 243781 w 608229"/>
                <a:gd name="connsiteY57" fmla="*/ 9539 h 167121"/>
                <a:gd name="connsiteX58" fmla="*/ 246018 w 608229"/>
                <a:gd name="connsiteY58" fmla="*/ 6241 h 167121"/>
                <a:gd name="connsiteX59" fmla="*/ 267098 w 608229"/>
                <a:gd name="connsiteY59" fmla="*/ 2944 h 167121"/>
                <a:gd name="connsiteX60" fmla="*/ 270277 w 608229"/>
                <a:gd name="connsiteY60" fmla="*/ 5417 h 167121"/>
                <a:gd name="connsiteX61" fmla="*/ 267804 w 608229"/>
                <a:gd name="connsiteY61" fmla="*/ 8597 h 167121"/>
                <a:gd name="connsiteX62" fmla="*/ 247078 w 608229"/>
                <a:gd name="connsiteY62" fmla="*/ 11776 h 167121"/>
                <a:gd name="connsiteX63" fmla="*/ 245665 w 608229"/>
                <a:gd name="connsiteY63" fmla="*/ 11659 h 167121"/>
                <a:gd name="connsiteX64" fmla="*/ 604491 w 608229"/>
                <a:gd name="connsiteY64" fmla="*/ 138961 h 167121"/>
                <a:gd name="connsiteX65" fmla="*/ 603313 w 608229"/>
                <a:gd name="connsiteY65" fmla="*/ 138137 h 167121"/>
                <a:gd name="connsiteX66" fmla="*/ 591419 w 608229"/>
                <a:gd name="connsiteY66" fmla="*/ 124947 h 167121"/>
                <a:gd name="connsiteX67" fmla="*/ 591537 w 608229"/>
                <a:gd name="connsiteY67" fmla="*/ 120943 h 167121"/>
                <a:gd name="connsiteX68" fmla="*/ 595541 w 608229"/>
                <a:gd name="connsiteY68" fmla="*/ 121061 h 167121"/>
                <a:gd name="connsiteX69" fmla="*/ 607552 w 608229"/>
                <a:gd name="connsiteY69" fmla="*/ 134486 h 167121"/>
                <a:gd name="connsiteX70" fmla="*/ 607199 w 608229"/>
                <a:gd name="connsiteY70" fmla="*/ 138490 h 167121"/>
                <a:gd name="connsiteX71" fmla="*/ 604373 w 608229"/>
                <a:gd name="connsiteY71" fmla="*/ 138961 h 167121"/>
                <a:gd name="connsiteX72" fmla="*/ 287471 w 608229"/>
                <a:gd name="connsiteY72" fmla="*/ 6477 h 167121"/>
                <a:gd name="connsiteX73" fmla="*/ 285587 w 608229"/>
                <a:gd name="connsiteY73" fmla="*/ 4004 h 167121"/>
                <a:gd name="connsiteX74" fmla="*/ 288177 w 608229"/>
                <a:gd name="connsiteY74" fmla="*/ 942 h 167121"/>
                <a:gd name="connsiteX75" fmla="*/ 309493 w 608229"/>
                <a:gd name="connsiteY75" fmla="*/ 0 h 167121"/>
                <a:gd name="connsiteX76" fmla="*/ 312319 w 608229"/>
                <a:gd name="connsiteY76" fmla="*/ 2826 h 167121"/>
                <a:gd name="connsiteX77" fmla="*/ 309493 w 608229"/>
                <a:gd name="connsiteY77" fmla="*/ 5653 h 167121"/>
                <a:gd name="connsiteX78" fmla="*/ 288531 w 608229"/>
                <a:gd name="connsiteY78" fmla="*/ 6595 h 167121"/>
                <a:gd name="connsiteX79" fmla="*/ 287353 w 608229"/>
                <a:gd name="connsiteY79" fmla="*/ 6477 h 167121"/>
                <a:gd name="connsiteX80" fmla="*/ 577640 w 608229"/>
                <a:gd name="connsiteY80" fmla="*/ 110580 h 167121"/>
                <a:gd name="connsiteX81" fmla="*/ 576698 w 608229"/>
                <a:gd name="connsiteY81" fmla="*/ 109991 h 167121"/>
                <a:gd name="connsiteX82" fmla="*/ 561036 w 608229"/>
                <a:gd name="connsiteY82" fmla="*/ 95977 h 167121"/>
                <a:gd name="connsiteX83" fmla="*/ 560683 w 608229"/>
                <a:gd name="connsiteY83" fmla="*/ 91973 h 167121"/>
                <a:gd name="connsiteX84" fmla="*/ 564686 w 608229"/>
                <a:gd name="connsiteY84" fmla="*/ 91620 h 167121"/>
                <a:gd name="connsiteX85" fmla="*/ 580585 w 608229"/>
                <a:gd name="connsiteY85" fmla="*/ 105870 h 167121"/>
                <a:gd name="connsiteX86" fmla="*/ 580585 w 608229"/>
                <a:gd name="connsiteY86" fmla="*/ 109873 h 167121"/>
                <a:gd name="connsiteX87" fmla="*/ 577523 w 608229"/>
                <a:gd name="connsiteY87" fmla="*/ 110580 h 167121"/>
                <a:gd name="connsiteX88" fmla="*/ 329748 w 608229"/>
                <a:gd name="connsiteY88" fmla="*/ 5770 h 167121"/>
                <a:gd name="connsiteX89" fmla="*/ 327864 w 608229"/>
                <a:gd name="connsiteY89" fmla="*/ 3062 h 167121"/>
                <a:gd name="connsiteX90" fmla="*/ 330808 w 608229"/>
                <a:gd name="connsiteY90" fmla="*/ 353 h 167121"/>
                <a:gd name="connsiteX91" fmla="*/ 352005 w 608229"/>
                <a:gd name="connsiteY91" fmla="*/ 1766 h 167121"/>
                <a:gd name="connsiteX92" fmla="*/ 354596 w 608229"/>
                <a:gd name="connsiteY92" fmla="*/ 4828 h 167121"/>
                <a:gd name="connsiteX93" fmla="*/ 351534 w 608229"/>
                <a:gd name="connsiteY93" fmla="*/ 7419 h 167121"/>
                <a:gd name="connsiteX94" fmla="*/ 330572 w 608229"/>
                <a:gd name="connsiteY94" fmla="*/ 6006 h 167121"/>
                <a:gd name="connsiteX95" fmla="*/ 329748 w 608229"/>
                <a:gd name="connsiteY95" fmla="*/ 5888 h 167121"/>
                <a:gd name="connsiteX96" fmla="*/ 545373 w 608229"/>
                <a:gd name="connsiteY96" fmla="*/ 83259 h 167121"/>
                <a:gd name="connsiteX97" fmla="*/ 544667 w 608229"/>
                <a:gd name="connsiteY97" fmla="*/ 82906 h 167121"/>
                <a:gd name="connsiteX98" fmla="*/ 527591 w 608229"/>
                <a:gd name="connsiteY98" fmla="*/ 70658 h 167121"/>
                <a:gd name="connsiteX99" fmla="*/ 526884 w 608229"/>
                <a:gd name="connsiteY99" fmla="*/ 66772 h 167121"/>
                <a:gd name="connsiteX100" fmla="*/ 530771 w 608229"/>
                <a:gd name="connsiteY100" fmla="*/ 66065 h 167121"/>
                <a:gd name="connsiteX101" fmla="*/ 548082 w 608229"/>
                <a:gd name="connsiteY101" fmla="*/ 78431 h 167121"/>
                <a:gd name="connsiteX102" fmla="*/ 548671 w 608229"/>
                <a:gd name="connsiteY102" fmla="*/ 82435 h 167121"/>
                <a:gd name="connsiteX103" fmla="*/ 545491 w 608229"/>
                <a:gd name="connsiteY103" fmla="*/ 83377 h 167121"/>
                <a:gd name="connsiteX104" fmla="*/ 371790 w 608229"/>
                <a:gd name="connsiteY104" fmla="*/ 9892 h 167121"/>
                <a:gd name="connsiteX105" fmla="*/ 370023 w 608229"/>
                <a:gd name="connsiteY105" fmla="*/ 6830 h 167121"/>
                <a:gd name="connsiteX106" fmla="*/ 373203 w 608229"/>
                <a:gd name="connsiteY106" fmla="*/ 4475 h 167121"/>
                <a:gd name="connsiteX107" fmla="*/ 394165 w 608229"/>
                <a:gd name="connsiteY107" fmla="*/ 8243 h 167121"/>
                <a:gd name="connsiteX108" fmla="*/ 396284 w 608229"/>
                <a:gd name="connsiteY108" fmla="*/ 11541 h 167121"/>
                <a:gd name="connsiteX109" fmla="*/ 392987 w 608229"/>
                <a:gd name="connsiteY109" fmla="*/ 13661 h 167121"/>
                <a:gd name="connsiteX110" fmla="*/ 372378 w 608229"/>
                <a:gd name="connsiteY110" fmla="*/ 9892 h 167121"/>
                <a:gd name="connsiteX111" fmla="*/ 371790 w 608229"/>
                <a:gd name="connsiteY111" fmla="*/ 9774 h 167121"/>
                <a:gd name="connsiteX112" fmla="*/ 510397 w 608229"/>
                <a:gd name="connsiteY112" fmla="*/ 59588 h 167121"/>
                <a:gd name="connsiteX113" fmla="*/ 509926 w 608229"/>
                <a:gd name="connsiteY113" fmla="*/ 59353 h 167121"/>
                <a:gd name="connsiteX114" fmla="*/ 491555 w 608229"/>
                <a:gd name="connsiteY114" fmla="*/ 49107 h 167121"/>
                <a:gd name="connsiteX115" fmla="*/ 490378 w 608229"/>
                <a:gd name="connsiteY115" fmla="*/ 45339 h 167121"/>
                <a:gd name="connsiteX116" fmla="*/ 494146 w 608229"/>
                <a:gd name="connsiteY116" fmla="*/ 44161 h 167121"/>
                <a:gd name="connsiteX117" fmla="*/ 512753 w 608229"/>
                <a:gd name="connsiteY117" fmla="*/ 54525 h 167121"/>
                <a:gd name="connsiteX118" fmla="*/ 513695 w 608229"/>
                <a:gd name="connsiteY118" fmla="*/ 58411 h 167121"/>
                <a:gd name="connsiteX119" fmla="*/ 510280 w 608229"/>
                <a:gd name="connsiteY119" fmla="*/ 59588 h 167121"/>
                <a:gd name="connsiteX120" fmla="*/ 413125 w 608229"/>
                <a:gd name="connsiteY120" fmla="*/ 18607 h 167121"/>
                <a:gd name="connsiteX121" fmla="*/ 411358 w 608229"/>
                <a:gd name="connsiteY121" fmla="*/ 15192 h 167121"/>
                <a:gd name="connsiteX122" fmla="*/ 414773 w 608229"/>
                <a:gd name="connsiteY122" fmla="*/ 13190 h 167121"/>
                <a:gd name="connsiteX123" fmla="*/ 435146 w 608229"/>
                <a:gd name="connsiteY123" fmla="*/ 19313 h 167121"/>
                <a:gd name="connsiteX124" fmla="*/ 436913 w 608229"/>
                <a:gd name="connsiteY124" fmla="*/ 22846 h 167121"/>
                <a:gd name="connsiteX125" fmla="*/ 433380 w 608229"/>
                <a:gd name="connsiteY125" fmla="*/ 24613 h 167121"/>
                <a:gd name="connsiteX126" fmla="*/ 413242 w 608229"/>
                <a:gd name="connsiteY126" fmla="*/ 18607 h 167121"/>
                <a:gd name="connsiteX127" fmla="*/ 413007 w 608229"/>
                <a:gd name="connsiteY127" fmla="*/ 18607 h 167121"/>
                <a:gd name="connsiteX128" fmla="*/ 472831 w 608229"/>
                <a:gd name="connsiteY128" fmla="*/ 40040 h 167121"/>
                <a:gd name="connsiteX129" fmla="*/ 472595 w 608229"/>
                <a:gd name="connsiteY129" fmla="*/ 40040 h 167121"/>
                <a:gd name="connsiteX130" fmla="*/ 453282 w 608229"/>
                <a:gd name="connsiteY130" fmla="*/ 31914 h 167121"/>
                <a:gd name="connsiteX131" fmla="*/ 451633 w 608229"/>
                <a:gd name="connsiteY131" fmla="*/ 28263 h 167121"/>
                <a:gd name="connsiteX132" fmla="*/ 455284 w 608229"/>
                <a:gd name="connsiteY132" fmla="*/ 26615 h 167121"/>
                <a:gd name="connsiteX133" fmla="*/ 474951 w 608229"/>
                <a:gd name="connsiteY133" fmla="*/ 34858 h 167121"/>
                <a:gd name="connsiteX134" fmla="*/ 476364 w 608229"/>
                <a:gd name="connsiteY134" fmla="*/ 38626 h 167121"/>
                <a:gd name="connsiteX135" fmla="*/ 472831 w 608229"/>
                <a:gd name="connsiteY135" fmla="*/ 40157 h 16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8229" h="167121">
                  <a:moveTo>
                    <a:pt x="1894" y="166871"/>
                  </a:moveTo>
                  <a:cubicBezTo>
                    <a:pt x="1659" y="166871"/>
                    <a:pt x="1423" y="166636"/>
                    <a:pt x="1187" y="166518"/>
                  </a:cubicBezTo>
                  <a:cubicBezTo>
                    <a:pt x="-108" y="165576"/>
                    <a:pt x="-343" y="163809"/>
                    <a:pt x="481" y="162632"/>
                  </a:cubicBezTo>
                  <a:cubicBezTo>
                    <a:pt x="4603" y="156861"/>
                    <a:pt x="8842" y="151091"/>
                    <a:pt x="13317" y="145556"/>
                  </a:cubicBezTo>
                  <a:cubicBezTo>
                    <a:pt x="14259" y="144378"/>
                    <a:pt x="16026" y="144143"/>
                    <a:pt x="17321" y="145085"/>
                  </a:cubicBezTo>
                  <a:cubicBezTo>
                    <a:pt x="18499" y="146027"/>
                    <a:pt x="18734" y="147793"/>
                    <a:pt x="17792" y="149089"/>
                  </a:cubicBezTo>
                  <a:cubicBezTo>
                    <a:pt x="13435" y="154506"/>
                    <a:pt x="9195" y="160159"/>
                    <a:pt x="5191" y="165929"/>
                  </a:cubicBezTo>
                  <a:cubicBezTo>
                    <a:pt x="4485" y="166989"/>
                    <a:pt x="3072" y="167342"/>
                    <a:pt x="1894" y="166989"/>
                  </a:cubicBezTo>
                  <a:close/>
                  <a:moveTo>
                    <a:pt x="28273" y="133779"/>
                  </a:moveTo>
                  <a:cubicBezTo>
                    <a:pt x="27920" y="133662"/>
                    <a:pt x="27684" y="133426"/>
                    <a:pt x="27331" y="133191"/>
                  </a:cubicBezTo>
                  <a:cubicBezTo>
                    <a:pt x="26153" y="132131"/>
                    <a:pt x="26036" y="130364"/>
                    <a:pt x="27095" y="129187"/>
                  </a:cubicBezTo>
                  <a:cubicBezTo>
                    <a:pt x="31806" y="123887"/>
                    <a:pt x="36752" y="118706"/>
                    <a:pt x="41698" y="113642"/>
                  </a:cubicBezTo>
                  <a:cubicBezTo>
                    <a:pt x="42758" y="112582"/>
                    <a:pt x="44524" y="112582"/>
                    <a:pt x="45702" y="113642"/>
                  </a:cubicBezTo>
                  <a:cubicBezTo>
                    <a:pt x="46762" y="114702"/>
                    <a:pt x="46762" y="116468"/>
                    <a:pt x="45702" y="117646"/>
                  </a:cubicBezTo>
                  <a:cubicBezTo>
                    <a:pt x="40756" y="122592"/>
                    <a:pt x="35928" y="127774"/>
                    <a:pt x="31335" y="132955"/>
                  </a:cubicBezTo>
                  <a:cubicBezTo>
                    <a:pt x="30511" y="133897"/>
                    <a:pt x="29333" y="134133"/>
                    <a:pt x="28273" y="133779"/>
                  </a:cubicBezTo>
                  <a:close/>
                  <a:moveTo>
                    <a:pt x="58067" y="103750"/>
                  </a:moveTo>
                  <a:cubicBezTo>
                    <a:pt x="57596" y="103632"/>
                    <a:pt x="57243" y="103396"/>
                    <a:pt x="56890" y="103043"/>
                  </a:cubicBezTo>
                  <a:cubicBezTo>
                    <a:pt x="55830" y="101866"/>
                    <a:pt x="55948" y="100099"/>
                    <a:pt x="57125" y="99039"/>
                  </a:cubicBezTo>
                  <a:cubicBezTo>
                    <a:pt x="62425" y="94329"/>
                    <a:pt x="67842" y="89618"/>
                    <a:pt x="73377" y="85261"/>
                  </a:cubicBezTo>
                  <a:cubicBezTo>
                    <a:pt x="74554" y="84319"/>
                    <a:pt x="76321" y="84437"/>
                    <a:pt x="77381" y="85732"/>
                  </a:cubicBezTo>
                  <a:cubicBezTo>
                    <a:pt x="78323" y="86910"/>
                    <a:pt x="78205" y="88676"/>
                    <a:pt x="76909" y="89736"/>
                  </a:cubicBezTo>
                  <a:cubicBezTo>
                    <a:pt x="71492" y="94093"/>
                    <a:pt x="66075" y="98686"/>
                    <a:pt x="60894" y="103396"/>
                  </a:cubicBezTo>
                  <a:cubicBezTo>
                    <a:pt x="60069" y="104103"/>
                    <a:pt x="59009" y="104339"/>
                    <a:pt x="58067" y="103985"/>
                  </a:cubicBezTo>
                  <a:close/>
                  <a:moveTo>
                    <a:pt x="91041" y="77253"/>
                  </a:moveTo>
                  <a:cubicBezTo>
                    <a:pt x="90570" y="77017"/>
                    <a:pt x="90099" y="76782"/>
                    <a:pt x="89746" y="76193"/>
                  </a:cubicBezTo>
                  <a:cubicBezTo>
                    <a:pt x="88804" y="74898"/>
                    <a:pt x="89157" y="73131"/>
                    <a:pt x="90452" y="72307"/>
                  </a:cubicBezTo>
                  <a:cubicBezTo>
                    <a:pt x="96223" y="68185"/>
                    <a:pt x="102111" y="64181"/>
                    <a:pt x="108117" y="60413"/>
                  </a:cubicBezTo>
                  <a:cubicBezTo>
                    <a:pt x="109412" y="59588"/>
                    <a:pt x="111179" y="59942"/>
                    <a:pt x="112003" y="61237"/>
                  </a:cubicBezTo>
                  <a:cubicBezTo>
                    <a:pt x="112827" y="62532"/>
                    <a:pt x="112474" y="64299"/>
                    <a:pt x="111179" y="65123"/>
                  </a:cubicBezTo>
                  <a:cubicBezTo>
                    <a:pt x="105291" y="68892"/>
                    <a:pt x="99402" y="72778"/>
                    <a:pt x="93750" y="76900"/>
                  </a:cubicBezTo>
                  <a:cubicBezTo>
                    <a:pt x="92925" y="77488"/>
                    <a:pt x="91983" y="77606"/>
                    <a:pt x="91159" y="77253"/>
                  </a:cubicBezTo>
                  <a:close/>
                  <a:moveTo>
                    <a:pt x="126723" y="54642"/>
                  </a:moveTo>
                  <a:cubicBezTo>
                    <a:pt x="126135" y="54407"/>
                    <a:pt x="125546" y="53936"/>
                    <a:pt x="125193" y="53347"/>
                  </a:cubicBezTo>
                  <a:cubicBezTo>
                    <a:pt x="124486" y="51934"/>
                    <a:pt x="124957" y="50285"/>
                    <a:pt x="126252" y="49461"/>
                  </a:cubicBezTo>
                  <a:cubicBezTo>
                    <a:pt x="132376" y="46046"/>
                    <a:pt x="138735" y="42630"/>
                    <a:pt x="145095" y="39569"/>
                  </a:cubicBezTo>
                  <a:cubicBezTo>
                    <a:pt x="146508" y="38862"/>
                    <a:pt x="148156" y="39569"/>
                    <a:pt x="148863" y="40864"/>
                  </a:cubicBezTo>
                  <a:cubicBezTo>
                    <a:pt x="149570" y="42277"/>
                    <a:pt x="148863" y="43926"/>
                    <a:pt x="147568" y="44632"/>
                  </a:cubicBezTo>
                  <a:cubicBezTo>
                    <a:pt x="141326" y="47694"/>
                    <a:pt x="135085" y="50992"/>
                    <a:pt x="128961" y="54407"/>
                  </a:cubicBezTo>
                  <a:cubicBezTo>
                    <a:pt x="128254" y="54878"/>
                    <a:pt x="127312" y="54878"/>
                    <a:pt x="126606" y="54642"/>
                  </a:cubicBezTo>
                  <a:close/>
                  <a:moveTo>
                    <a:pt x="164761" y="35918"/>
                  </a:moveTo>
                  <a:cubicBezTo>
                    <a:pt x="164055" y="35682"/>
                    <a:pt x="163466" y="35094"/>
                    <a:pt x="163112" y="34387"/>
                  </a:cubicBezTo>
                  <a:cubicBezTo>
                    <a:pt x="162524" y="32974"/>
                    <a:pt x="163112" y="31325"/>
                    <a:pt x="164643" y="30736"/>
                  </a:cubicBezTo>
                  <a:cubicBezTo>
                    <a:pt x="171120" y="28028"/>
                    <a:pt x="177833" y="25319"/>
                    <a:pt x="184428" y="22964"/>
                  </a:cubicBezTo>
                  <a:cubicBezTo>
                    <a:pt x="185841" y="22493"/>
                    <a:pt x="187490" y="23199"/>
                    <a:pt x="188078" y="24613"/>
                  </a:cubicBezTo>
                  <a:cubicBezTo>
                    <a:pt x="188549" y="26026"/>
                    <a:pt x="187843" y="27674"/>
                    <a:pt x="186430" y="28263"/>
                  </a:cubicBezTo>
                  <a:cubicBezTo>
                    <a:pt x="179835" y="30619"/>
                    <a:pt x="173358" y="33209"/>
                    <a:pt x="166881" y="35918"/>
                  </a:cubicBezTo>
                  <a:cubicBezTo>
                    <a:pt x="166174" y="36153"/>
                    <a:pt x="165468" y="36153"/>
                    <a:pt x="164761" y="35918"/>
                  </a:cubicBezTo>
                  <a:close/>
                  <a:moveTo>
                    <a:pt x="204447" y="21551"/>
                  </a:moveTo>
                  <a:cubicBezTo>
                    <a:pt x="203623" y="21315"/>
                    <a:pt x="202917" y="20609"/>
                    <a:pt x="202681" y="19667"/>
                  </a:cubicBezTo>
                  <a:cubicBezTo>
                    <a:pt x="202210" y="18136"/>
                    <a:pt x="203034" y="16605"/>
                    <a:pt x="204565" y="16134"/>
                  </a:cubicBezTo>
                  <a:cubicBezTo>
                    <a:pt x="211396" y="14132"/>
                    <a:pt x="218226" y="12247"/>
                    <a:pt x="225174" y="10599"/>
                  </a:cubicBezTo>
                  <a:cubicBezTo>
                    <a:pt x="226705" y="10245"/>
                    <a:pt x="228236" y="11188"/>
                    <a:pt x="228589" y="12718"/>
                  </a:cubicBezTo>
                  <a:cubicBezTo>
                    <a:pt x="228942" y="14249"/>
                    <a:pt x="228000" y="15780"/>
                    <a:pt x="226469" y="16134"/>
                  </a:cubicBezTo>
                  <a:cubicBezTo>
                    <a:pt x="219757" y="17782"/>
                    <a:pt x="212926" y="19549"/>
                    <a:pt x="206214" y="21551"/>
                  </a:cubicBezTo>
                  <a:cubicBezTo>
                    <a:pt x="205625" y="21786"/>
                    <a:pt x="205036" y="21669"/>
                    <a:pt x="204447" y="21551"/>
                  </a:cubicBezTo>
                  <a:close/>
                  <a:moveTo>
                    <a:pt x="245547" y="11659"/>
                  </a:moveTo>
                  <a:cubicBezTo>
                    <a:pt x="244605" y="11305"/>
                    <a:pt x="243898" y="10481"/>
                    <a:pt x="243781" y="9539"/>
                  </a:cubicBezTo>
                  <a:cubicBezTo>
                    <a:pt x="243545" y="8008"/>
                    <a:pt x="244487" y="6595"/>
                    <a:pt x="246018" y="6241"/>
                  </a:cubicBezTo>
                  <a:cubicBezTo>
                    <a:pt x="252966" y="4946"/>
                    <a:pt x="260032" y="3886"/>
                    <a:pt x="267098" y="2944"/>
                  </a:cubicBezTo>
                  <a:cubicBezTo>
                    <a:pt x="268629" y="2709"/>
                    <a:pt x="270042" y="3886"/>
                    <a:pt x="270277" y="5417"/>
                  </a:cubicBezTo>
                  <a:cubicBezTo>
                    <a:pt x="270513" y="6948"/>
                    <a:pt x="269335" y="8361"/>
                    <a:pt x="267804" y="8597"/>
                  </a:cubicBezTo>
                  <a:cubicBezTo>
                    <a:pt x="260856" y="9421"/>
                    <a:pt x="253908" y="10599"/>
                    <a:pt x="247078" y="11776"/>
                  </a:cubicBezTo>
                  <a:cubicBezTo>
                    <a:pt x="246607" y="11776"/>
                    <a:pt x="246018" y="11776"/>
                    <a:pt x="245665" y="11659"/>
                  </a:cubicBezTo>
                  <a:close/>
                  <a:moveTo>
                    <a:pt x="604491" y="138961"/>
                  </a:moveTo>
                  <a:cubicBezTo>
                    <a:pt x="604020" y="138843"/>
                    <a:pt x="603666" y="138490"/>
                    <a:pt x="603313" y="138137"/>
                  </a:cubicBezTo>
                  <a:cubicBezTo>
                    <a:pt x="599427" y="133662"/>
                    <a:pt x="595423" y="129187"/>
                    <a:pt x="591419" y="124947"/>
                  </a:cubicBezTo>
                  <a:cubicBezTo>
                    <a:pt x="590359" y="123770"/>
                    <a:pt x="590359" y="122003"/>
                    <a:pt x="591537" y="120943"/>
                  </a:cubicBezTo>
                  <a:cubicBezTo>
                    <a:pt x="592714" y="119883"/>
                    <a:pt x="594481" y="119883"/>
                    <a:pt x="595541" y="121061"/>
                  </a:cubicBezTo>
                  <a:cubicBezTo>
                    <a:pt x="599662" y="125418"/>
                    <a:pt x="603666" y="129893"/>
                    <a:pt x="607552" y="134486"/>
                  </a:cubicBezTo>
                  <a:cubicBezTo>
                    <a:pt x="608612" y="135664"/>
                    <a:pt x="608377" y="137430"/>
                    <a:pt x="607199" y="138490"/>
                  </a:cubicBezTo>
                  <a:cubicBezTo>
                    <a:pt x="606375" y="139197"/>
                    <a:pt x="605315" y="139314"/>
                    <a:pt x="604373" y="138961"/>
                  </a:cubicBezTo>
                  <a:close/>
                  <a:moveTo>
                    <a:pt x="287471" y="6477"/>
                  </a:moveTo>
                  <a:cubicBezTo>
                    <a:pt x="286411" y="6124"/>
                    <a:pt x="285704" y="5182"/>
                    <a:pt x="285587" y="4004"/>
                  </a:cubicBezTo>
                  <a:cubicBezTo>
                    <a:pt x="285587" y="2473"/>
                    <a:pt x="286646" y="1060"/>
                    <a:pt x="288177" y="942"/>
                  </a:cubicBezTo>
                  <a:cubicBezTo>
                    <a:pt x="295243" y="471"/>
                    <a:pt x="302427" y="118"/>
                    <a:pt x="309493" y="0"/>
                  </a:cubicBezTo>
                  <a:cubicBezTo>
                    <a:pt x="311024" y="0"/>
                    <a:pt x="312319" y="1178"/>
                    <a:pt x="312319" y="2826"/>
                  </a:cubicBezTo>
                  <a:cubicBezTo>
                    <a:pt x="312319" y="4357"/>
                    <a:pt x="311141" y="5653"/>
                    <a:pt x="309493" y="5653"/>
                  </a:cubicBezTo>
                  <a:cubicBezTo>
                    <a:pt x="302545" y="5653"/>
                    <a:pt x="295479" y="6006"/>
                    <a:pt x="288531" y="6595"/>
                  </a:cubicBezTo>
                  <a:cubicBezTo>
                    <a:pt x="288177" y="6595"/>
                    <a:pt x="287706" y="6595"/>
                    <a:pt x="287353" y="6477"/>
                  </a:cubicBezTo>
                  <a:close/>
                  <a:moveTo>
                    <a:pt x="577640" y="110580"/>
                  </a:moveTo>
                  <a:cubicBezTo>
                    <a:pt x="577287" y="110462"/>
                    <a:pt x="576934" y="110227"/>
                    <a:pt x="576698" y="109991"/>
                  </a:cubicBezTo>
                  <a:cubicBezTo>
                    <a:pt x="571635" y="105163"/>
                    <a:pt x="566335" y="100452"/>
                    <a:pt x="561036" y="95977"/>
                  </a:cubicBezTo>
                  <a:cubicBezTo>
                    <a:pt x="559858" y="94917"/>
                    <a:pt x="559740" y="93151"/>
                    <a:pt x="560683" y="91973"/>
                  </a:cubicBezTo>
                  <a:cubicBezTo>
                    <a:pt x="561742" y="90796"/>
                    <a:pt x="563509" y="90678"/>
                    <a:pt x="564686" y="91620"/>
                  </a:cubicBezTo>
                  <a:cubicBezTo>
                    <a:pt x="570104" y="96213"/>
                    <a:pt x="575403" y="101041"/>
                    <a:pt x="580585" y="105870"/>
                  </a:cubicBezTo>
                  <a:cubicBezTo>
                    <a:pt x="581762" y="106929"/>
                    <a:pt x="581762" y="108696"/>
                    <a:pt x="580585" y="109873"/>
                  </a:cubicBezTo>
                  <a:cubicBezTo>
                    <a:pt x="579760" y="110698"/>
                    <a:pt x="578583" y="110933"/>
                    <a:pt x="577523" y="110580"/>
                  </a:cubicBezTo>
                  <a:close/>
                  <a:moveTo>
                    <a:pt x="329748" y="5770"/>
                  </a:moveTo>
                  <a:cubicBezTo>
                    <a:pt x="328570" y="5417"/>
                    <a:pt x="327864" y="4239"/>
                    <a:pt x="327864" y="3062"/>
                  </a:cubicBezTo>
                  <a:cubicBezTo>
                    <a:pt x="327864" y="1531"/>
                    <a:pt x="329277" y="353"/>
                    <a:pt x="330808" y="353"/>
                  </a:cubicBezTo>
                  <a:cubicBezTo>
                    <a:pt x="337874" y="589"/>
                    <a:pt x="345057" y="1178"/>
                    <a:pt x="352005" y="1766"/>
                  </a:cubicBezTo>
                  <a:cubicBezTo>
                    <a:pt x="353536" y="1884"/>
                    <a:pt x="354714" y="3297"/>
                    <a:pt x="354596" y="4828"/>
                  </a:cubicBezTo>
                  <a:cubicBezTo>
                    <a:pt x="354478" y="6359"/>
                    <a:pt x="353065" y="7537"/>
                    <a:pt x="351534" y="7419"/>
                  </a:cubicBezTo>
                  <a:cubicBezTo>
                    <a:pt x="344586" y="6713"/>
                    <a:pt x="337520" y="6241"/>
                    <a:pt x="330572" y="6006"/>
                  </a:cubicBezTo>
                  <a:cubicBezTo>
                    <a:pt x="330219" y="6006"/>
                    <a:pt x="329984" y="6006"/>
                    <a:pt x="329748" y="5888"/>
                  </a:cubicBezTo>
                  <a:close/>
                  <a:moveTo>
                    <a:pt x="545373" y="83259"/>
                  </a:moveTo>
                  <a:cubicBezTo>
                    <a:pt x="545138" y="83259"/>
                    <a:pt x="544902" y="83023"/>
                    <a:pt x="544667" y="82906"/>
                  </a:cubicBezTo>
                  <a:cubicBezTo>
                    <a:pt x="539132" y="78666"/>
                    <a:pt x="533361" y="74544"/>
                    <a:pt x="527591" y="70658"/>
                  </a:cubicBezTo>
                  <a:cubicBezTo>
                    <a:pt x="526296" y="69834"/>
                    <a:pt x="525942" y="68067"/>
                    <a:pt x="526884" y="66772"/>
                  </a:cubicBezTo>
                  <a:cubicBezTo>
                    <a:pt x="527709" y="65477"/>
                    <a:pt x="529475" y="65123"/>
                    <a:pt x="530771" y="66065"/>
                  </a:cubicBezTo>
                  <a:cubicBezTo>
                    <a:pt x="536659" y="70069"/>
                    <a:pt x="542429" y="74191"/>
                    <a:pt x="548082" y="78431"/>
                  </a:cubicBezTo>
                  <a:cubicBezTo>
                    <a:pt x="549377" y="79373"/>
                    <a:pt x="549613" y="81139"/>
                    <a:pt x="548671" y="82435"/>
                  </a:cubicBezTo>
                  <a:cubicBezTo>
                    <a:pt x="547964" y="83494"/>
                    <a:pt x="546551" y="83848"/>
                    <a:pt x="545491" y="83377"/>
                  </a:cubicBezTo>
                  <a:close/>
                  <a:moveTo>
                    <a:pt x="371790" y="9892"/>
                  </a:moveTo>
                  <a:cubicBezTo>
                    <a:pt x="370494" y="9421"/>
                    <a:pt x="369788" y="8126"/>
                    <a:pt x="370023" y="6830"/>
                  </a:cubicBezTo>
                  <a:cubicBezTo>
                    <a:pt x="370259" y="5299"/>
                    <a:pt x="371672" y="4239"/>
                    <a:pt x="373203" y="4475"/>
                  </a:cubicBezTo>
                  <a:cubicBezTo>
                    <a:pt x="380151" y="5535"/>
                    <a:pt x="387217" y="6830"/>
                    <a:pt x="394165" y="8243"/>
                  </a:cubicBezTo>
                  <a:cubicBezTo>
                    <a:pt x="395696" y="8597"/>
                    <a:pt x="396638" y="10010"/>
                    <a:pt x="396284" y="11541"/>
                  </a:cubicBezTo>
                  <a:cubicBezTo>
                    <a:pt x="395931" y="13072"/>
                    <a:pt x="394518" y="14014"/>
                    <a:pt x="392987" y="13661"/>
                  </a:cubicBezTo>
                  <a:cubicBezTo>
                    <a:pt x="386157" y="12247"/>
                    <a:pt x="379209" y="10952"/>
                    <a:pt x="372378" y="9892"/>
                  </a:cubicBezTo>
                  <a:cubicBezTo>
                    <a:pt x="372143" y="9892"/>
                    <a:pt x="372025" y="9892"/>
                    <a:pt x="371790" y="9774"/>
                  </a:cubicBezTo>
                  <a:close/>
                  <a:moveTo>
                    <a:pt x="510397" y="59588"/>
                  </a:moveTo>
                  <a:cubicBezTo>
                    <a:pt x="510280" y="59588"/>
                    <a:pt x="510044" y="59471"/>
                    <a:pt x="509926" y="59353"/>
                  </a:cubicBezTo>
                  <a:cubicBezTo>
                    <a:pt x="503920" y="55820"/>
                    <a:pt x="497797" y="52287"/>
                    <a:pt x="491555" y="49107"/>
                  </a:cubicBezTo>
                  <a:cubicBezTo>
                    <a:pt x="490142" y="48401"/>
                    <a:pt x="489671" y="46634"/>
                    <a:pt x="490378" y="45339"/>
                  </a:cubicBezTo>
                  <a:cubicBezTo>
                    <a:pt x="491084" y="43926"/>
                    <a:pt x="492851" y="43455"/>
                    <a:pt x="494146" y="44161"/>
                  </a:cubicBezTo>
                  <a:cubicBezTo>
                    <a:pt x="500387" y="47459"/>
                    <a:pt x="506629" y="50992"/>
                    <a:pt x="512753" y="54525"/>
                  </a:cubicBezTo>
                  <a:cubicBezTo>
                    <a:pt x="514048" y="55349"/>
                    <a:pt x="514519" y="56998"/>
                    <a:pt x="513695" y="58411"/>
                  </a:cubicBezTo>
                  <a:cubicBezTo>
                    <a:pt x="512988" y="59588"/>
                    <a:pt x="511575" y="60059"/>
                    <a:pt x="510280" y="59588"/>
                  </a:cubicBezTo>
                  <a:close/>
                  <a:moveTo>
                    <a:pt x="413125" y="18607"/>
                  </a:moveTo>
                  <a:cubicBezTo>
                    <a:pt x="411711" y="18136"/>
                    <a:pt x="411005" y="16605"/>
                    <a:pt x="411358" y="15192"/>
                  </a:cubicBezTo>
                  <a:cubicBezTo>
                    <a:pt x="411711" y="13661"/>
                    <a:pt x="413360" y="12836"/>
                    <a:pt x="414773" y="13190"/>
                  </a:cubicBezTo>
                  <a:cubicBezTo>
                    <a:pt x="421604" y="15074"/>
                    <a:pt x="428434" y="17076"/>
                    <a:pt x="435146" y="19313"/>
                  </a:cubicBezTo>
                  <a:cubicBezTo>
                    <a:pt x="436677" y="19784"/>
                    <a:pt x="437384" y="21433"/>
                    <a:pt x="436913" y="22846"/>
                  </a:cubicBezTo>
                  <a:cubicBezTo>
                    <a:pt x="436442" y="24377"/>
                    <a:pt x="434793" y="25084"/>
                    <a:pt x="433380" y="24613"/>
                  </a:cubicBezTo>
                  <a:cubicBezTo>
                    <a:pt x="426785" y="22375"/>
                    <a:pt x="419955" y="20373"/>
                    <a:pt x="413242" y="18607"/>
                  </a:cubicBezTo>
                  <a:cubicBezTo>
                    <a:pt x="413242" y="18607"/>
                    <a:pt x="413125" y="18607"/>
                    <a:pt x="413007" y="18607"/>
                  </a:cubicBezTo>
                  <a:close/>
                  <a:moveTo>
                    <a:pt x="472831" y="40040"/>
                  </a:moveTo>
                  <a:cubicBezTo>
                    <a:pt x="472831" y="40040"/>
                    <a:pt x="472713" y="40040"/>
                    <a:pt x="472595" y="40040"/>
                  </a:cubicBezTo>
                  <a:cubicBezTo>
                    <a:pt x="466236" y="37213"/>
                    <a:pt x="459759" y="34387"/>
                    <a:pt x="453282" y="31914"/>
                  </a:cubicBezTo>
                  <a:cubicBezTo>
                    <a:pt x="451869" y="31325"/>
                    <a:pt x="451162" y="29676"/>
                    <a:pt x="451633" y="28263"/>
                  </a:cubicBezTo>
                  <a:cubicBezTo>
                    <a:pt x="452222" y="26850"/>
                    <a:pt x="453871" y="26144"/>
                    <a:pt x="455284" y="26615"/>
                  </a:cubicBezTo>
                  <a:cubicBezTo>
                    <a:pt x="461879" y="29205"/>
                    <a:pt x="468474" y="32032"/>
                    <a:pt x="474951" y="34858"/>
                  </a:cubicBezTo>
                  <a:cubicBezTo>
                    <a:pt x="476364" y="35447"/>
                    <a:pt x="476953" y="37213"/>
                    <a:pt x="476364" y="38626"/>
                  </a:cubicBezTo>
                  <a:cubicBezTo>
                    <a:pt x="475775" y="39922"/>
                    <a:pt x="474244" y="40628"/>
                    <a:pt x="472831" y="40157"/>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34" name="Freeform 46">
              <a:extLst>
                <a:ext uri="{FF2B5EF4-FFF2-40B4-BE49-F238E27FC236}">
                  <a16:creationId xmlns:a16="http://schemas.microsoft.com/office/drawing/2014/main" id="{1F88DFC1-D160-C119-F494-31834BBDCD5F}"/>
                </a:ext>
              </a:extLst>
            </p:cNvPr>
            <p:cNvSpPr/>
            <p:nvPr/>
          </p:nvSpPr>
          <p:spPr>
            <a:xfrm rot="13322060">
              <a:off x="7707446" y="1968718"/>
              <a:ext cx="1179025" cy="961700"/>
            </a:xfrm>
            <a:custGeom>
              <a:avLst/>
              <a:gdLst>
                <a:gd name="connsiteX0" fmla="*/ 254035 w 771319"/>
                <a:gd name="connsiteY0" fmla="*/ 604157 h 627374"/>
                <a:gd name="connsiteX1" fmla="*/ 36407 w 771319"/>
                <a:gd name="connsiteY1" fmla="*/ 405018 h 627374"/>
                <a:gd name="connsiteX2" fmla="*/ 23336 w 771319"/>
                <a:gd name="connsiteY2" fmla="*/ 110256 h 627374"/>
                <a:gd name="connsiteX3" fmla="*/ 56663 w 771319"/>
                <a:gd name="connsiteY3" fmla="*/ 40776 h 627374"/>
                <a:gd name="connsiteX4" fmla="*/ 60549 w 771319"/>
                <a:gd name="connsiteY4" fmla="*/ 39833 h 627374"/>
                <a:gd name="connsiteX5" fmla="*/ 61491 w 771319"/>
                <a:gd name="connsiteY5" fmla="*/ 43720 h 627374"/>
                <a:gd name="connsiteX6" fmla="*/ 28635 w 771319"/>
                <a:gd name="connsiteY6" fmla="*/ 112140 h 627374"/>
                <a:gd name="connsiteX7" fmla="*/ 256037 w 771319"/>
                <a:gd name="connsiteY7" fmla="*/ 598857 h 627374"/>
                <a:gd name="connsiteX8" fmla="*/ 742754 w 771319"/>
                <a:gd name="connsiteY8" fmla="*/ 371456 h 627374"/>
                <a:gd name="connsiteX9" fmla="*/ 682577 w 771319"/>
                <a:gd name="connsiteY9" fmla="*/ 4622 h 627374"/>
                <a:gd name="connsiteX10" fmla="*/ 683048 w 771319"/>
                <a:gd name="connsiteY10" fmla="*/ 618 h 627374"/>
                <a:gd name="connsiteX11" fmla="*/ 687052 w 771319"/>
                <a:gd name="connsiteY11" fmla="*/ 1089 h 627374"/>
                <a:gd name="connsiteX12" fmla="*/ 765718 w 771319"/>
                <a:gd name="connsiteY12" fmla="*/ 176204 h 627374"/>
                <a:gd name="connsiteX13" fmla="*/ 748053 w 771319"/>
                <a:gd name="connsiteY13" fmla="*/ 373340 h 627374"/>
                <a:gd name="connsiteX14" fmla="*/ 548915 w 771319"/>
                <a:gd name="connsiteY14" fmla="*/ 590967 h 627374"/>
                <a:gd name="connsiteX15" fmla="*/ 254152 w 771319"/>
                <a:gd name="connsiteY15" fmla="*/ 604039 h 6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1319" h="627374">
                  <a:moveTo>
                    <a:pt x="254035" y="604157"/>
                  </a:moveTo>
                  <a:cubicBezTo>
                    <a:pt x="157233" y="568945"/>
                    <a:pt x="79980" y="498287"/>
                    <a:pt x="36407" y="405018"/>
                  </a:cubicBezTo>
                  <a:cubicBezTo>
                    <a:pt x="-7165" y="311750"/>
                    <a:pt x="-11758" y="207058"/>
                    <a:pt x="23336" y="110256"/>
                  </a:cubicBezTo>
                  <a:cubicBezTo>
                    <a:pt x="32168" y="85997"/>
                    <a:pt x="43355" y="62680"/>
                    <a:pt x="56663" y="40776"/>
                  </a:cubicBezTo>
                  <a:cubicBezTo>
                    <a:pt x="57487" y="39480"/>
                    <a:pt x="59254" y="39009"/>
                    <a:pt x="60549" y="39833"/>
                  </a:cubicBezTo>
                  <a:cubicBezTo>
                    <a:pt x="61844" y="40658"/>
                    <a:pt x="62315" y="42424"/>
                    <a:pt x="61491" y="43720"/>
                  </a:cubicBezTo>
                  <a:cubicBezTo>
                    <a:pt x="48419" y="65270"/>
                    <a:pt x="37350" y="88234"/>
                    <a:pt x="28635" y="112140"/>
                  </a:cubicBezTo>
                  <a:cubicBezTo>
                    <a:pt x="-42848" y="309041"/>
                    <a:pt x="59136" y="527375"/>
                    <a:pt x="256037" y="598857"/>
                  </a:cubicBezTo>
                  <a:cubicBezTo>
                    <a:pt x="452937" y="670340"/>
                    <a:pt x="671271" y="568356"/>
                    <a:pt x="742754" y="371456"/>
                  </a:cubicBezTo>
                  <a:cubicBezTo>
                    <a:pt x="788210" y="246155"/>
                    <a:pt x="765718" y="109078"/>
                    <a:pt x="682577" y="4622"/>
                  </a:cubicBezTo>
                  <a:cubicBezTo>
                    <a:pt x="681634" y="3444"/>
                    <a:pt x="681752" y="1678"/>
                    <a:pt x="683048" y="618"/>
                  </a:cubicBezTo>
                  <a:cubicBezTo>
                    <a:pt x="684225" y="-324"/>
                    <a:pt x="685992" y="-206"/>
                    <a:pt x="687052" y="1089"/>
                  </a:cubicBezTo>
                  <a:cubicBezTo>
                    <a:pt x="727444" y="51728"/>
                    <a:pt x="754648" y="112376"/>
                    <a:pt x="765718" y="176204"/>
                  </a:cubicBezTo>
                  <a:cubicBezTo>
                    <a:pt x="777141" y="242033"/>
                    <a:pt x="771017" y="310219"/>
                    <a:pt x="748053" y="373340"/>
                  </a:cubicBezTo>
                  <a:cubicBezTo>
                    <a:pt x="712842" y="470142"/>
                    <a:pt x="642184" y="547395"/>
                    <a:pt x="548915" y="590967"/>
                  </a:cubicBezTo>
                  <a:cubicBezTo>
                    <a:pt x="455646" y="634540"/>
                    <a:pt x="350954" y="639132"/>
                    <a:pt x="254152" y="604039"/>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35" name="Freeform 47">
              <a:extLst>
                <a:ext uri="{FF2B5EF4-FFF2-40B4-BE49-F238E27FC236}">
                  <a16:creationId xmlns:a16="http://schemas.microsoft.com/office/drawing/2014/main" id="{A8CA4BF1-C4D5-B33E-82AD-ACC0E9EB2131}"/>
                </a:ext>
              </a:extLst>
            </p:cNvPr>
            <p:cNvSpPr/>
            <p:nvPr/>
          </p:nvSpPr>
          <p:spPr>
            <a:xfrm rot="13322060">
              <a:off x="8378066" y="3052484"/>
              <a:ext cx="90619" cy="68568"/>
            </a:xfrm>
            <a:custGeom>
              <a:avLst/>
              <a:gdLst>
                <a:gd name="connsiteX0" fmla="*/ 55617 w 59283"/>
                <a:gd name="connsiteY0" fmla="*/ 44437 h 44731"/>
                <a:gd name="connsiteX1" fmla="*/ 53851 w 59283"/>
                <a:gd name="connsiteY1" fmla="*/ 42671 h 44731"/>
                <a:gd name="connsiteX2" fmla="*/ 41603 w 59283"/>
                <a:gd name="connsiteY2" fmla="*/ 5811 h 44731"/>
                <a:gd name="connsiteX3" fmla="*/ 3212 w 59283"/>
                <a:gd name="connsiteY3" fmla="*/ 11110 h 44731"/>
                <a:gd name="connsiteX4" fmla="*/ 33 w 59283"/>
                <a:gd name="connsiteY4" fmla="*/ 8755 h 44731"/>
                <a:gd name="connsiteX5" fmla="*/ 2388 w 59283"/>
                <a:gd name="connsiteY5" fmla="*/ 5575 h 44731"/>
                <a:gd name="connsiteX6" fmla="*/ 43016 w 59283"/>
                <a:gd name="connsiteY6" fmla="*/ 40 h 44731"/>
                <a:gd name="connsiteX7" fmla="*/ 46078 w 59283"/>
                <a:gd name="connsiteY7" fmla="*/ 1924 h 44731"/>
                <a:gd name="connsiteX8" fmla="*/ 59150 w 59283"/>
                <a:gd name="connsiteY8" fmla="*/ 41022 h 44731"/>
                <a:gd name="connsiteX9" fmla="*/ 57384 w 59283"/>
                <a:gd name="connsiteY9" fmla="*/ 44555 h 44731"/>
                <a:gd name="connsiteX10" fmla="*/ 55499 w 59283"/>
                <a:gd name="connsiteY10" fmla="*/ 44555 h 4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83" h="44731">
                  <a:moveTo>
                    <a:pt x="55617" y="44437"/>
                  </a:moveTo>
                  <a:cubicBezTo>
                    <a:pt x="54793" y="44202"/>
                    <a:pt x="54204" y="43495"/>
                    <a:pt x="53851" y="42671"/>
                  </a:cubicBezTo>
                  <a:lnTo>
                    <a:pt x="41603" y="5811"/>
                  </a:lnTo>
                  <a:lnTo>
                    <a:pt x="3212" y="11110"/>
                  </a:lnTo>
                  <a:cubicBezTo>
                    <a:pt x="1681" y="11345"/>
                    <a:pt x="268" y="10286"/>
                    <a:pt x="33" y="8755"/>
                  </a:cubicBezTo>
                  <a:cubicBezTo>
                    <a:pt x="-203" y="7224"/>
                    <a:pt x="857" y="5811"/>
                    <a:pt x="2388" y="5575"/>
                  </a:cubicBezTo>
                  <a:lnTo>
                    <a:pt x="43016" y="40"/>
                  </a:lnTo>
                  <a:cubicBezTo>
                    <a:pt x="44312" y="-195"/>
                    <a:pt x="45607" y="629"/>
                    <a:pt x="46078" y="1924"/>
                  </a:cubicBezTo>
                  <a:lnTo>
                    <a:pt x="59150" y="41022"/>
                  </a:lnTo>
                  <a:cubicBezTo>
                    <a:pt x="59621" y="42553"/>
                    <a:pt x="58797" y="44084"/>
                    <a:pt x="57384" y="44555"/>
                  </a:cubicBezTo>
                  <a:cubicBezTo>
                    <a:pt x="56795" y="44790"/>
                    <a:pt x="56088" y="44790"/>
                    <a:pt x="55499" y="44555"/>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837257BD-08BA-5DCA-7556-87C665AF1144}"/>
              </a:ext>
              <a:ext uri="{C183D7F6-B498-43B3-948B-1728B52AA6E4}">
                <adec:decorative xmlns:adec="http://schemas.microsoft.com/office/drawing/2017/decorative" val="1"/>
              </a:ext>
            </a:extLst>
          </p:cNvPr>
          <p:cNvGrpSpPr/>
          <p:nvPr/>
        </p:nvGrpSpPr>
        <p:grpSpPr>
          <a:xfrm>
            <a:off x="3376622" y="3125227"/>
            <a:ext cx="1424420" cy="1176615"/>
            <a:chOff x="3548683" y="3141740"/>
            <a:chExt cx="1424420" cy="1176615"/>
          </a:xfrm>
          <a:gradFill>
            <a:gsLst>
              <a:gs pos="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37" name="Freeform 49">
              <a:extLst>
                <a:ext uri="{FF2B5EF4-FFF2-40B4-BE49-F238E27FC236}">
                  <a16:creationId xmlns:a16="http://schemas.microsoft.com/office/drawing/2014/main" id="{6A9650B4-B3EA-BB8B-7C01-844402995DAF}"/>
                </a:ext>
              </a:extLst>
            </p:cNvPr>
            <p:cNvSpPr/>
            <p:nvPr/>
          </p:nvSpPr>
          <p:spPr>
            <a:xfrm rot="2520596">
              <a:off x="3626897" y="3144256"/>
              <a:ext cx="1170794" cy="1174099"/>
            </a:xfrm>
            <a:custGeom>
              <a:avLst/>
              <a:gdLst>
                <a:gd name="connsiteX0" fmla="*/ 765935 w 765934"/>
                <a:gd name="connsiteY0" fmla="*/ 382967 h 765934"/>
                <a:gd name="connsiteX1" fmla="*/ 382967 w 765934"/>
                <a:gd name="connsiteY1" fmla="*/ 765934 h 765934"/>
                <a:gd name="connsiteX2" fmla="*/ 0 w 765934"/>
                <a:gd name="connsiteY2" fmla="*/ 382967 h 765934"/>
                <a:gd name="connsiteX3" fmla="*/ 382967 w 765934"/>
                <a:gd name="connsiteY3" fmla="*/ 0 h 765934"/>
                <a:gd name="connsiteX4" fmla="*/ 765935 w 765934"/>
                <a:gd name="connsiteY4" fmla="*/ 382967 h 7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934" h="765934">
                  <a:moveTo>
                    <a:pt x="765935" y="382967"/>
                  </a:moveTo>
                  <a:cubicBezTo>
                    <a:pt x="765935" y="594474"/>
                    <a:pt x="594474" y="765934"/>
                    <a:pt x="382967" y="765934"/>
                  </a:cubicBezTo>
                  <a:cubicBezTo>
                    <a:pt x="171460" y="765934"/>
                    <a:pt x="0" y="594474"/>
                    <a:pt x="0" y="382967"/>
                  </a:cubicBezTo>
                  <a:cubicBezTo>
                    <a:pt x="0" y="171460"/>
                    <a:pt x="171460" y="0"/>
                    <a:pt x="382967" y="0"/>
                  </a:cubicBezTo>
                  <a:cubicBezTo>
                    <a:pt x="594474" y="0"/>
                    <a:pt x="765935" y="171460"/>
                    <a:pt x="765935" y="382967"/>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38" name="Freeform 50">
              <a:extLst>
                <a:ext uri="{FF2B5EF4-FFF2-40B4-BE49-F238E27FC236}">
                  <a16:creationId xmlns:a16="http://schemas.microsoft.com/office/drawing/2014/main" id="{F9D65E34-D47B-B23A-3D22-3675BC957D23}"/>
                </a:ext>
              </a:extLst>
            </p:cNvPr>
            <p:cNvSpPr/>
            <p:nvPr/>
          </p:nvSpPr>
          <p:spPr>
            <a:xfrm rot="2520596">
              <a:off x="4043375" y="3247997"/>
              <a:ext cx="929728" cy="256179"/>
            </a:xfrm>
            <a:custGeom>
              <a:avLst/>
              <a:gdLst>
                <a:gd name="connsiteX0" fmla="*/ 1894 w 608229"/>
                <a:gd name="connsiteY0" fmla="*/ 166871 h 167121"/>
                <a:gd name="connsiteX1" fmla="*/ 1187 w 608229"/>
                <a:gd name="connsiteY1" fmla="*/ 166518 h 167121"/>
                <a:gd name="connsiteX2" fmla="*/ 481 w 608229"/>
                <a:gd name="connsiteY2" fmla="*/ 162632 h 167121"/>
                <a:gd name="connsiteX3" fmla="*/ 13317 w 608229"/>
                <a:gd name="connsiteY3" fmla="*/ 145556 h 167121"/>
                <a:gd name="connsiteX4" fmla="*/ 17321 w 608229"/>
                <a:gd name="connsiteY4" fmla="*/ 145085 h 167121"/>
                <a:gd name="connsiteX5" fmla="*/ 17792 w 608229"/>
                <a:gd name="connsiteY5" fmla="*/ 149089 h 167121"/>
                <a:gd name="connsiteX6" fmla="*/ 5191 w 608229"/>
                <a:gd name="connsiteY6" fmla="*/ 165929 h 167121"/>
                <a:gd name="connsiteX7" fmla="*/ 1894 w 608229"/>
                <a:gd name="connsiteY7" fmla="*/ 166989 h 167121"/>
                <a:gd name="connsiteX8" fmla="*/ 28273 w 608229"/>
                <a:gd name="connsiteY8" fmla="*/ 133779 h 167121"/>
                <a:gd name="connsiteX9" fmla="*/ 27331 w 608229"/>
                <a:gd name="connsiteY9" fmla="*/ 133191 h 167121"/>
                <a:gd name="connsiteX10" fmla="*/ 27095 w 608229"/>
                <a:gd name="connsiteY10" fmla="*/ 129187 h 167121"/>
                <a:gd name="connsiteX11" fmla="*/ 41698 w 608229"/>
                <a:gd name="connsiteY11" fmla="*/ 113642 h 167121"/>
                <a:gd name="connsiteX12" fmla="*/ 45702 w 608229"/>
                <a:gd name="connsiteY12" fmla="*/ 113642 h 167121"/>
                <a:gd name="connsiteX13" fmla="*/ 45702 w 608229"/>
                <a:gd name="connsiteY13" fmla="*/ 117646 h 167121"/>
                <a:gd name="connsiteX14" fmla="*/ 31335 w 608229"/>
                <a:gd name="connsiteY14" fmla="*/ 132955 h 167121"/>
                <a:gd name="connsiteX15" fmla="*/ 28273 w 608229"/>
                <a:gd name="connsiteY15" fmla="*/ 133779 h 167121"/>
                <a:gd name="connsiteX16" fmla="*/ 58067 w 608229"/>
                <a:gd name="connsiteY16" fmla="*/ 103750 h 167121"/>
                <a:gd name="connsiteX17" fmla="*/ 56890 w 608229"/>
                <a:gd name="connsiteY17" fmla="*/ 103043 h 167121"/>
                <a:gd name="connsiteX18" fmla="*/ 57125 w 608229"/>
                <a:gd name="connsiteY18" fmla="*/ 99039 h 167121"/>
                <a:gd name="connsiteX19" fmla="*/ 73377 w 608229"/>
                <a:gd name="connsiteY19" fmla="*/ 85261 h 167121"/>
                <a:gd name="connsiteX20" fmla="*/ 77381 w 608229"/>
                <a:gd name="connsiteY20" fmla="*/ 85732 h 167121"/>
                <a:gd name="connsiteX21" fmla="*/ 76909 w 608229"/>
                <a:gd name="connsiteY21" fmla="*/ 89736 h 167121"/>
                <a:gd name="connsiteX22" fmla="*/ 60894 w 608229"/>
                <a:gd name="connsiteY22" fmla="*/ 103396 h 167121"/>
                <a:gd name="connsiteX23" fmla="*/ 58067 w 608229"/>
                <a:gd name="connsiteY23" fmla="*/ 103985 h 167121"/>
                <a:gd name="connsiteX24" fmla="*/ 91041 w 608229"/>
                <a:gd name="connsiteY24" fmla="*/ 77253 h 167121"/>
                <a:gd name="connsiteX25" fmla="*/ 89746 w 608229"/>
                <a:gd name="connsiteY25" fmla="*/ 76193 h 167121"/>
                <a:gd name="connsiteX26" fmla="*/ 90452 w 608229"/>
                <a:gd name="connsiteY26" fmla="*/ 72307 h 167121"/>
                <a:gd name="connsiteX27" fmla="*/ 108117 w 608229"/>
                <a:gd name="connsiteY27" fmla="*/ 60413 h 167121"/>
                <a:gd name="connsiteX28" fmla="*/ 112003 w 608229"/>
                <a:gd name="connsiteY28" fmla="*/ 61237 h 167121"/>
                <a:gd name="connsiteX29" fmla="*/ 111179 w 608229"/>
                <a:gd name="connsiteY29" fmla="*/ 65123 h 167121"/>
                <a:gd name="connsiteX30" fmla="*/ 93750 w 608229"/>
                <a:gd name="connsiteY30" fmla="*/ 76900 h 167121"/>
                <a:gd name="connsiteX31" fmla="*/ 91159 w 608229"/>
                <a:gd name="connsiteY31" fmla="*/ 77253 h 167121"/>
                <a:gd name="connsiteX32" fmla="*/ 126723 w 608229"/>
                <a:gd name="connsiteY32" fmla="*/ 54642 h 167121"/>
                <a:gd name="connsiteX33" fmla="*/ 125193 w 608229"/>
                <a:gd name="connsiteY33" fmla="*/ 53347 h 167121"/>
                <a:gd name="connsiteX34" fmla="*/ 126252 w 608229"/>
                <a:gd name="connsiteY34" fmla="*/ 49461 h 167121"/>
                <a:gd name="connsiteX35" fmla="*/ 145095 w 608229"/>
                <a:gd name="connsiteY35" fmla="*/ 39569 h 167121"/>
                <a:gd name="connsiteX36" fmla="*/ 148863 w 608229"/>
                <a:gd name="connsiteY36" fmla="*/ 40864 h 167121"/>
                <a:gd name="connsiteX37" fmla="*/ 147568 w 608229"/>
                <a:gd name="connsiteY37" fmla="*/ 44632 h 167121"/>
                <a:gd name="connsiteX38" fmla="*/ 128961 w 608229"/>
                <a:gd name="connsiteY38" fmla="*/ 54407 h 167121"/>
                <a:gd name="connsiteX39" fmla="*/ 126606 w 608229"/>
                <a:gd name="connsiteY39" fmla="*/ 54642 h 167121"/>
                <a:gd name="connsiteX40" fmla="*/ 164761 w 608229"/>
                <a:gd name="connsiteY40" fmla="*/ 35918 h 167121"/>
                <a:gd name="connsiteX41" fmla="*/ 163112 w 608229"/>
                <a:gd name="connsiteY41" fmla="*/ 34387 h 167121"/>
                <a:gd name="connsiteX42" fmla="*/ 164643 w 608229"/>
                <a:gd name="connsiteY42" fmla="*/ 30736 h 167121"/>
                <a:gd name="connsiteX43" fmla="*/ 184428 w 608229"/>
                <a:gd name="connsiteY43" fmla="*/ 22964 h 167121"/>
                <a:gd name="connsiteX44" fmla="*/ 188078 w 608229"/>
                <a:gd name="connsiteY44" fmla="*/ 24613 h 167121"/>
                <a:gd name="connsiteX45" fmla="*/ 186430 w 608229"/>
                <a:gd name="connsiteY45" fmla="*/ 28263 h 167121"/>
                <a:gd name="connsiteX46" fmla="*/ 166881 w 608229"/>
                <a:gd name="connsiteY46" fmla="*/ 35918 h 167121"/>
                <a:gd name="connsiteX47" fmla="*/ 164761 w 608229"/>
                <a:gd name="connsiteY47" fmla="*/ 35918 h 167121"/>
                <a:gd name="connsiteX48" fmla="*/ 204447 w 608229"/>
                <a:gd name="connsiteY48" fmla="*/ 21551 h 167121"/>
                <a:gd name="connsiteX49" fmla="*/ 202681 w 608229"/>
                <a:gd name="connsiteY49" fmla="*/ 19667 h 167121"/>
                <a:gd name="connsiteX50" fmla="*/ 204565 w 608229"/>
                <a:gd name="connsiteY50" fmla="*/ 16134 h 167121"/>
                <a:gd name="connsiteX51" fmla="*/ 225174 w 608229"/>
                <a:gd name="connsiteY51" fmla="*/ 10599 h 167121"/>
                <a:gd name="connsiteX52" fmla="*/ 228589 w 608229"/>
                <a:gd name="connsiteY52" fmla="*/ 12718 h 167121"/>
                <a:gd name="connsiteX53" fmla="*/ 226469 w 608229"/>
                <a:gd name="connsiteY53" fmla="*/ 16134 h 167121"/>
                <a:gd name="connsiteX54" fmla="*/ 206214 w 608229"/>
                <a:gd name="connsiteY54" fmla="*/ 21551 h 167121"/>
                <a:gd name="connsiteX55" fmla="*/ 204447 w 608229"/>
                <a:gd name="connsiteY55" fmla="*/ 21551 h 167121"/>
                <a:gd name="connsiteX56" fmla="*/ 245547 w 608229"/>
                <a:gd name="connsiteY56" fmla="*/ 11659 h 167121"/>
                <a:gd name="connsiteX57" fmla="*/ 243781 w 608229"/>
                <a:gd name="connsiteY57" fmla="*/ 9539 h 167121"/>
                <a:gd name="connsiteX58" fmla="*/ 246018 w 608229"/>
                <a:gd name="connsiteY58" fmla="*/ 6241 h 167121"/>
                <a:gd name="connsiteX59" fmla="*/ 267098 w 608229"/>
                <a:gd name="connsiteY59" fmla="*/ 2944 h 167121"/>
                <a:gd name="connsiteX60" fmla="*/ 270277 w 608229"/>
                <a:gd name="connsiteY60" fmla="*/ 5417 h 167121"/>
                <a:gd name="connsiteX61" fmla="*/ 267804 w 608229"/>
                <a:gd name="connsiteY61" fmla="*/ 8597 h 167121"/>
                <a:gd name="connsiteX62" fmla="*/ 247078 w 608229"/>
                <a:gd name="connsiteY62" fmla="*/ 11776 h 167121"/>
                <a:gd name="connsiteX63" fmla="*/ 245665 w 608229"/>
                <a:gd name="connsiteY63" fmla="*/ 11659 h 167121"/>
                <a:gd name="connsiteX64" fmla="*/ 604491 w 608229"/>
                <a:gd name="connsiteY64" fmla="*/ 138961 h 167121"/>
                <a:gd name="connsiteX65" fmla="*/ 603313 w 608229"/>
                <a:gd name="connsiteY65" fmla="*/ 138137 h 167121"/>
                <a:gd name="connsiteX66" fmla="*/ 591419 w 608229"/>
                <a:gd name="connsiteY66" fmla="*/ 124947 h 167121"/>
                <a:gd name="connsiteX67" fmla="*/ 591537 w 608229"/>
                <a:gd name="connsiteY67" fmla="*/ 120943 h 167121"/>
                <a:gd name="connsiteX68" fmla="*/ 595541 w 608229"/>
                <a:gd name="connsiteY68" fmla="*/ 121061 h 167121"/>
                <a:gd name="connsiteX69" fmla="*/ 607552 w 608229"/>
                <a:gd name="connsiteY69" fmla="*/ 134486 h 167121"/>
                <a:gd name="connsiteX70" fmla="*/ 607199 w 608229"/>
                <a:gd name="connsiteY70" fmla="*/ 138490 h 167121"/>
                <a:gd name="connsiteX71" fmla="*/ 604373 w 608229"/>
                <a:gd name="connsiteY71" fmla="*/ 138961 h 167121"/>
                <a:gd name="connsiteX72" fmla="*/ 287471 w 608229"/>
                <a:gd name="connsiteY72" fmla="*/ 6477 h 167121"/>
                <a:gd name="connsiteX73" fmla="*/ 285587 w 608229"/>
                <a:gd name="connsiteY73" fmla="*/ 4004 h 167121"/>
                <a:gd name="connsiteX74" fmla="*/ 288177 w 608229"/>
                <a:gd name="connsiteY74" fmla="*/ 942 h 167121"/>
                <a:gd name="connsiteX75" fmla="*/ 309493 w 608229"/>
                <a:gd name="connsiteY75" fmla="*/ 0 h 167121"/>
                <a:gd name="connsiteX76" fmla="*/ 312319 w 608229"/>
                <a:gd name="connsiteY76" fmla="*/ 2826 h 167121"/>
                <a:gd name="connsiteX77" fmla="*/ 309493 w 608229"/>
                <a:gd name="connsiteY77" fmla="*/ 5653 h 167121"/>
                <a:gd name="connsiteX78" fmla="*/ 288531 w 608229"/>
                <a:gd name="connsiteY78" fmla="*/ 6595 h 167121"/>
                <a:gd name="connsiteX79" fmla="*/ 287353 w 608229"/>
                <a:gd name="connsiteY79" fmla="*/ 6477 h 167121"/>
                <a:gd name="connsiteX80" fmla="*/ 577640 w 608229"/>
                <a:gd name="connsiteY80" fmla="*/ 110580 h 167121"/>
                <a:gd name="connsiteX81" fmla="*/ 576698 w 608229"/>
                <a:gd name="connsiteY81" fmla="*/ 109991 h 167121"/>
                <a:gd name="connsiteX82" fmla="*/ 561036 w 608229"/>
                <a:gd name="connsiteY82" fmla="*/ 95977 h 167121"/>
                <a:gd name="connsiteX83" fmla="*/ 560683 w 608229"/>
                <a:gd name="connsiteY83" fmla="*/ 91973 h 167121"/>
                <a:gd name="connsiteX84" fmla="*/ 564686 w 608229"/>
                <a:gd name="connsiteY84" fmla="*/ 91620 h 167121"/>
                <a:gd name="connsiteX85" fmla="*/ 580585 w 608229"/>
                <a:gd name="connsiteY85" fmla="*/ 105870 h 167121"/>
                <a:gd name="connsiteX86" fmla="*/ 580585 w 608229"/>
                <a:gd name="connsiteY86" fmla="*/ 109873 h 167121"/>
                <a:gd name="connsiteX87" fmla="*/ 577523 w 608229"/>
                <a:gd name="connsiteY87" fmla="*/ 110580 h 167121"/>
                <a:gd name="connsiteX88" fmla="*/ 329748 w 608229"/>
                <a:gd name="connsiteY88" fmla="*/ 5770 h 167121"/>
                <a:gd name="connsiteX89" fmla="*/ 327864 w 608229"/>
                <a:gd name="connsiteY89" fmla="*/ 3062 h 167121"/>
                <a:gd name="connsiteX90" fmla="*/ 330808 w 608229"/>
                <a:gd name="connsiteY90" fmla="*/ 353 h 167121"/>
                <a:gd name="connsiteX91" fmla="*/ 352005 w 608229"/>
                <a:gd name="connsiteY91" fmla="*/ 1766 h 167121"/>
                <a:gd name="connsiteX92" fmla="*/ 354596 w 608229"/>
                <a:gd name="connsiteY92" fmla="*/ 4828 h 167121"/>
                <a:gd name="connsiteX93" fmla="*/ 351534 w 608229"/>
                <a:gd name="connsiteY93" fmla="*/ 7419 h 167121"/>
                <a:gd name="connsiteX94" fmla="*/ 330572 w 608229"/>
                <a:gd name="connsiteY94" fmla="*/ 6006 h 167121"/>
                <a:gd name="connsiteX95" fmla="*/ 329748 w 608229"/>
                <a:gd name="connsiteY95" fmla="*/ 5888 h 167121"/>
                <a:gd name="connsiteX96" fmla="*/ 545373 w 608229"/>
                <a:gd name="connsiteY96" fmla="*/ 83259 h 167121"/>
                <a:gd name="connsiteX97" fmla="*/ 544667 w 608229"/>
                <a:gd name="connsiteY97" fmla="*/ 82906 h 167121"/>
                <a:gd name="connsiteX98" fmla="*/ 527591 w 608229"/>
                <a:gd name="connsiteY98" fmla="*/ 70658 h 167121"/>
                <a:gd name="connsiteX99" fmla="*/ 526884 w 608229"/>
                <a:gd name="connsiteY99" fmla="*/ 66772 h 167121"/>
                <a:gd name="connsiteX100" fmla="*/ 530771 w 608229"/>
                <a:gd name="connsiteY100" fmla="*/ 66065 h 167121"/>
                <a:gd name="connsiteX101" fmla="*/ 548082 w 608229"/>
                <a:gd name="connsiteY101" fmla="*/ 78431 h 167121"/>
                <a:gd name="connsiteX102" fmla="*/ 548671 w 608229"/>
                <a:gd name="connsiteY102" fmla="*/ 82435 h 167121"/>
                <a:gd name="connsiteX103" fmla="*/ 545491 w 608229"/>
                <a:gd name="connsiteY103" fmla="*/ 83377 h 167121"/>
                <a:gd name="connsiteX104" fmla="*/ 371790 w 608229"/>
                <a:gd name="connsiteY104" fmla="*/ 9892 h 167121"/>
                <a:gd name="connsiteX105" fmla="*/ 370023 w 608229"/>
                <a:gd name="connsiteY105" fmla="*/ 6830 h 167121"/>
                <a:gd name="connsiteX106" fmla="*/ 373203 w 608229"/>
                <a:gd name="connsiteY106" fmla="*/ 4475 h 167121"/>
                <a:gd name="connsiteX107" fmla="*/ 394165 w 608229"/>
                <a:gd name="connsiteY107" fmla="*/ 8243 h 167121"/>
                <a:gd name="connsiteX108" fmla="*/ 396284 w 608229"/>
                <a:gd name="connsiteY108" fmla="*/ 11541 h 167121"/>
                <a:gd name="connsiteX109" fmla="*/ 392987 w 608229"/>
                <a:gd name="connsiteY109" fmla="*/ 13661 h 167121"/>
                <a:gd name="connsiteX110" fmla="*/ 372378 w 608229"/>
                <a:gd name="connsiteY110" fmla="*/ 9892 h 167121"/>
                <a:gd name="connsiteX111" fmla="*/ 371790 w 608229"/>
                <a:gd name="connsiteY111" fmla="*/ 9774 h 167121"/>
                <a:gd name="connsiteX112" fmla="*/ 510397 w 608229"/>
                <a:gd name="connsiteY112" fmla="*/ 59588 h 167121"/>
                <a:gd name="connsiteX113" fmla="*/ 509926 w 608229"/>
                <a:gd name="connsiteY113" fmla="*/ 59353 h 167121"/>
                <a:gd name="connsiteX114" fmla="*/ 491555 w 608229"/>
                <a:gd name="connsiteY114" fmla="*/ 49107 h 167121"/>
                <a:gd name="connsiteX115" fmla="*/ 490378 w 608229"/>
                <a:gd name="connsiteY115" fmla="*/ 45339 h 167121"/>
                <a:gd name="connsiteX116" fmla="*/ 494146 w 608229"/>
                <a:gd name="connsiteY116" fmla="*/ 44161 h 167121"/>
                <a:gd name="connsiteX117" fmla="*/ 512753 w 608229"/>
                <a:gd name="connsiteY117" fmla="*/ 54525 h 167121"/>
                <a:gd name="connsiteX118" fmla="*/ 513695 w 608229"/>
                <a:gd name="connsiteY118" fmla="*/ 58411 h 167121"/>
                <a:gd name="connsiteX119" fmla="*/ 510280 w 608229"/>
                <a:gd name="connsiteY119" fmla="*/ 59588 h 167121"/>
                <a:gd name="connsiteX120" fmla="*/ 413125 w 608229"/>
                <a:gd name="connsiteY120" fmla="*/ 18607 h 167121"/>
                <a:gd name="connsiteX121" fmla="*/ 411358 w 608229"/>
                <a:gd name="connsiteY121" fmla="*/ 15192 h 167121"/>
                <a:gd name="connsiteX122" fmla="*/ 414773 w 608229"/>
                <a:gd name="connsiteY122" fmla="*/ 13190 h 167121"/>
                <a:gd name="connsiteX123" fmla="*/ 435146 w 608229"/>
                <a:gd name="connsiteY123" fmla="*/ 19313 h 167121"/>
                <a:gd name="connsiteX124" fmla="*/ 436913 w 608229"/>
                <a:gd name="connsiteY124" fmla="*/ 22846 h 167121"/>
                <a:gd name="connsiteX125" fmla="*/ 433380 w 608229"/>
                <a:gd name="connsiteY125" fmla="*/ 24613 h 167121"/>
                <a:gd name="connsiteX126" fmla="*/ 413242 w 608229"/>
                <a:gd name="connsiteY126" fmla="*/ 18607 h 167121"/>
                <a:gd name="connsiteX127" fmla="*/ 413007 w 608229"/>
                <a:gd name="connsiteY127" fmla="*/ 18607 h 167121"/>
                <a:gd name="connsiteX128" fmla="*/ 472831 w 608229"/>
                <a:gd name="connsiteY128" fmla="*/ 40040 h 167121"/>
                <a:gd name="connsiteX129" fmla="*/ 472595 w 608229"/>
                <a:gd name="connsiteY129" fmla="*/ 40040 h 167121"/>
                <a:gd name="connsiteX130" fmla="*/ 453282 w 608229"/>
                <a:gd name="connsiteY130" fmla="*/ 31914 h 167121"/>
                <a:gd name="connsiteX131" fmla="*/ 451633 w 608229"/>
                <a:gd name="connsiteY131" fmla="*/ 28263 h 167121"/>
                <a:gd name="connsiteX132" fmla="*/ 455284 w 608229"/>
                <a:gd name="connsiteY132" fmla="*/ 26615 h 167121"/>
                <a:gd name="connsiteX133" fmla="*/ 474951 w 608229"/>
                <a:gd name="connsiteY133" fmla="*/ 34858 h 167121"/>
                <a:gd name="connsiteX134" fmla="*/ 476364 w 608229"/>
                <a:gd name="connsiteY134" fmla="*/ 38626 h 167121"/>
                <a:gd name="connsiteX135" fmla="*/ 472831 w 608229"/>
                <a:gd name="connsiteY135" fmla="*/ 40157 h 16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8229" h="167121">
                  <a:moveTo>
                    <a:pt x="1894" y="166871"/>
                  </a:moveTo>
                  <a:cubicBezTo>
                    <a:pt x="1659" y="166871"/>
                    <a:pt x="1423" y="166636"/>
                    <a:pt x="1187" y="166518"/>
                  </a:cubicBezTo>
                  <a:cubicBezTo>
                    <a:pt x="-108" y="165576"/>
                    <a:pt x="-343" y="163809"/>
                    <a:pt x="481" y="162632"/>
                  </a:cubicBezTo>
                  <a:cubicBezTo>
                    <a:pt x="4603" y="156861"/>
                    <a:pt x="8842" y="151091"/>
                    <a:pt x="13317" y="145556"/>
                  </a:cubicBezTo>
                  <a:cubicBezTo>
                    <a:pt x="14259" y="144378"/>
                    <a:pt x="16026" y="144143"/>
                    <a:pt x="17321" y="145085"/>
                  </a:cubicBezTo>
                  <a:cubicBezTo>
                    <a:pt x="18499" y="146027"/>
                    <a:pt x="18734" y="147793"/>
                    <a:pt x="17792" y="149089"/>
                  </a:cubicBezTo>
                  <a:cubicBezTo>
                    <a:pt x="13435" y="154506"/>
                    <a:pt x="9195" y="160159"/>
                    <a:pt x="5191" y="165929"/>
                  </a:cubicBezTo>
                  <a:cubicBezTo>
                    <a:pt x="4485" y="166989"/>
                    <a:pt x="3072" y="167342"/>
                    <a:pt x="1894" y="166989"/>
                  </a:cubicBezTo>
                  <a:close/>
                  <a:moveTo>
                    <a:pt x="28273" y="133779"/>
                  </a:moveTo>
                  <a:cubicBezTo>
                    <a:pt x="27920" y="133662"/>
                    <a:pt x="27684" y="133426"/>
                    <a:pt x="27331" y="133191"/>
                  </a:cubicBezTo>
                  <a:cubicBezTo>
                    <a:pt x="26153" y="132131"/>
                    <a:pt x="26036" y="130364"/>
                    <a:pt x="27095" y="129187"/>
                  </a:cubicBezTo>
                  <a:cubicBezTo>
                    <a:pt x="31806" y="123887"/>
                    <a:pt x="36752" y="118706"/>
                    <a:pt x="41698" y="113642"/>
                  </a:cubicBezTo>
                  <a:cubicBezTo>
                    <a:pt x="42758" y="112582"/>
                    <a:pt x="44524" y="112582"/>
                    <a:pt x="45702" y="113642"/>
                  </a:cubicBezTo>
                  <a:cubicBezTo>
                    <a:pt x="46762" y="114702"/>
                    <a:pt x="46762" y="116468"/>
                    <a:pt x="45702" y="117646"/>
                  </a:cubicBezTo>
                  <a:cubicBezTo>
                    <a:pt x="40756" y="122592"/>
                    <a:pt x="35928" y="127774"/>
                    <a:pt x="31335" y="132955"/>
                  </a:cubicBezTo>
                  <a:cubicBezTo>
                    <a:pt x="30511" y="133897"/>
                    <a:pt x="29333" y="134133"/>
                    <a:pt x="28273" y="133779"/>
                  </a:cubicBezTo>
                  <a:close/>
                  <a:moveTo>
                    <a:pt x="58067" y="103750"/>
                  </a:moveTo>
                  <a:cubicBezTo>
                    <a:pt x="57596" y="103632"/>
                    <a:pt x="57243" y="103396"/>
                    <a:pt x="56890" y="103043"/>
                  </a:cubicBezTo>
                  <a:cubicBezTo>
                    <a:pt x="55830" y="101866"/>
                    <a:pt x="55948" y="100099"/>
                    <a:pt x="57125" y="99039"/>
                  </a:cubicBezTo>
                  <a:cubicBezTo>
                    <a:pt x="62425" y="94329"/>
                    <a:pt x="67842" y="89618"/>
                    <a:pt x="73377" y="85261"/>
                  </a:cubicBezTo>
                  <a:cubicBezTo>
                    <a:pt x="74554" y="84319"/>
                    <a:pt x="76321" y="84437"/>
                    <a:pt x="77381" y="85732"/>
                  </a:cubicBezTo>
                  <a:cubicBezTo>
                    <a:pt x="78323" y="86910"/>
                    <a:pt x="78205" y="88676"/>
                    <a:pt x="76909" y="89736"/>
                  </a:cubicBezTo>
                  <a:cubicBezTo>
                    <a:pt x="71492" y="94093"/>
                    <a:pt x="66075" y="98686"/>
                    <a:pt x="60894" y="103396"/>
                  </a:cubicBezTo>
                  <a:cubicBezTo>
                    <a:pt x="60069" y="104103"/>
                    <a:pt x="59009" y="104339"/>
                    <a:pt x="58067" y="103985"/>
                  </a:cubicBezTo>
                  <a:close/>
                  <a:moveTo>
                    <a:pt x="91041" y="77253"/>
                  </a:moveTo>
                  <a:cubicBezTo>
                    <a:pt x="90570" y="77017"/>
                    <a:pt x="90099" y="76782"/>
                    <a:pt x="89746" y="76193"/>
                  </a:cubicBezTo>
                  <a:cubicBezTo>
                    <a:pt x="88804" y="74898"/>
                    <a:pt x="89157" y="73131"/>
                    <a:pt x="90452" y="72307"/>
                  </a:cubicBezTo>
                  <a:cubicBezTo>
                    <a:pt x="96223" y="68185"/>
                    <a:pt x="102111" y="64181"/>
                    <a:pt x="108117" y="60413"/>
                  </a:cubicBezTo>
                  <a:cubicBezTo>
                    <a:pt x="109412" y="59588"/>
                    <a:pt x="111179" y="59942"/>
                    <a:pt x="112003" y="61237"/>
                  </a:cubicBezTo>
                  <a:cubicBezTo>
                    <a:pt x="112827" y="62532"/>
                    <a:pt x="112474" y="64299"/>
                    <a:pt x="111179" y="65123"/>
                  </a:cubicBezTo>
                  <a:cubicBezTo>
                    <a:pt x="105291" y="68892"/>
                    <a:pt x="99402" y="72778"/>
                    <a:pt x="93750" y="76900"/>
                  </a:cubicBezTo>
                  <a:cubicBezTo>
                    <a:pt x="92925" y="77488"/>
                    <a:pt x="91983" y="77606"/>
                    <a:pt x="91159" y="77253"/>
                  </a:cubicBezTo>
                  <a:close/>
                  <a:moveTo>
                    <a:pt x="126723" y="54642"/>
                  </a:moveTo>
                  <a:cubicBezTo>
                    <a:pt x="126135" y="54407"/>
                    <a:pt x="125546" y="53936"/>
                    <a:pt x="125193" y="53347"/>
                  </a:cubicBezTo>
                  <a:cubicBezTo>
                    <a:pt x="124486" y="51934"/>
                    <a:pt x="124957" y="50285"/>
                    <a:pt x="126252" y="49461"/>
                  </a:cubicBezTo>
                  <a:cubicBezTo>
                    <a:pt x="132376" y="46046"/>
                    <a:pt x="138735" y="42630"/>
                    <a:pt x="145095" y="39569"/>
                  </a:cubicBezTo>
                  <a:cubicBezTo>
                    <a:pt x="146508" y="38862"/>
                    <a:pt x="148156" y="39569"/>
                    <a:pt x="148863" y="40864"/>
                  </a:cubicBezTo>
                  <a:cubicBezTo>
                    <a:pt x="149570" y="42277"/>
                    <a:pt x="148863" y="43926"/>
                    <a:pt x="147568" y="44632"/>
                  </a:cubicBezTo>
                  <a:cubicBezTo>
                    <a:pt x="141326" y="47694"/>
                    <a:pt x="135085" y="50992"/>
                    <a:pt x="128961" y="54407"/>
                  </a:cubicBezTo>
                  <a:cubicBezTo>
                    <a:pt x="128254" y="54878"/>
                    <a:pt x="127312" y="54878"/>
                    <a:pt x="126606" y="54642"/>
                  </a:cubicBezTo>
                  <a:close/>
                  <a:moveTo>
                    <a:pt x="164761" y="35918"/>
                  </a:moveTo>
                  <a:cubicBezTo>
                    <a:pt x="164055" y="35682"/>
                    <a:pt x="163466" y="35094"/>
                    <a:pt x="163112" y="34387"/>
                  </a:cubicBezTo>
                  <a:cubicBezTo>
                    <a:pt x="162524" y="32974"/>
                    <a:pt x="163112" y="31325"/>
                    <a:pt x="164643" y="30736"/>
                  </a:cubicBezTo>
                  <a:cubicBezTo>
                    <a:pt x="171120" y="28028"/>
                    <a:pt x="177833" y="25319"/>
                    <a:pt x="184428" y="22964"/>
                  </a:cubicBezTo>
                  <a:cubicBezTo>
                    <a:pt x="185841" y="22493"/>
                    <a:pt x="187490" y="23199"/>
                    <a:pt x="188078" y="24613"/>
                  </a:cubicBezTo>
                  <a:cubicBezTo>
                    <a:pt x="188549" y="26026"/>
                    <a:pt x="187843" y="27674"/>
                    <a:pt x="186430" y="28263"/>
                  </a:cubicBezTo>
                  <a:cubicBezTo>
                    <a:pt x="179835" y="30619"/>
                    <a:pt x="173358" y="33209"/>
                    <a:pt x="166881" y="35918"/>
                  </a:cubicBezTo>
                  <a:cubicBezTo>
                    <a:pt x="166174" y="36153"/>
                    <a:pt x="165468" y="36153"/>
                    <a:pt x="164761" y="35918"/>
                  </a:cubicBezTo>
                  <a:close/>
                  <a:moveTo>
                    <a:pt x="204447" y="21551"/>
                  </a:moveTo>
                  <a:cubicBezTo>
                    <a:pt x="203623" y="21315"/>
                    <a:pt x="202917" y="20609"/>
                    <a:pt x="202681" y="19667"/>
                  </a:cubicBezTo>
                  <a:cubicBezTo>
                    <a:pt x="202210" y="18136"/>
                    <a:pt x="203034" y="16605"/>
                    <a:pt x="204565" y="16134"/>
                  </a:cubicBezTo>
                  <a:cubicBezTo>
                    <a:pt x="211396" y="14132"/>
                    <a:pt x="218226" y="12247"/>
                    <a:pt x="225174" y="10599"/>
                  </a:cubicBezTo>
                  <a:cubicBezTo>
                    <a:pt x="226705" y="10245"/>
                    <a:pt x="228236" y="11188"/>
                    <a:pt x="228589" y="12718"/>
                  </a:cubicBezTo>
                  <a:cubicBezTo>
                    <a:pt x="228942" y="14249"/>
                    <a:pt x="228000" y="15780"/>
                    <a:pt x="226469" y="16134"/>
                  </a:cubicBezTo>
                  <a:cubicBezTo>
                    <a:pt x="219757" y="17782"/>
                    <a:pt x="212926" y="19549"/>
                    <a:pt x="206214" y="21551"/>
                  </a:cubicBezTo>
                  <a:cubicBezTo>
                    <a:pt x="205625" y="21786"/>
                    <a:pt x="205036" y="21669"/>
                    <a:pt x="204447" y="21551"/>
                  </a:cubicBezTo>
                  <a:close/>
                  <a:moveTo>
                    <a:pt x="245547" y="11659"/>
                  </a:moveTo>
                  <a:cubicBezTo>
                    <a:pt x="244605" y="11305"/>
                    <a:pt x="243898" y="10481"/>
                    <a:pt x="243781" y="9539"/>
                  </a:cubicBezTo>
                  <a:cubicBezTo>
                    <a:pt x="243545" y="8008"/>
                    <a:pt x="244487" y="6595"/>
                    <a:pt x="246018" y="6241"/>
                  </a:cubicBezTo>
                  <a:cubicBezTo>
                    <a:pt x="252966" y="4946"/>
                    <a:pt x="260032" y="3886"/>
                    <a:pt x="267098" y="2944"/>
                  </a:cubicBezTo>
                  <a:cubicBezTo>
                    <a:pt x="268629" y="2709"/>
                    <a:pt x="270042" y="3886"/>
                    <a:pt x="270277" y="5417"/>
                  </a:cubicBezTo>
                  <a:cubicBezTo>
                    <a:pt x="270513" y="6948"/>
                    <a:pt x="269335" y="8361"/>
                    <a:pt x="267804" y="8597"/>
                  </a:cubicBezTo>
                  <a:cubicBezTo>
                    <a:pt x="260856" y="9421"/>
                    <a:pt x="253908" y="10599"/>
                    <a:pt x="247078" y="11776"/>
                  </a:cubicBezTo>
                  <a:cubicBezTo>
                    <a:pt x="246607" y="11776"/>
                    <a:pt x="246018" y="11776"/>
                    <a:pt x="245665" y="11659"/>
                  </a:cubicBezTo>
                  <a:close/>
                  <a:moveTo>
                    <a:pt x="604491" y="138961"/>
                  </a:moveTo>
                  <a:cubicBezTo>
                    <a:pt x="604020" y="138843"/>
                    <a:pt x="603666" y="138490"/>
                    <a:pt x="603313" y="138137"/>
                  </a:cubicBezTo>
                  <a:cubicBezTo>
                    <a:pt x="599427" y="133662"/>
                    <a:pt x="595423" y="129187"/>
                    <a:pt x="591419" y="124947"/>
                  </a:cubicBezTo>
                  <a:cubicBezTo>
                    <a:pt x="590359" y="123770"/>
                    <a:pt x="590359" y="122003"/>
                    <a:pt x="591537" y="120943"/>
                  </a:cubicBezTo>
                  <a:cubicBezTo>
                    <a:pt x="592714" y="119883"/>
                    <a:pt x="594481" y="119883"/>
                    <a:pt x="595541" y="121061"/>
                  </a:cubicBezTo>
                  <a:cubicBezTo>
                    <a:pt x="599662" y="125418"/>
                    <a:pt x="603666" y="129893"/>
                    <a:pt x="607552" y="134486"/>
                  </a:cubicBezTo>
                  <a:cubicBezTo>
                    <a:pt x="608612" y="135664"/>
                    <a:pt x="608377" y="137430"/>
                    <a:pt x="607199" y="138490"/>
                  </a:cubicBezTo>
                  <a:cubicBezTo>
                    <a:pt x="606375" y="139197"/>
                    <a:pt x="605315" y="139314"/>
                    <a:pt x="604373" y="138961"/>
                  </a:cubicBezTo>
                  <a:close/>
                  <a:moveTo>
                    <a:pt x="287471" y="6477"/>
                  </a:moveTo>
                  <a:cubicBezTo>
                    <a:pt x="286411" y="6124"/>
                    <a:pt x="285704" y="5182"/>
                    <a:pt x="285587" y="4004"/>
                  </a:cubicBezTo>
                  <a:cubicBezTo>
                    <a:pt x="285587" y="2473"/>
                    <a:pt x="286646" y="1060"/>
                    <a:pt x="288177" y="942"/>
                  </a:cubicBezTo>
                  <a:cubicBezTo>
                    <a:pt x="295243" y="471"/>
                    <a:pt x="302427" y="118"/>
                    <a:pt x="309493" y="0"/>
                  </a:cubicBezTo>
                  <a:cubicBezTo>
                    <a:pt x="311024" y="0"/>
                    <a:pt x="312319" y="1178"/>
                    <a:pt x="312319" y="2826"/>
                  </a:cubicBezTo>
                  <a:cubicBezTo>
                    <a:pt x="312319" y="4357"/>
                    <a:pt x="311141" y="5653"/>
                    <a:pt x="309493" y="5653"/>
                  </a:cubicBezTo>
                  <a:cubicBezTo>
                    <a:pt x="302545" y="5653"/>
                    <a:pt x="295479" y="6006"/>
                    <a:pt x="288531" y="6595"/>
                  </a:cubicBezTo>
                  <a:cubicBezTo>
                    <a:pt x="288177" y="6595"/>
                    <a:pt x="287706" y="6595"/>
                    <a:pt x="287353" y="6477"/>
                  </a:cubicBezTo>
                  <a:close/>
                  <a:moveTo>
                    <a:pt x="577640" y="110580"/>
                  </a:moveTo>
                  <a:cubicBezTo>
                    <a:pt x="577287" y="110462"/>
                    <a:pt x="576934" y="110227"/>
                    <a:pt x="576698" y="109991"/>
                  </a:cubicBezTo>
                  <a:cubicBezTo>
                    <a:pt x="571635" y="105163"/>
                    <a:pt x="566335" y="100452"/>
                    <a:pt x="561036" y="95977"/>
                  </a:cubicBezTo>
                  <a:cubicBezTo>
                    <a:pt x="559858" y="94917"/>
                    <a:pt x="559740" y="93151"/>
                    <a:pt x="560683" y="91973"/>
                  </a:cubicBezTo>
                  <a:cubicBezTo>
                    <a:pt x="561742" y="90796"/>
                    <a:pt x="563509" y="90678"/>
                    <a:pt x="564686" y="91620"/>
                  </a:cubicBezTo>
                  <a:cubicBezTo>
                    <a:pt x="570104" y="96213"/>
                    <a:pt x="575403" y="101041"/>
                    <a:pt x="580585" y="105870"/>
                  </a:cubicBezTo>
                  <a:cubicBezTo>
                    <a:pt x="581762" y="106929"/>
                    <a:pt x="581762" y="108696"/>
                    <a:pt x="580585" y="109873"/>
                  </a:cubicBezTo>
                  <a:cubicBezTo>
                    <a:pt x="579760" y="110698"/>
                    <a:pt x="578583" y="110933"/>
                    <a:pt x="577523" y="110580"/>
                  </a:cubicBezTo>
                  <a:close/>
                  <a:moveTo>
                    <a:pt x="329748" y="5770"/>
                  </a:moveTo>
                  <a:cubicBezTo>
                    <a:pt x="328570" y="5417"/>
                    <a:pt x="327864" y="4239"/>
                    <a:pt x="327864" y="3062"/>
                  </a:cubicBezTo>
                  <a:cubicBezTo>
                    <a:pt x="327864" y="1531"/>
                    <a:pt x="329277" y="353"/>
                    <a:pt x="330808" y="353"/>
                  </a:cubicBezTo>
                  <a:cubicBezTo>
                    <a:pt x="337874" y="589"/>
                    <a:pt x="345057" y="1178"/>
                    <a:pt x="352005" y="1766"/>
                  </a:cubicBezTo>
                  <a:cubicBezTo>
                    <a:pt x="353536" y="1884"/>
                    <a:pt x="354714" y="3297"/>
                    <a:pt x="354596" y="4828"/>
                  </a:cubicBezTo>
                  <a:cubicBezTo>
                    <a:pt x="354478" y="6359"/>
                    <a:pt x="353065" y="7537"/>
                    <a:pt x="351534" y="7419"/>
                  </a:cubicBezTo>
                  <a:cubicBezTo>
                    <a:pt x="344586" y="6713"/>
                    <a:pt x="337520" y="6241"/>
                    <a:pt x="330572" y="6006"/>
                  </a:cubicBezTo>
                  <a:cubicBezTo>
                    <a:pt x="330219" y="6006"/>
                    <a:pt x="329984" y="6006"/>
                    <a:pt x="329748" y="5888"/>
                  </a:cubicBezTo>
                  <a:close/>
                  <a:moveTo>
                    <a:pt x="545373" y="83259"/>
                  </a:moveTo>
                  <a:cubicBezTo>
                    <a:pt x="545138" y="83259"/>
                    <a:pt x="544902" y="83023"/>
                    <a:pt x="544667" y="82906"/>
                  </a:cubicBezTo>
                  <a:cubicBezTo>
                    <a:pt x="539132" y="78666"/>
                    <a:pt x="533361" y="74544"/>
                    <a:pt x="527591" y="70658"/>
                  </a:cubicBezTo>
                  <a:cubicBezTo>
                    <a:pt x="526296" y="69834"/>
                    <a:pt x="525942" y="68067"/>
                    <a:pt x="526884" y="66772"/>
                  </a:cubicBezTo>
                  <a:cubicBezTo>
                    <a:pt x="527709" y="65477"/>
                    <a:pt x="529475" y="65123"/>
                    <a:pt x="530771" y="66065"/>
                  </a:cubicBezTo>
                  <a:cubicBezTo>
                    <a:pt x="536659" y="70069"/>
                    <a:pt x="542429" y="74191"/>
                    <a:pt x="548082" y="78431"/>
                  </a:cubicBezTo>
                  <a:cubicBezTo>
                    <a:pt x="549377" y="79373"/>
                    <a:pt x="549613" y="81139"/>
                    <a:pt x="548671" y="82435"/>
                  </a:cubicBezTo>
                  <a:cubicBezTo>
                    <a:pt x="547964" y="83494"/>
                    <a:pt x="546551" y="83848"/>
                    <a:pt x="545491" y="83377"/>
                  </a:cubicBezTo>
                  <a:close/>
                  <a:moveTo>
                    <a:pt x="371790" y="9892"/>
                  </a:moveTo>
                  <a:cubicBezTo>
                    <a:pt x="370494" y="9421"/>
                    <a:pt x="369788" y="8126"/>
                    <a:pt x="370023" y="6830"/>
                  </a:cubicBezTo>
                  <a:cubicBezTo>
                    <a:pt x="370259" y="5299"/>
                    <a:pt x="371672" y="4239"/>
                    <a:pt x="373203" y="4475"/>
                  </a:cubicBezTo>
                  <a:cubicBezTo>
                    <a:pt x="380151" y="5535"/>
                    <a:pt x="387217" y="6830"/>
                    <a:pt x="394165" y="8243"/>
                  </a:cubicBezTo>
                  <a:cubicBezTo>
                    <a:pt x="395696" y="8597"/>
                    <a:pt x="396638" y="10010"/>
                    <a:pt x="396284" y="11541"/>
                  </a:cubicBezTo>
                  <a:cubicBezTo>
                    <a:pt x="395931" y="13072"/>
                    <a:pt x="394518" y="14014"/>
                    <a:pt x="392987" y="13661"/>
                  </a:cubicBezTo>
                  <a:cubicBezTo>
                    <a:pt x="386157" y="12247"/>
                    <a:pt x="379209" y="10952"/>
                    <a:pt x="372378" y="9892"/>
                  </a:cubicBezTo>
                  <a:cubicBezTo>
                    <a:pt x="372143" y="9892"/>
                    <a:pt x="372025" y="9892"/>
                    <a:pt x="371790" y="9774"/>
                  </a:cubicBezTo>
                  <a:close/>
                  <a:moveTo>
                    <a:pt x="510397" y="59588"/>
                  </a:moveTo>
                  <a:cubicBezTo>
                    <a:pt x="510280" y="59588"/>
                    <a:pt x="510044" y="59471"/>
                    <a:pt x="509926" y="59353"/>
                  </a:cubicBezTo>
                  <a:cubicBezTo>
                    <a:pt x="503920" y="55820"/>
                    <a:pt x="497797" y="52287"/>
                    <a:pt x="491555" y="49107"/>
                  </a:cubicBezTo>
                  <a:cubicBezTo>
                    <a:pt x="490142" y="48401"/>
                    <a:pt x="489671" y="46634"/>
                    <a:pt x="490378" y="45339"/>
                  </a:cubicBezTo>
                  <a:cubicBezTo>
                    <a:pt x="491084" y="43926"/>
                    <a:pt x="492851" y="43455"/>
                    <a:pt x="494146" y="44161"/>
                  </a:cubicBezTo>
                  <a:cubicBezTo>
                    <a:pt x="500387" y="47459"/>
                    <a:pt x="506629" y="50992"/>
                    <a:pt x="512753" y="54525"/>
                  </a:cubicBezTo>
                  <a:cubicBezTo>
                    <a:pt x="514048" y="55349"/>
                    <a:pt x="514519" y="56998"/>
                    <a:pt x="513695" y="58411"/>
                  </a:cubicBezTo>
                  <a:cubicBezTo>
                    <a:pt x="512988" y="59588"/>
                    <a:pt x="511575" y="60059"/>
                    <a:pt x="510280" y="59588"/>
                  </a:cubicBezTo>
                  <a:close/>
                  <a:moveTo>
                    <a:pt x="413125" y="18607"/>
                  </a:moveTo>
                  <a:cubicBezTo>
                    <a:pt x="411711" y="18136"/>
                    <a:pt x="411005" y="16605"/>
                    <a:pt x="411358" y="15192"/>
                  </a:cubicBezTo>
                  <a:cubicBezTo>
                    <a:pt x="411711" y="13661"/>
                    <a:pt x="413360" y="12836"/>
                    <a:pt x="414773" y="13190"/>
                  </a:cubicBezTo>
                  <a:cubicBezTo>
                    <a:pt x="421604" y="15074"/>
                    <a:pt x="428434" y="17076"/>
                    <a:pt x="435146" y="19313"/>
                  </a:cubicBezTo>
                  <a:cubicBezTo>
                    <a:pt x="436677" y="19784"/>
                    <a:pt x="437384" y="21433"/>
                    <a:pt x="436913" y="22846"/>
                  </a:cubicBezTo>
                  <a:cubicBezTo>
                    <a:pt x="436442" y="24377"/>
                    <a:pt x="434793" y="25084"/>
                    <a:pt x="433380" y="24613"/>
                  </a:cubicBezTo>
                  <a:cubicBezTo>
                    <a:pt x="426785" y="22375"/>
                    <a:pt x="419955" y="20373"/>
                    <a:pt x="413242" y="18607"/>
                  </a:cubicBezTo>
                  <a:cubicBezTo>
                    <a:pt x="413242" y="18607"/>
                    <a:pt x="413125" y="18607"/>
                    <a:pt x="413007" y="18607"/>
                  </a:cubicBezTo>
                  <a:close/>
                  <a:moveTo>
                    <a:pt x="472831" y="40040"/>
                  </a:moveTo>
                  <a:cubicBezTo>
                    <a:pt x="472831" y="40040"/>
                    <a:pt x="472713" y="40040"/>
                    <a:pt x="472595" y="40040"/>
                  </a:cubicBezTo>
                  <a:cubicBezTo>
                    <a:pt x="466236" y="37213"/>
                    <a:pt x="459759" y="34387"/>
                    <a:pt x="453282" y="31914"/>
                  </a:cubicBezTo>
                  <a:cubicBezTo>
                    <a:pt x="451869" y="31325"/>
                    <a:pt x="451162" y="29676"/>
                    <a:pt x="451633" y="28263"/>
                  </a:cubicBezTo>
                  <a:cubicBezTo>
                    <a:pt x="452222" y="26850"/>
                    <a:pt x="453871" y="26144"/>
                    <a:pt x="455284" y="26615"/>
                  </a:cubicBezTo>
                  <a:cubicBezTo>
                    <a:pt x="461879" y="29205"/>
                    <a:pt x="468474" y="32032"/>
                    <a:pt x="474951" y="34858"/>
                  </a:cubicBezTo>
                  <a:cubicBezTo>
                    <a:pt x="476364" y="35447"/>
                    <a:pt x="476953" y="37213"/>
                    <a:pt x="476364" y="38626"/>
                  </a:cubicBezTo>
                  <a:cubicBezTo>
                    <a:pt x="475775" y="39922"/>
                    <a:pt x="474244" y="40628"/>
                    <a:pt x="472831" y="40157"/>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39" name="Freeform 51">
              <a:extLst>
                <a:ext uri="{FF2B5EF4-FFF2-40B4-BE49-F238E27FC236}">
                  <a16:creationId xmlns:a16="http://schemas.microsoft.com/office/drawing/2014/main" id="{B664E4DC-4F7F-3110-B03D-0A6FD6DA58C3}"/>
                </a:ext>
              </a:extLst>
            </p:cNvPr>
            <p:cNvSpPr/>
            <p:nvPr/>
          </p:nvSpPr>
          <p:spPr>
            <a:xfrm rot="2520596">
              <a:off x="3548683" y="3332319"/>
              <a:ext cx="1179025" cy="961700"/>
            </a:xfrm>
            <a:custGeom>
              <a:avLst/>
              <a:gdLst>
                <a:gd name="connsiteX0" fmla="*/ 254035 w 771319"/>
                <a:gd name="connsiteY0" fmla="*/ 604157 h 627374"/>
                <a:gd name="connsiteX1" fmla="*/ 36407 w 771319"/>
                <a:gd name="connsiteY1" fmla="*/ 405018 h 627374"/>
                <a:gd name="connsiteX2" fmla="*/ 23336 w 771319"/>
                <a:gd name="connsiteY2" fmla="*/ 110256 h 627374"/>
                <a:gd name="connsiteX3" fmla="*/ 56663 w 771319"/>
                <a:gd name="connsiteY3" fmla="*/ 40776 h 627374"/>
                <a:gd name="connsiteX4" fmla="*/ 60549 w 771319"/>
                <a:gd name="connsiteY4" fmla="*/ 39833 h 627374"/>
                <a:gd name="connsiteX5" fmla="*/ 61491 w 771319"/>
                <a:gd name="connsiteY5" fmla="*/ 43720 h 627374"/>
                <a:gd name="connsiteX6" fmla="*/ 28635 w 771319"/>
                <a:gd name="connsiteY6" fmla="*/ 112140 h 627374"/>
                <a:gd name="connsiteX7" fmla="*/ 256037 w 771319"/>
                <a:gd name="connsiteY7" fmla="*/ 598857 h 627374"/>
                <a:gd name="connsiteX8" fmla="*/ 742754 w 771319"/>
                <a:gd name="connsiteY8" fmla="*/ 371456 h 627374"/>
                <a:gd name="connsiteX9" fmla="*/ 682577 w 771319"/>
                <a:gd name="connsiteY9" fmla="*/ 4622 h 627374"/>
                <a:gd name="connsiteX10" fmla="*/ 683048 w 771319"/>
                <a:gd name="connsiteY10" fmla="*/ 618 h 627374"/>
                <a:gd name="connsiteX11" fmla="*/ 687052 w 771319"/>
                <a:gd name="connsiteY11" fmla="*/ 1089 h 627374"/>
                <a:gd name="connsiteX12" fmla="*/ 765718 w 771319"/>
                <a:gd name="connsiteY12" fmla="*/ 176204 h 627374"/>
                <a:gd name="connsiteX13" fmla="*/ 748053 w 771319"/>
                <a:gd name="connsiteY13" fmla="*/ 373340 h 627374"/>
                <a:gd name="connsiteX14" fmla="*/ 548915 w 771319"/>
                <a:gd name="connsiteY14" fmla="*/ 590967 h 627374"/>
                <a:gd name="connsiteX15" fmla="*/ 254152 w 771319"/>
                <a:gd name="connsiteY15" fmla="*/ 604039 h 6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1319" h="627374">
                  <a:moveTo>
                    <a:pt x="254035" y="604157"/>
                  </a:moveTo>
                  <a:cubicBezTo>
                    <a:pt x="157233" y="568945"/>
                    <a:pt x="79980" y="498287"/>
                    <a:pt x="36407" y="405018"/>
                  </a:cubicBezTo>
                  <a:cubicBezTo>
                    <a:pt x="-7165" y="311750"/>
                    <a:pt x="-11758" y="207058"/>
                    <a:pt x="23336" y="110256"/>
                  </a:cubicBezTo>
                  <a:cubicBezTo>
                    <a:pt x="32168" y="85997"/>
                    <a:pt x="43355" y="62680"/>
                    <a:pt x="56663" y="40776"/>
                  </a:cubicBezTo>
                  <a:cubicBezTo>
                    <a:pt x="57487" y="39480"/>
                    <a:pt x="59254" y="39009"/>
                    <a:pt x="60549" y="39833"/>
                  </a:cubicBezTo>
                  <a:cubicBezTo>
                    <a:pt x="61844" y="40658"/>
                    <a:pt x="62315" y="42424"/>
                    <a:pt x="61491" y="43720"/>
                  </a:cubicBezTo>
                  <a:cubicBezTo>
                    <a:pt x="48419" y="65270"/>
                    <a:pt x="37350" y="88234"/>
                    <a:pt x="28635" y="112140"/>
                  </a:cubicBezTo>
                  <a:cubicBezTo>
                    <a:pt x="-42848" y="309041"/>
                    <a:pt x="59136" y="527375"/>
                    <a:pt x="256037" y="598857"/>
                  </a:cubicBezTo>
                  <a:cubicBezTo>
                    <a:pt x="452937" y="670340"/>
                    <a:pt x="671271" y="568356"/>
                    <a:pt x="742754" y="371456"/>
                  </a:cubicBezTo>
                  <a:cubicBezTo>
                    <a:pt x="788210" y="246155"/>
                    <a:pt x="765718" y="109078"/>
                    <a:pt x="682577" y="4622"/>
                  </a:cubicBezTo>
                  <a:cubicBezTo>
                    <a:pt x="681634" y="3444"/>
                    <a:pt x="681752" y="1678"/>
                    <a:pt x="683048" y="618"/>
                  </a:cubicBezTo>
                  <a:cubicBezTo>
                    <a:pt x="684225" y="-324"/>
                    <a:pt x="685992" y="-206"/>
                    <a:pt x="687052" y="1089"/>
                  </a:cubicBezTo>
                  <a:cubicBezTo>
                    <a:pt x="727444" y="51728"/>
                    <a:pt x="754648" y="112376"/>
                    <a:pt x="765718" y="176204"/>
                  </a:cubicBezTo>
                  <a:cubicBezTo>
                    <a:pt x="777141" y="242033"/>
                    <a:pt x="771017" y="310219"/>
                    <a:pt x="748053" y="373340"/>
                  </a:cubicBezTo>
                  <a:cubicBezTo>
                    <a:pt x="712842" y="470142"/>
                    <a:pt x="642184" y="547395"/>
                    <a:pt x="548915" y="590967"/>
                  </a:cubicBezTo>
                  <a:cubicBezTo>
                    <a:pt x="455646" y="634540"/>
                    <a:pt x="350954" y="639132"/>
                    <a:pt x="254152" y="604039"/>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40" name="Freeform 52">
              <a:extLst>
                <a:ext uri="{FF2B5EF4-FFF2-40B4-BE49-F238E27FC236}">
                  <a16:creationId xmlns:a16="http://schemas.microsoft.com/office/drawing/2014/main" id="{0E7BAC2C-0C6E-8D64-2277-A0C8B8439634}"/>
                </a:ext>
              </a:extLst>
            </p:cNvPr>
            <p:cNvSpPr/>
            <p:nvPr/>
          </p:nvSpPr>
          <p:spPr>
            <a:xfrm rot="2520596">
              <a:off x="3966198" y="3141740"/>
              <a:ext cx="90619" cy="68568"/>
            </a:xfrm>
            <a:custGeom>
              <a:avLst/>
              <a:gdLst>
                <a:gd name="connsiteX0" fmla="*/ 55617 w 59283"/>
                <a:gd name="connsiteY0" fmla="*/ 44437 h 44731"/>
                <a:gd name="connsiteX1" fmla="*/ 53851 w 59283"/>
                <a:gd name="connsiteY1" fmla="*/ 42671 h 44731"/>
                <a:gd name="connsiteX2" fmla="*/ 41603 w 59283"/>
                <a:gd name="connsiteY2" fmla="*/ 5811 h 44731"/>
                <a:gd name="connsiteX3" fmla="*/ 3212 w 59283"/>
                <a:gd name="connsiteY3" fmla="*/ 11110 h 44731"/>
                <a:gd name="connsiteX4" fmla="*/ 33 w 59283"/>
                <a:gd name="connsiteY4" fmla="*/ 8755 h 44731"/>
                <a:gd name="connsiteX5" fmla="*/ 2388 w 59283"/>
                <a:gd name="connsiteY5" fmla="*/ 5575 h 44731"/>
                <a:gd name="connsiteX6" fmla="*/ 43016 w 59283"/>
                <a:gd name="connsiteY6" fmla="*/ 40 h 44731"/>
                <a:gd name="connsiteX7" fmla="*/ 46078 w 59283"/>
                <a:gd name="connsiteY7" fmla="*/ 1924 h 44731"/>
                <a:gd name="connsiteX8" fmla="*/ 59150 w 59283"/>
                <a:gd name="connsiteY8" fmla="*/ 41022 h 44731"/>
                <a:gd name="connsiteX9" fmla="*/ 57384 w 59283"/>
                <a:gd name="connsiteY9" fmla="*/ 44555 h 44731"/>
                <a:gd name="connsiteX10" fmla="*/ 55499 w 59283"/>
                <a:gd name="connsiteY10" fmla="*/ 44555 h 4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83" h="44731">
                  <a:moveTo>
                    <a:pt x="55617" y="44437"/>
                  </a:moveTo>
                  <a:cubicBezTo>
                    <a:pt x="54793" y="44202"/>
                    <a:pt x="54204" y="43495"/>
                    <a:pt x="53851" y="42671"/>
                  </a:cubicBezTo>
                  <a:lnTo>
                    <a:pt x="41603" y="5811"/>
                  </a:lnTo>
                  <a:lnTo>
                    <a:pt x="3212" y="11110"/>
                  </a:lnTo>
                  <a:cubicBezTo>
                    <a:pt x="1681" y="11345"/>
                    <a:pt x="268" y="10286"/>
                    <a:pt x="33" y="8755"/>
                  </a:cubicBezTo>
                  <a:cubicBezTo>
                    <a:pt x="-203" y="7224"/>
                    <a:pt x="857" y="5811"/>
                    <a:pt x="2388" y="5575"/>
                  </a:cubicBezTo>
                  <a:lnTo>
                    <a:pt x="43016" y="40"/>
                  </a:lnTo>
                  <a:cubicBezTo>
                    <a:pt x="44312" y="-195"/>
                    <a:pt x="45607" y="629"/>
                    <a:pt x="46078" y="1924"/>
                  </a:cubicBezTo>
                  <a:lnTo>
                    <a:pt x="59150" y="41022"/>
                  </a:lnTo>
                  <a:cubicBezTo>
                    <a:pt x="59621" y="42553"/>
                    <a:pt x="58797" y="44084"/>
                    <a:pt x="57384" y="44555"/>
                  </a:cubicBezTo>
                  <a:cubicBezTo>
                    <a:pt x="56795" y="44790"/>
                    <a:pt x="56088" y="44790"/>
                    <a:pt x="55499" y="44555"/>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grpSp>
      <p:grpSp>
        <p:nvGrpSpPr>
          <p:cNvPr id="41" name="Group 40">
            <a:extLst>
              <a:ext uri="{FF2B5EF4-FFF2-40B4-BE49-F238E27FC236}">
                <a16:creationId xmlns:a16="http://schemas.microsoft.com/office/drawing/2014/main" id="{B2CAF596-239C-2E99-F21F-83CE019A6DD1}"/>
              </a:ext>
              <a:ext uri="{C183D7F6-B498-43B3-948B-1728B52AA6E4}">
                <adec:decorative xmlns:adec="http://schemas.microsoft.com/office/drawing/2017/decorative" val="1"/>
              </a:ext>
            </a:extLst>
          </p:cNvPr>
          <p:cNvGrpSpPr/>
          <p:nvPr/>
        </p:nvGrpSpPr>
        <p:grpSpPr>
          <a:xfrm>
            <a:off x="3944862" y="4218042"/>
            <a:ext cx="1189121" cy="1178996"/>
            <a:chOff x="4116923" y="4234555"/>
            <a:chExt cx="1189121" cy="1178996"/>
          </a:xfrm>
          <a:gradFill>
            <a:gsLst>
              <a:gs pos="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42" name="Freeform 54">
              <a:extLst>
                <a:ext uri="{FF2B5EF4-FFF2-40B4-BE49-F238E27FC236}">
                  <a16:creationId xmlns:a16="http://schemas.microsoft.com/office/drawing/2014/main" id="{53F17CED-273D-8F9E-59C7-750CF6A189A5}"/>
                </a:ext>
              </a:extLst>
            </p:cNvPr>
            <p:cNvSpPr/>
            <p:nvPr/>
          </p:nvSpPr>
          <p:spPr>
            <a:xfrm rot="435311">
              <a:off x="4135250" y="4236151"/>
              <a:ext cx="1170794" cy="1174099"/>
            </a:xfrm>
            <a:custGeom>
              <a:avLst/>
              <a:gdLst>
                <a:gd name="connsiteX0" fmla="*/ 765935 w 765934"/>
                <a:gd name="connsiteY0" fmla="*/ 382967 h 765934"/>
                <a:gd name="connsiteX1" fmla="*/ 382967 w 765934"/>
                <a:gd name="connsiteY1" fmla="*/ 765934 h 765934"/>
                <a:gd name="connsiteX2" fmla="*/ 0 w 765934"/>
                <a:gd name="connsiteY2" fmla="*/ 382967 h 765934"/>
                <a:gd name="connsiteX3" fmla="*/ 382967 w 765934"/>
                <a:gd name="connsiteY3" fmla="*/ 0 h 765934"/>
                <a:gd name="connsiteX4" fmla="*/ 765935 w 765934"/>
                <a:gd name="connsiteY4" fmla="*/ 382967 h 7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934" h="765934">
                  <a:moveTo>
                    <a:pt x="765935" y="382967"/>
                  </a:moveTo>
                  <a:cubicBezTo>
                    <a:pt x="765935" y="594474"/>
                    <a:pt x="594474" y="765934"/>
                    <a:pt x="382967" y="765934"/>
                  </a:cubicBezTo>
                  <a:cubicBezTo>
                    <a:pt x="171460" y="765934"/>
                    <a:pt x="0" y="594474"/>
                    <a:pt x="0" y="382967"/>
                  </a:cubicBezTo>
                  <a:cubicBezTo>
                    <a:pt x="0" y="171460"/>
                    <a:pt x="171460" y="0"/>
                    <a:pt x="382967" y="0"/>
                  </a:cubicBezTo>
                  <a:cubicBezTo>
                    <a:pt x="594474" y="0"/>
                    <a:pt x="765935" y="171460"/>
                    <a:pt x="765935" y="382967"/>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43" name="Freeform 55">
              <a:extLst>
                <a:ext uri="{FF2B5EF4-FFF2-40B4-BE49-F238E27FC236}">
                  <a16:creationId xmlns:a16="http://schemas.microsoft.com/office/drawing/2014/main" id="{65BE4AB0-A6F1-83DF-C827-C9DF2F658980}"/>
                </a:ext>
              </a:extLst>
            </p:cNvPr>
            <p:cNvSpPr/>
            <p:nvPr/>
          </p:nvSpPr>
          <p:spPr>
            <a:xfrm rot="435311">
              <a:off x="4296434" y="4234555"/>
              <a:ext cx="929728" cy="256179"/>
            </a:xfrm>
            <a:custGeom>
              <a:avLst/>
              <a:gdLst>
                <a:gd name="connsiteX0" fmla="*/ 1894 w 608229"/>
                <a:gd name="connsiteY0" fmla="*/ 166871 h 167121"/>
                <a:gd name="connsiteX1" fmla="*/ 1187 w 608229"/>
                <a:gd name="connsiteY1" fmla="*/ 166518 h 167121"/>
                <a:gd name="connsiteX2" fmla="*/ 481 w 608229"/>
                <a:gd name="connsiteY2" fmla="*/ 162632 h 167121"/>
                <a:gd name="connsiteX3" fmla="*/ 13317 w 608229"/>
                <a:gd name="connsiteY3" fmla="*/ 145556 h 167121"/>
                <a:gd name="connsiteX4" fmla="*/ 17321 w 608229"/>
                <a:gd name="connsiteY4" fmla="*/ 145085 h 167121"/>
                <a:gd name="connsiteX5" fmla="*/ 17792 w 608229"/>
                <a:gd name="connsiteY5" fmla="*/ 149089 h 167121"/>
                <a:gd name="connsiteX6" fmla="*/ 5191 w 608229"/>
                <a:gd name="connsiteY6" fmla="*/ 165929 h 167121"/>
                <a:gd name="connsiteX7" fmla="*/ 1894 w 608229"/>
                <a:gd name="connsiteY7" fmla="*/ 166989 h 167121"/>
                <a:gd name="connsiteX8" fmla="*/ 28273 w 608229"/>
                <a:gd name="connsiteY8" fmla="*/ 133779 h 167121"/>
                <a:gd name="connsiteX9" fmla="*/ 27331 w 608229"/>
                <a:gd name="connsiteY9" fmla="*/ 133191 h 167121"/>
                <a:gd name="connsiteX10" fmla="*/ 27095 w 608229"/>
                <a:gd name="connsiteY10" fmla="*/ 129187 h 167121"/>
                <a:gd name="connsiteX11" fmla="*/ 41698 w 608229"/>
                <a:gd name="connsiteY11" fmla="*/ 113642 h 167121"/>
                <a:gd name="connsiteX12" fmla="*/ 45702 w 608229"/>
                <a:gd name="connsiteY12" fmla="*/ 113642 h 167121"/>
                <a:gd name="connsiteX13" fmla="*/ 45702 w 608229"/>
                <a:gd name="connsiteY13" fmla="*/ 117646 h 167121"/>
                <a:gd name="connsiteX14" fmla="*/ 31335 w 608229"/>
                <a:gd name="connsiteY14" fmla="*/ 132955 h 167121"/>
                <a:gd name="connsiteX15" fmla="*/ 28273 w 608229"/>
                <a:gd name="connsiteY15" fmla="*/ 133779 h 167121"/>
                <a:gd name="connsiteX16" fmla="*/ 58067 w 608229"/>
                <a:gd name="connsiteY16" fmla="*/ 103750 h 167121"/>
                <a:gd name="connsiteX17" fmla="*/ 56890 w 608229"/>
                <a:gd name="connsiteY17" fmla="*/ 103043 h 167121"/>
                <a:gd name="connsiteX18" fmla="*/ 57125 w 608229"/>
                <a:gd name="connsiteY18" fmla="*/ 99039 h 167121"/>
                <a:gd name="connsiteX19" fmla="*/ 73377 w 608229"/>
                <a:gd name="connsiteY19" fmla="*/ 85261 h 167121"/>
                <a:gd name="connsiteX20" fmla="*/ 77381 w 608229"/>
                <a:gd name="connsiteY20" fmla="*/ 85732 h 167121"/>
                <a:gd name="connsiteX21" fmla="*/ 76909 w 608229"/>
                <a:gd name="connsiteY21" fmla="*/ 89736 h 167121"/>
                <a:gd name="connsiteX22" fmla="*/ 60894 w 608229"/>
                <a:gd name="connsiteY22" fmla="*/ 103396 h 167121"/>
                <a:gd name="connsiteX23" fmla="*/ 58067 w 608229"/>
                <a:gd name="connsiteY23" fmla="*/ 103985 h 167121"/>
                <a:gd name="connsiteX24" fmla="*/ 91041 w 608229"/>
                <a:gd name="connsiteY24" fmla="*/ 77253 h 167121"/>
                <a:gd name="connsiteX25" fmla="*/ 89746 w 608229"/>
                <a:gd name="connsiteY25" fmla="*/ 76193 h 167121"/>
                <a:gd name="connsiteX26" fmla="*/ 90452 w 608229"/>
                <a:gd name="connsiteY26" fmla="*/ 72307 h 167121"/>
                <a:gd name="connsiteX27" fmla="*/ 108117 w 608229"/>
                <a:gd name="connsiteY27" fmla="*/ 60413 h 167121"/>
                <a:gd name="connsiteX28" fmla="*/ 112003 w 608229"/>
                <a:gd name="connsiteY28" fmla="*/ 61237 h 167121"/>
                <a:gd name="connsiteX29" fmla="*/ 111179 w 608229"/>
                <a:gd name="connsiteY29" fmla="*/ 65123 h 167121"/>
                <a:gd name="connsiteX30" fmla="*/ 93750 w 608229"/>
                <a:gd name="connsiteY30" fmla="*/ 76900 h 167121"/>
                <a:gd name="connsiteX31" fmla="*/ 91159 w 608229"/>
                <a:gd name="connsiteY31" fmla="*/ 77253 h 167121"/>
                <a:gd name="connsiteX32" fmla="*/ 126723 w 608229"/>
                <a:gd name="connsiteY32" fmla="*/ 54642 h 167121"/>
                <a:gd name="connsiteX33" fmla="*/ 125193 w 608229"/>
                <a:gd name="connsiteY33" fmla="*/ 53347 h 167121"/>
                <a:gd name="connsiteX34" fmla="*/ 126252 w 608229"/>
                <a:gd name="connsiteY34" fmla="*/ 49461 h 167121"/>
                <a:gd name="connsiteX35" fmla="*/ 145095 w 608229"/>
                <a:gd name="connsiteY35" fmla="*/ 39569 h 167121"/>
                <a:gd name="connsiteX36" fmla="*/ 148863 w 608229"/>
                <a:gd name="connsiteY36" fmla="*/ 40864 h 167121"/>
                <a:gd name="connsiteX37" fmla="*/ 147568 w 608229"/>
                <a:gd name="connsiteY37" fmla="*/ 44632 h 167121"/>
                <a:gd name="connsiteX38" fmla="*/ 128961 w 608229"/>
                <a:gd name="connsiteY38" fmla="*/ 54407 h 167121"/>
                <a:gd name="connsiteX39" fmla="*/ 126606 w 608229"/>
                <a:gd name="connsiteY39" fmla="*/ 54642 h 167121"/>
                <a:gd name="connsiteX40" fmla="*/ 164761 w 608229"/>
                <a:gd name="connsiteY40" fmla="*/ 35918 h 167121"/>
                <a:gd name="connsiteX41" fmla="*/ 163112 w 608229"/>
                <a:gd name="connsiteY41" fmla="*/ 34387 h 167121"/>
                <a:gd name="connsiteX42" fmla="*/ 164643 w 608229"/>
                <a:gd name="connsiteY42" fmla="*/ 30736 h 167121"/>
                <a:gd name="connsiteX43" fmla="*/ 184428 w 608229"/>
                <a:gd name="connsiteY43" fmla="*/ 22964 h 167121"/>
                <a:gd name="connsiteX44" fmla="*/ 188078 w 608229"/>
                <a:gd name="connsiteY44" fmla="*/ 24613 h 167121"/>
                <a:gd name="connsiteX45" fmla="*/ 186430 w 608229"/>
                <a:gd name="connsiteY45" fmla="*/ 28263 h 167121"/>
                <a:gd name="connsiteX46" fmla="*/ 166881 w 608229"/>
                <a:gd name="connsiteY46" fmla="*/ 35918 h 167121"/>
                <a:gd name="connsiteX47" fmla="*/ 164761 w 608229"/>
                <a:gd name="connsiteY47" fmla="*/ 35918 h 167121"/>
                <a:gd name="connsiteX48" fmla="*/ 204447 w 608229"/>
                <a:gd name="connsiteY48" fmla="*/ 21551 h 167121"/>
                <a:gd name="connsiteX49" fmla="*/ 202681 w 608229"/>
                <a:gd name="connsiteY49" fmla="*/ 19667 h 167121"/>
                <a:gd name="connsiteX50" fmla="*/ 204565 w 608229"/>
                <a:gd name="connsiteY50" fmla="*/ 16134 h 167121"/>
                <a:gd name="connsiteX51" fmla="*/ 225174 w 608229"/>
                <a:gd name="connsiteY51" fmla="*/ 10599 h 167121"/>
                <a:gd name="connsiteX52" fmla="*/ 228589 w 608229"/>
                <a:gd name="connsiteY52" fmla="*/ 12718 h 167121"/>
                <a:gd name="connsiteX53" fmla="*/ 226469 w 608229"/>
                <a:gd name="connsiteY53" fmla="*/ 16134 h 167121"/>
                <a:gd name="connsiteX54" fmla="*/ 206214 w 608229"/>
                <a:gd name="connsiteY54" fmla="*/ 21551 h 167121"/>
                <a:gd name="connsiteX55" fmla="*/ 204447 w 608229"/>
                <a:gd name="connsiteY55" fmla="*/ 21551 h 167121"/>
                <a:gd name="connsiteX56" fmla="*/ 245547 w 608229"/>
                <a:gd name="connsiteY56" fmla="*/ 11659 h 167121"/>
                <a:gd name="connsiteX57" fmla="*/ 243781 w 608229"/>
                <a:gd name="connsiteY57" fmla="*/ 9539 h 167121"/>
                <a:gd name="connsiteX58" fmla="*/ 246018 w 608229"/>
                <a:gd name="connsiteY58" fmla="*/ 6241 h 167121"/>
                <a:gd name="connsiteX59" fmla="*/ 267098 w 608229"/>
                <a:gd name="connsiteY59" fmla="*/ 2944 h 167121"/>
                <a:gd name="connsiteX60" fmla="*/ 270277 w 608229"/>
                <a:gd name="connsiteY60" fmla="*/ 5417 h 167121"/>
                <a:gd name="connsiteX61" fmla="*/ 267804 w 608229"/>
                <a:gd name="connsiteY61" fmla="*/ 8597 h 167121"/>
                <a:gd name="connsiteX62" fmla="*/ 247078 w 608229"/>
                <a:gd name="connsiteY62" fmla="*/ 11776 h 167121"/>
                <a:gd name="connsiteX63" fmla="*/ 245665 w 608229"/>
                <a:gd name="connsiteY63" fmla="*/ 11659 h 167121"/>
                <a:gd name="connsiteX64" fmla="*/ 604491 w 608229"/>
                <a:gd name="connsiteY64" fmla="*/ 138961 h 167121"/>
                <a:gd name="connsiteX65" fmla="*/ 603313 w 608229"/>
                <a:gd name="connsiteY65" fmla="*/ 138137 h 167121"/>
                <a:gd name="connsiteX66" fmla="*/ 591419 w 608229"/>
                <a:gd name="connsiteY66" fmla="*/ 124947 h 167121"/>
                <a:gd name="connsiteX67" fmla="*/ 591537 w 608229"/>
                <a:gd name="connsiteY67" fmla="*/ 120943 h 167121"/>
                <a:gd name="connsiteX68" fmla="*/ 595541 w 608229"/>
                <a:gd name="connsiteY68" fmla="*/ 121061 h 167121"/>
                <a:gd name="connsiteX69" fmla="*/ 607552 w 608229"/>
                <a:gd name="connsiteY69" fmla="*/ 134486 h 167121"/>
                <a:gd name="connsiteX70" fmla="*/ 607199 w 608229"/>
                <a:gd name="connsiteY70" fmla="*/ 138490 h 167121"/>
                <a:gd name="connsiteX71" fmla="*/ 604373 w 608229"/>
                <a:gd name="connsiteY71" fmla="*/ 138961 h 167121"/>
                <a:gd name="connsiteX72" fmla="*/ 287471 w 608229"/>
                <a:gd name="connsiteY72" fmla="*/ 6477 h 167121"/>
                <a:gd name="connsiteX73" fmla="*/ 285587 w 608229"/>
                <a:gd name="connsiteY73" fmla="*/ 4004 h 167121"/>
                <a:gd name="connsiteX74" fmla="*/ 288177 w 608229"/>
                <a:gd name="connsiteY74" fmla="*/ 942 h 167121"/>
                <a:gd name="connsiteX75" fmla="*/ 309493 w 608229"/>
                <a:gd name="connsiteY75" fmla="*/ 0 h 167121"/>
                <a:gd name="connsiteX76" fmla="*/ 312319 w 608229"/>
                <a:gd name="connsiteY76" fmla="*/ 2826 h 167121"/>
                <a:gd name="connsiteX77" fmla="*/ 309493 w 608229"/>
                <a:gd name="connsiteY77" fmla="*/ 5653 h 167121"/>
                <a:gd name="connsiteX78" fmla="*/ 288531 w 608229"/>
                <a:gd name="connsiteY78" fmla="*/ 6595 h 167121"/>
                <a:gd name="connsiteX79" fmla="*/ 287353 w 608229"/>
                <a:gd name="connsiteY79" fmla="*/ 6477 h 167121"/>
                <a:gd name="connsiteX80" fmla="*/ 577640 w 608229"/>
                <a:gd name="connsiteY80" fmla="*/ 110580 h 167121"/>
                <a:gd name="connsiteX81" fmla="*/ 576698 w 608229"/>
                <a:gd name="connsiteY81" fmla="*/ 109991 h 167121"/>
                <a:gd name="connsiteX82" fmla="*/ 561036 w 608229"/>
                <a:gd name="connsiteY82" fmla="*/ 95977 h 167121"/>
                <a:gd name="connsiteX83" fmla="*/ 560683 w 608229"/>
                <a:gd name="connsiteY83" fmla="*/ 91973 h 167121"/>
                <a:gd name="connsiteX84" fmla="*/ 564686 w 608229"/>
                <a:gd name="connsiteY84" fmla="*/ 91620 h 167121"/>
                <a:gd name="connsiteX85" fmla="*/ 580585 w 608229"/>
                <a:gd name="connsiteY85" fmla="*/ 105870 h 167121"/>
                <a:gd name="connsiteX86" fmla="*/ 580585 w 608229"/>
                <a:gd name="connsiteY86" fmla="*/ 109873 h 167121"/>
                <a:gd name="connsiteX87" fmla="*/ 577523 w 608229"/>
                <a:gd name="connsiteY87" fmla="*/ 110580 h 167121"/>
                <a:gd name="connsiteX88" fmla="*/ 329748 w 608229"/>
                <a:gd name="connsiteY88" fmla="*/ 5770 h 167121"/>
                <a:gd name="connsiteX89" fmla="*/ 327864 w 608229"/>
                <a:gd name="connsiteY89" fmla="*/ 3062 h 167121"/>
                <a:gd name="connsiteX90" fmla="*/ 330808 w 608229"/>
                <a:gd name="connsiteY90" fmla="*/ 353 h 167121"/>
                <a:gd name="connsiteX91" fmla="*/ 352005 w 608229"/>
                <a:gd name="connsiteY91" fmla="*/ 1766 h 167121"/>
                <a:gd name="connsiteX92" fmla="*/ 354596 w 608229"/>
                <a:gd name="connsiteY92" fmla="*/ 4828 h 167121"/>
                <a:gd name="connsiteX93" fmla="*/ 351534 w 608229"/>
                <a:gd name="connsiteY93" fmla="*/ 7419 h 167121"/>
                <a:gd name="connsiteX94" fmla="*/ 330572 w 608229"/>
                <a:gd name="connsiteY94" fmla="*/ 6006 h 167121"/>
                <a:gd name="connsiteX95" fmla="*/ 329748 w 608229"/>
                <a:gd name="connsiteY95" fmla="*/ 5888 h 167121"/>
                <a:gd name="connsiteX96" fmla="*/ 545373 w 608229"/>
                <a:gd name="connsiteY96" fmla="*/ 83259 h 167121"/>
                <a:gd name="connsiteX97" fmla="*/ 544667 w 608229"/>
                <a:gd name="connsiteY97" fmla="*/ 82906 h 167121"/>
                <a:gd name="connsiteX98" fmla="*/ 527591 w 608229"/>
                <a:gd name="connsiteY98" fmla="*/ 70658 h 167121"/>
                <a:gd name="connsiteX99" fmla="*/ 526884 w 608229"/>
                <a:gd name="connsiteY99" fmla="*/ 66772 h 167121"/>
                <a:gd name="connsiteX100" fmla="*/ 530771 w 608229"/>
                <a:gd name="connsiteY100" fmla="*/ 66065 h 167121"/>
                <a:gd name="connsiteX101" fmla="*/ 548082 w 608229"/>
                <a:gd name="connsiteY101" fmla="*/ 78431 h 167121"/>
                <a:gd name="connsiteX102" fmla="*/ 548671 w 608229"/>
                <a:gd name="connsiteY102" fmla="*/ 82435 h 167121"/>
                <a:gd name="connsiteX103" fmla="*/ 545491 w 608229"/>
                <a:gd name="connsiteY103" fmla="*/ 83377 h 167121"/>
                <a:gd name="connsiteX104" fmla="*/ 371790 w 608229"/>
                <a:gd name="connsiteY104" fmla="*/ 9892 h 167121"/>
                <a:gd name="connsiteX105" fmla="*/ 370023 w 608229"/>
                <a:gd name="connsiteY105" fmla="*/ 6830 h 167121"/>
                <a:gd name="connsiteX106" fmla="*/ 373203 w 608229"/>
                <a:gd name="connsiteY106" fmla="*/ 4475 h 167121"/>
                <a:gd name="connsiteX107" fmla="*/ 394165 w 608229"/>
                <a:gd name="connsiteY107" fmla="*/ 8243 h 167121"/>
                <a:gd name="connsiteX108" fmla="*/ 396284 w 608229"/>
                <a:gd name="connsiteY108" fmla="*/ 11541 h 167121"/>
                <a:gd name="connsiteX109" fmla="*/ 392987 w 608229"/>
                <a:gd name="connsiteY109" fmla="*/ 13661 h 167121"/>
                <a:gd name="connsiteX110" fmla="*/ 372378 w 608229"/>
                <a:gd name="connsiteY110" fmla="*/ 9892 h 167121"/>
                <a:gd name="connsiteX111" fmla="*/ 371790 w 608229"/>
                <a:gd name="connsiteY111" fmla="*/ 9774 h 167121"/>
                <a:gd name="connsiteX112" fmla="*/ 510397 w 608229"/>
                <a:gd name="connsiteY112" fmla="*/ 59588 h 167121"/>
                <a:gd name="connsiteX113" fmla="*/ 509926 w 608229"/>
                <a:gd name="connsiteY113" fmla="*/ 59353 h 167121"/>
                <a:gd name="connsiteX114" fmla="*/ 491555 w 608229"/>
                <a:gd name="connsiteY114" fmla="*/ 49107 h 167121"/>
                <a:gd name="connsiteX115" fmla="*/ 490378 w 608229"/>
                <a:gd name="connsiteY115" fmla="*/ 45339 h 167121"/>
                <a:gd name="connsiteX116" fmla="*/ 494146 w 608229"/>
                <a:gd name="connsiteY116" fmla="*/ 44161 h 167121"/>
                <a:gd name="connsiteX117" fmla="*/ 512753 w 608229"/>
                <a:gd name="connsiteY117" fmla="*/ 54525 h 167121"/>
                <a:gd name="connsiteX118" fmla="*/ 513695 w 608229"/>
                <a:gd name="connsiteY118" fmla="*/ 58411 h 167121"/>
                <a:gd name="connsiteX119" fmla="*/ 510280 w 608229"/>
                <a:gd name="connsiteY119" fmla="*/ 59588 h 167121"/>
                <a:gd name="connsiteX120" fmla="*/ 413125 w 608229"/>
                <a:gd name="connsiteY120" fmla="*/ 18607 h 167121"/>
                <a:gd name="connsiteX121" fmla="*/ 411358 w 608229"/>
                <a:gd name="connsiteY121" fmla="*/ 15192 h 167121"/>
                <a:gd name="connsiteX122" fmla="*/ 414773 w 608229"/>
                <a:gd name="connsiteY122" fmla="*/ 13190 h 167121"/>
                <a:gd name="connsiteX123" fmla="*/ 435146 w 608229"/>
                <a:gd name="connsiteY123" fmla="*/ 19313 h 167121"/>
                <a:gd name="connsiteX124" fmla="*/ 436913 w 608229"/>
                <a:gd name="connsiteY124" fmla="*/ 22846 h 167121"/>
                <a:gd name="connsiteX125" fmla="*/ 433380 w 608229"/>
                <a:gd name="connsiteY125" fmla="*/ 24613 h 167121"/>
                <a:gd name="connsiteX126" fmla="*/ 413242 w 608229"/>
                <a:gd name="connsiteY126" fmla="*/ 18607 h 167121"/>
                <a:gd name="connsiteX127" fmla="*/ 413007 w 608229"/>
                <a:gd name="connsiteY127" fmla="*/ 18607 h 167121"/>
                <a:gd name="connsiteX128" fmla="*/ 472831 w 608229"/>
                <a:gd name="connsiteY128" fmla="*/ 40040 h 167121"/>
                <a:gd name="connsiteX129" fmla="*/ 472595 w 608229"/>
                <a:gd name="connsiteY129" fmla="*/ 40040 h 167121"/>
                <a:gd name="connsiteX130" fmla="*/ 453282 w 608229"/>
                <a:gd name="connsiteY130" fmla="*/ 31914 h 167121"/>
                <a:gd name="connsiteX131" fmla="*/ 451633 w 608229"/>
                <a:gd name="connsiteY131" fmla="*/ 28263 h 167121"/>
                <a:gd name="connsiteX132" fmla="*/ 455284 w 608229"/>
                <a:gd name="connsiteY132" fmla="*/ 26615 h 167121"/>
                <a:gd name="connsiteX133" fmla="*/ 474951 w 608229"/>
                <a:gd name="connsiteY133" fmla="*/ 34858 h 167121"/>
                <a:gd name="connsiteX134" fmla="*/ 476364 w 608229"/>
                <a:gd name="connsiteY134" fmla="*/ 38626 h 167121"/>
                <a:gd name="connsiteX135" fmla="*/ 472831 w 608229"/>
                <a:gd name="connsiteY135" fmla="*/ 40157 h 16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8229" h="167121">
                  <a:moveTo>
                    <a:pt x="1894" y="166871"/>
                  </a:moveTo>
                  <a:cubicBezTo>
                    <a:pt x="1659" y="166871"/>
                    <a:pt x="1423" y="166636"/>
                    <a:pt x="1187" y="166518"/>
                  </a:cubicBezTo>
                  <a:cubicBezTo>
                    <a:pt x="-108" y="165576"/>
                    <a:pt x="-343" y="163809"/>
                    <a:pt x="481" y="162632"/>
                  </a:cubicBezTo>
                  <a:cubicBezTo>
                    <a:pt x="4603" y="156861"/>
                    <a:pt x="8842" y="151091"/>
                    <a:pt x="13317" y="145556"/>
                  </a:cubicBezTo>
                  <a:cubicBezTo>
                    <a:pt x="14259" y="144378"/>
                    <a:pt x="16026" y="144143"/>
                    <a:pt x="17321" y="145085"/>
                  </a:cubicBezTo>
                  <a:cubicBezTo>
                    <a:pt x="18499" y="146027"/>
                    <a:pt x="18734" y="147793"/>
                    <a:pt x="17792" y="149089"/>
                  </a:cubicBezTo>
                  <a:cubicBezTo>
                    <a:pt x="13435" y="154506"/>
                    <a:pt x="9195" y="160159"/>
                    <a:pt x="5191" y="165929"/>
                  </a:cubicBezTo>
                  <a:cubicBezTo>
                    <a:pt x="4485" y="166989"/>
                    <a:pt x="3072" y="167342"/>
                    <a:pt x="1894" y="166989"/>
                  </a:cubicBezTo>
                  <a:close/>
                  <a:moveTo>
                    <a:pt x="28273" y="133779"/>
                  </a:moveTo>
                  <a:cubicBezTo>
                    <a:pt x="27920" y="133662"/>
                    <a:pt x="27684" y="133426"/>
                    <a:pt x="27331" y="133191"/>
                  </a:cubicBezTo>
                  <a:cubicBezTo>
                    <a:pt x="26153" y="132131"/>
                    <a:pt x="26036" y="130364"/>
                    <a:pt x="27095" y="129187"/>
                  </a:cubicBezTo>
                  <a:cubicBezTo>
                    <a:pt x="31806" y="123887"/>
                    <a:pt x="36752" y="118706"/>
                    <a:pt x="41698" y="113642"/>
                  </a:cubicBezTo>
                  <a:cubicBezTo>
                    <a:pt x="42758" y="112582"/>
                    <a:pt x="44524" y="112582"/>
                    <a:pt x="45702" y="113642"/>
                  </a:cubicBezTo>
                  <a:cubicBezTo>
                    <a:pt x="46762" y="114702"/>
                    <a:pt x="46762" y="116468"/>
                    <a:pt x="45702" y="117646"/>
                  </a:cubicBezTo>
                  <a:cubicBezTo>
                    <a:pt x="40756" y="122592"/>
                    <a:pt x="35928" y="127774"/>
                    <a:pt x="31335" y="132955"/>
                  </a:cubicBezTo>
                  <a:cubicBezTo>
                    <a:pt x="30511" y="133897"/>
                    <a:pt x="29333" y="134133"/>
                    <a:pt x="28273" y="133779"/>
                  </a:cubicBezTo>
                  <a:close/>
                  <a:moveTo>
                    <a:pt x="58067" y="103750"/>
                  </a:moveTo>
                  <a:cubicBezTo>
                    <a:pt x="57596" y="103632"/>
                    <a:pt x="57243" y="103396"/>
                    <a:pt x="56890" y="103043"/>
                  </a:cubicBezTo>
                  <a:cubicBezTo>
                    <a:pt x="55830" y="101866"/>
                    <a:pt x="55948" y="100099"/>
                    <a:pt x="57125" y="99039"/>
                  </a:cubicBezTo>
                  <a:cubicBezTo>
                    <a:pt x="62425" y="94329"/>
                    <a:pt x="67842" y="89618"/>
                    <a:pt x="73377" y="85261"/>
                  </a:cubicBezTo>
                  <a:cubicBezTo>
                    <a:pt x="74554" y="84319"/>
                    <a:pt x="76321" y="84437"/>
                    <a:pt x="77381" y="85732"/>
                  </a:cubicBezTo>
                  <a:cubicBezTo>
                    <a:pt x="78323" y="86910"/>
                    <a:pt x="78205" y="88676"/>
                    <a:pt x="76909" y="89736"/>
                  </a:cubicBezTo>
                  <a:cubicBezTo>
                    <a:pt x="71492" y="94093"/>
                    <a:pt x="66075" y="98686"/>
                    <a:pt x="60894" y="103396"/>
                  </a:cubicBezTo>
                  <a:cubicBezTo>
                    <a:pt x="60069" y="104103"/>
                    <a:pt x="59009" y="104339"/>
                    <a:pt x="58067" y="103985"/>
                  </a:cubicBezTo>
                  <a:close/>
                  <a:moveTo>
                    <a:pt x="91041" y="77253"/>
                  </a:moveTo>
                  <a:cubicBezTo>
                    <a:pt x="90570" y="77017"/>
                    <a:pt x="90099" y="76782"/>
                    <a:pt x="89746" y="76193"/>
                  </a:cubicBezTo>
                  <a:cubicBezTo>
                    <a:pt x="88804" y="74898"/>
                    <a:pt x="89157" y="73131"/>
                    <a:pt x="90452" y="72307"/>
                  </a:cubicBezTo>
                  <a:cubicBezTo>
                    <a:pt x="96223" y="68185"/>
                    <a:pt x="102111" y="64181"/>
                    <a:pt x="108117" y="60413"/>
                  </a:cubicBezTo>
                  <a:cubicBezTo>
                    <a:pt x="109412" y="59588"/>
                    <a:pt x="111179" y="59942"/>
                    <a:pt x="112003" y="61237"/>
                  </a:cubicBezTo>
                  <a:cubicBezTo>
                    <a:pt x="112827" y="62532"/>
                    <a:pt x="112474" y="64299"/>
                    <a:pt x="111179" y="65123"/>
                  </a:cubicBezTo>
                  <a:cubicBezTo>
                    <a:pt x="105291" y="68892"/>
                    <a:pt x="99402" y="72778"/>
                    <a:pt x="93750" y="76900"/>
                  </a:cubicBezTo>
                  <a:cubicBezTo>
                    <a:pt x="92925" y="77488"/>
                    <a:pt x="91983" y="77606"/>
                    <a:pt x="91159" y="77253"/>
                  </a:cubicBezTo>
                  <a:close/>
                  <a:moveTo>
                    <a:pt x="126723" y="54642"/>
                  </a:moveTo>
                  <a:cubicBezTo>
                    <a:pt x="126135" y="54407"/>
                    <a:pt x="125546" y="53936"/>
                    <a:pt x="125193" y="53347"/>
                  </a:cubicBezTo>
                  <a:cubicBezTo>
                    <a:pt x="124486" y="51934"/>
                    <a:pt x="124957" y="50285"/>
                    <a:pt x="126252" y="49461"/>
                  </a:cubicBezTo>
                  <a:cubicBezTo>
                    <a:pt x="132376" y="46046"/>
                    <a:pt x="138735" y="42630"/>
                    <a:pt x="145095" y="39569"/>
                  </a:cubicBezTo>
                  <a:cubicBezTo>
                    <a:pt x="146508" y="38862"/>
                    <a:pt x="148156" y="39569"/>
                    <a:pt x="148863" y="40864"/>
                  </a:cubicBezTo>
                  <a:cubicBezTo>
                    <a:pt x="149570" y="42277"/>
                    <a:pt x="148863" y="43926"/>
                    <a:pt x="147568" y="44632"/>
                  </a:cubicBezTo>
                  <a:cubicBezTo>
                    <a:pt x="141326" y="47694"/>
                    <a:pt x="135085" y="50992"/>
                    <a:pt x="128961" y="54407"/>
                  </a:cubicBezTo>
                  <a:cubicBezTo>
                    <a:pt x="128254" y="54878"/>
                    <a:pt x="127312" y="54878"/>
                    <a:pt x="126606" y="54642"/>
                  </a:cubicBezTo>
                  <a:close/>
                  <a:moveTo>
                    <a:pt x="164761" y="35918"/>
                  </a:moveTo>
                  <a:cubicBezTo>
                    <a:pt x="164055" y="35682"/>
                    <a:pt x="163466" y="35094"/>
                    <a:pt x="163112" y="34387"/>
                  </a:cubicBezTo>
                  <a:cubicBezTo>
                    <a:pt x="162524" y="32974"/>
                    <a:pt x="163112" y="31325"/>
                    <a:pt x="164643" y="30736"/>
                  </a:cubicBezTo>
                  <a:cubicBezTo>
                    <a:pt x="171120" y="28028"/>
                    <a:pt x="177833" y="25319"/>
                    <a:pt x="184428" y="22964"/>
                  </a:cubicBezTo>
                  <a:cubicBezTo>
                    <a:pt x="185841" y="22493"/>
                    <a:pt x="187490" y="23199"/>
                    <a:pt x="188078" y="24613"/>
                  </a:cubicBezTo>
                  <a:cubicBezTo>
                    <a:pt x="188549" y="26026"/>
                    <a:pt x="187843" y="27674"/>
                    <a:pt x="186430" y="28263"/>
                  </a:cubicBezTo>
                  <a:cubicBezTo>
                    <a:pt x="179835" y="30619"/>
                    <a:pt x="173358" y="33209"/>
                    <a:pt x="166881" y="35918"/>
                  </a:cubicBezTo>
                  <a:cubicBezTo>
                    <a:pt x="166174" y="36153"/>
                    <a:pt x="165468" y="36153"/>
                    <a:pt x="164761" y="35918"/>
                  </a:cubicBezTo>
                  <a:close/>
                  <a:moveTo>
                    <a:pt x="204447" y="21551"/>
                  </a:moveTo>
                  <a:cubicBezTo>
                    <a:pt x="203623" y="21315"/>
                    <a:pt x="202917" y="20609"/>
                    <a:pt x="202681" y="19667"/>
                  </a:cubicBezTo>
                  <a:cubicBezTo>
                    <a:pt x="202210" y="18136"/>
                    <a:pt x="203034" y="16605"/>
                    <a:pt x="204565" y="16134"/>
                  </a:cubicBezTo>
                  <a:cubicBezTo>
                    <a:pt x="211396" y="14132"/>
                    <a:pt x="218226" y="12247"/>
                    <a:pt x="225174" y="10599"/>
                  </a:cubicBezTo>
                  <a:cubicBezTo>
                    <a:pt x="226705" y="10245"/>
                    <a:pt x="228236" y="11188"/>
                    <a:pt x="228589" y="12718"/>
                  </a:cubicBezTo>
                  <a:cubicBezTo>
                    <a:pt x="228942" y="14249"/>
                    <a:pt x="228000" y="15780"/>
                    <a:pt x="226469" y="16134"/>
                  </a:cubicBezTo>
                  <a:cubicBezTo>
                    <a:pt x="219757" y="17782"/>
                    <a:pt x="212926" y="19549"/>
                    <a:pt x="206214" y="21551"/>
                  </a:cubicBezTo>
                  <a:cubicBezTo>
                    <a:pt x="205625" y="21786"/>
                    <a:pt x="205036" y="21669"/>
                    <a:pt x="204447" y="21551"/>
                  </a:cubicBezTo>
                  <a:close/>
                  <a:moveTo>
                    <a:pt x="245547" y="11659"/>
                  </a:moveTo>
                  <a:cubicBezTo>
                    <a:pt x="244605" y="11305"/>
                    <a:pt x="243898" y="10481"/>
                    <a:pt x="243781" y="9539"/>
                  </a:cubicBezTo>
                  <a:cubicBezTo>
                    <a:pt x="243545" y="8008"/>
                    <a:pt x="244487" y="6595"/>
                    <a:pt x="246018" y="6241"/>
                  </a:cubicBezTo>
                  <a:cubicBezTo>
                    <a:pt x="252966" y="4946"/>
                    <a:pt x="260032" y="3886"/>
                    <a:pt x="267098" y="2944"/>
                  </a:cubicBezTo>
                  <a:cubicBezTo>
                    <a:pt x="268629" y="2709"/>
                    <a:pt x="270042" y="3886"/>
                    <a:pt x="270277" y="5417"/>
                  </a:cubicBezTo>
                  <a:cubicBezTo>
                    <a:pt x="270513" y="6948"/>
                    <a:pt x="269335" y="8361"/>
                    <a:pt x="267804" y="8597"/>
                  </a:cubicBezTo>
                  <a:cubicBezTo>
                    <a:pt x="260856" y="9421"/>
                    <a:pt x="253908" y="10599"/>
                    <a:pt x="247078" y="11776"/>
                  </a:cubicBezTo>
                  <a:cubicBezTo>
                    <a:pt x="246607" y="11776"/>
                    <a:pt x="246018" y="11776"/>
                    <a:pt x="245665" y="11659"/>
                  </a:cubicBezTo>
                  <a:close/>
                  <a:moveTo>
                    <a:pt x="604491" y="138961"/>
                  </a:moveTo>
                  <a:cubicBezTo>
                    <a:pt x="604020" y="138843"/>
                    <a:pt x="603666" y="138490"/>
                    <a:pt x="603313" y="138137"/>
                  </a:cubicBezTo>
                  <a:cubicBezTo>
                    <a:pt x="599427" y="133662"/>
                    <a:pt x="595423" y="129187"/>
                    <a:pt x="591419" y="124947"/>
                  </a:cubicBezTo>
                  <a:cubicBezTo>
                    <a:pt x="590359" y="123770"/>
                    <a:pt x="590359" y="122003"/>
                    <a:pt x="591537" y="120943"/>
                  </a:cubicBezTo>
                  <a:cubicBezTo>
                    <a:pt x="592714" y="119883"/>
                    <a:pt x="594481" y="119883"/>
                    <a:pt x="595541" y="121061"/>
                  </a:cubicBezTo>
                  <a:cubicBezTo>
                    <a:pt x="599662" y="125418"/>
                    <a:pt x="603666" y="129893"/>
                    <a:pt x="607552" y="134486"/>
                  </a:cubicBezTo>
                  <a:cubicBezTo>
                    <a:pt x="608612" y="135664"/>
                    <a:pt x="608377" y="137430"/>
                    <a:pt x="607199" y="138490"/>
                  </a:cubicBezTo>
                  <a:cubicBezTo>
                    <a:pt x="606375" y="139197"/>
                    <a:pt x="605315" y="139314"/>
                    <a:pt x="604373" y="138961"/>
                  </a:cubicBezTo>
                  <a:close/>
                  <a:moveTo>
                    <a:pt x="287471" y="6477"/>
                  </a:moveTo>
                  <a:cubicBezTo>
                    <a:pt x="286411" y="6124"/>
                    <a:pt x="285704" y="5182"/>
                    <a:pt x="285587" y="4004"/>
                  </a:cubicBezTo>
                  <a:cubicBezTo>
                    <a:pt x="285587" y="2473"/>
                    <a:pt x="286646" y="1060"/>
                    <a:pt x="288177" y="942"/>
                  </a:cubicBezTo>
                  <a:cubicBezTo>
                    <a:pt x="295243" y="471"/>
                    <a:pt x="302427" y="118"/>
                    <a:pt x="309493" y="0"/>
                  </a:cubicBezTo>
                  <a:cubicBezTo>
                    <a:pt x="311024" y="0"/>
                    <a:pt x="312319" y="1178"/>
                    <a:pt x="312319" y="2826"/>
                  </a:cubicBezTo>
                  <a:cubicBezTo>
                    <a:pt x="312319" y="4357"/>
                    <a:pt x="311141" y="5653"/>
                    <a:pt x="309493" y="5653"/>
                  </a:cubicBezTo>
                  <a:cubicBezTo>
                    <a:pt x="302545" y="5653"/>
                    <a:pt x="295479" y="6006"/>
                    <a:pt x="288531" y="6595"/>
                  </a:cubicBezTo>
                  <a:cubicBezTo>
                    <a:pt x="288177" y="6595"/>
                    <a:pt x="287706" y="6595"/>
                    <a:pt x="287353" y="6477"/>
                  </a:cubicBezTo>
                  <a:close/>
                  <a:moveTo>
                    <a:pt x="577640" y="110580"/>
                  </a:moveTo>
                  <a:cubicBezTo>
                    <a:pt x="577287" y="110462"/>
                    <a:pt x="576934" y="110227"/>
                    <a:pt x="576698" y="109991"/>
                  </a:cubicBezTo>
                  <a:cubicBezTo>
                    <a:pt x="571635" y="105163"/>
                    <a:pt x="566335" y="100452"/>
                    <a:pt x="561036" y="95977"/>
                  </a:cubicBezTo>
                  <a:cubicBezTo>
                    <a:pt x="559858" y="94917"/>
                    <a:pt x="559740" y="93151"/>
                    <a:pt x="560683" y="91973"/>
                  </a:cubicBezTo>
                  <a:cubicBezTo>
                    <a:pt x="561742" y="90796"/>
                    <a:pt x="563509" y="90678"/>
                    <a:pt x="564686" y="91620"/>
                  </a:cubicBezTo>
                  <a:cubicBezTo>
                    <a:pt x="570104" y="96213"/>
                    <a:pt x="575403" y="101041"/>
                    <a:pt x="580585" y="105870"/>
                  </a:cubicBezTo>
                  <a:cubicBezTo>
                    <a:pt x="581762" y="106929"/>
                    <a:pt x="581762" y="108696"/>
                    <a:pt x="580585" y="109873"/>
                  </a:cubicBezTo>
                  <a:cubicBezTo>
                    <a:pt x="579760" y="110698"/>
                    <a:pt x="578583" y="110933"/>
                    <a:pt x="577523" y="110580"/>
                  </a:cubicBezTo>
                  <a:close/>
                  <a:moveTo>
                    <a:pt x="329748" y="5770"/>
                  </a:moveTo>
                  <a:cubicBezTo>
                    <a:pt x="328570" y="5417"/>
                    <a:pt x="327864" y="4239"/>
                    <a:pt x="327864" y="3062"/>
                  </a:cubicBezTo>
                  <a:cubicBezTo>
                    <a:pt x="327864" y="1531"/>
                    <a:pt x="329277" y="353"/>
                    <a:pt x="330808" y="353"/>
                  </a:cubicBezTo>
                  <a:cubicBezTo>
                    <a:pt x="337874" y="589"/>
                    <a:pt x="345057" y="1178"/>
                    <a:pt x="352005" y="1766"/>
                  </a:cubicBezTo>
                  <a:cubicBezTo>
                    <a:pt x="353536" y="1884"/>
                    <a:pt x="354714" y="3297"/>
                    <a:pt x="354596" y="4828"/>
                  </a:cubicBezTo>
                  <a:cubicBezTo>
                    <a:pt x="354478" y="6359"/>
                    <a:pt x="353065" y="7537"/>
                    <a:pt x="351534" y="7419"/>
                  </a:cubicBezTo>
                  <a:cubicBezTo>
                    <a:pt x="344586" y="6713"/>
                    <a:pt x="337520" y="6241"/>
                    <a:pt x="330572" y="6006"/>
                  </a:cubicBezTo>
                  <a:cubicBezTo>
                    <a:pt x="330219" y="6006"/>
                    <a:pt x="329984" y="6006"/>
                    <a:pt x="329748" y="5888"/>
                  </a:cubicBezTo>
                  <a:close/>
                  <a:moveTo>
                    <a:pt x="545373" y="83259"/>
                  </a:moveTo>
                  <a:cubicBezTo>
                    <a:pt x="545138" y="83259"/>
                    <a:pt x="544902" y="83023"/>
                    <a:pt x="544667" y="82906"/>
                  </a:cubicBezTo>
                  <a:cubicBezTo>
                    <a:pt x="539132" y="78666"/>
                    <a:pt x="533361" y="74544"/>
                    <a:pt x="527591" y="70658"/>
                  </a:cubicBezTo>
                  <a:cubicBezTo>
                    <a:pt x="526296" y="69834"/>
                    <a:pt x="525942" y="68067"/>
                    <a:pt x="526884" y="66772"/>
                  </a:cubicBezTo>
                  <a:cubicBezTo>
                    <a:pt x="527709" y="65477"/>
                    <a:pt x="529475" y="65123"/>
                    <a:pt x="530771" y="66065"/>
                  </a:cubicBezTo>
                  <a:cubicBezTo>
                    <a:pt x="536659" y="70069"/>
                    <a:pt x="542429" y="74191"/>
                    <a:pt x="548082" y="78431"/>
                  </a:cubicBezTo>
                  <a:cubicBezTo>
                    <a:pt x="549377" y="79373"/>
                    <a:pt x="549613" y="81139"/>
                    <a:pt x="548671" y="82435"/>
                  </a:cubicBezTo>
                  <a:cubicBezTo>
                    <a:pt x="547964" y="83494"/>
                    <a:pt x="546551" y="83848"/>
                    <a:pt x="545491" y="83377"/>
                  </a:cubicBezTo>
                  <a:close/>
                  <a:moveTo>
                    <a:pt x="371790" y="9892"/>
                  </a:moveTo>
                  <a:cubicBezTo>
                    <a:pt x="370494" y="9421"/>
                    <a:pt x="369788" y="8126"/>
                    <a:pt x="370023" y="6830"/>
                  </a:cubicBezTo>
                  <a:cubicBezTo>
                    <a:pt x="370259" y="5299"/>
                    <a:pt x="371672" y="4239"/>
                    <a:pt x="373203" y="4475"/>
                  </a:cubicBezTo>
                  <a:cubicBezTo>
                    <a:pt x="380151" y="5535"/>
                    <a:pt x="387217" y="6830"/>
                    <a:pt x="394165" y="8243"/>
                  </a:cubicBezTo>
                  <a:cubicBezTo>
                    <a:pt x="395696" y="8597"/>
                    <a:pt x="396638" y="10010"/>
                    <a:pt x="396284" y="11541"/>
                  </a:cubicBezTo>
                  <a:cubicBezTo>
                    <a:pt x="395931" y="13072"/>
                    <a:pt x="394518" y="14014"/>
                    <a:pt x="392987" y="13661"/>
                  </a:cubicBezTo>
                  <a:cubicBezTo>
                    <a:pt x="386157" y="12247"/>
                    <a:pt x="379209" y="10952"/>
                    <a:pt x="372378" y="9892"/>
                  </a:cubicBezTo>
                  <a:cubicBezTo>
                    <a:pt x="372143" y="9892"/>
                    <a:pt x="372025" y="9892"/>
                    <a:pt x="371790" y="9774"/>
                  </a:cubicBezTo>
                  <a:close/>
                  <a:moveTo>
                    <a:pt x="510397" y="59588"/>
                  </a:moveTo>
                  <a:cubicBezTo>
                    <a:pt x="510280" y="59588"/>
                    <a:pt x="510044" y="59471"/>
                    <a:pt x="509926" y="59353"/>
                  </a:cubicBezTo>
                  <a:cubicBezTo>
                    <a:pt x="503920" y="55820"/>
                    <a:pt x="497797" y="52287"/>
                    <a:pt x="491555" y="49107"/>
                  </a:cubicBezTo>
                  <a:cubicBezTo>
                    <a:pt x="490142" y="48401"/>
                    <a:pt x="489671" y="46634"/>
                    <a:pt x="490378" y="45339"/>
                  </a:cubicBezTo>
                  <a:cubicBezTo>
                    <a:pt x="491084" y="43926"/>
                    <a:pt x="492851" y="43455"/>
                    <a:pt x="494146" y="44161"/>
                  </a:cubicBezTo>
                  <a:cubicBezTo>
                    <a:pt x="500387" y="47459"/>
                    <a:pt x="506629" y="50992"/>
                    <a:pt x="512753" y="54525"/>
                  </a:cubicBezTo>
                  <a:cubicBezTo>
                    <a:pt x="514048" y="55349"/>
                    <a:pt x="514519" y="56998"/>
                    <a:pt x="513695" y="58411"/>
                  </a:cubicBezTo>
                  <a:cubicBezTo>
                    <a:pt x="512988" y="59588"/>
                    <a:pt x="511575" y="60059"/>
                    <a:pt x="510280" y="59588"/>
                  </a:cubicBezTo>
                  <a:close/>
                  <a:moveTo>
                    <a:pt x="413125" y="18607"/>
                  </a:moveTo>
                  <a:cubicBezTo>
                    <a:pt x="411711" y="18136"/>
                    <a:pt x="411005" y="16605"/>
                    <a:pt x="411358" y="15192"/>
                  </a:cubicBezTo>
                  <a:cubicBezTo>
                    <a:pt x="411711" y="13661"/>
                    <a:pt x="413360" y="12836"/>
                    <a:pt x="414773" y="13190"/>
                  </a:cubicBezTo>
                  <a:cubicBezTo>
                    <a:pt x="421604" y="15074"/>
                    <a:pt x="428434" y="17076"/>
                    <a:pt x="435146" y="19313"/>
                  </a:cubicBezTo>
                  <a:cubicBezTo>
                    <a:pt x="436677" y="19784"/>
                    <a:pt x="437384" y="21433"/>
                    <a:pt x="436913" y="22846"/>
                  </a:cubicBezTo>
                  <a:cubicBezTo>
                    <a:pt x="436442" y="24377"/>
                    <a:pt x="434793" y="25084"/>
                    <a:pt x="433380" y="24613"/>
                  </a:cubicBezTo>
                  <a:cubicBezTo>
                    <a:pt x="426785" y="22375"/>
                    <a:pt x="419955" y="20373"/>
                    <a:pt x="413242" y="18607"/>
                  </a:cubicBezTo>
                  <a:cubicBezTo>
                    <a:pt x="413242" y="18607"/>
                    <a:pt x="413125" y="18607"/>
                    <a:pt x="413007" y="18607"/>
                  </a:cubicBezTo>
                  <a:close/>
                  <a:moveTo>
                    <a:pt x="472831" y="40040"/>
                  </a:moveTo>
                  <a:cubicBezTo>
                    <a:pt x="472831" y="40040"/>
                    <a:pt x="472713" y="40040"/>
                    <a:pt x="472595" y="40040"/>
                  </a:cubicBezTo>
                  <a:cubicBezTo>
                    <a:pt x="466236" y="37213"/>
                    <a:pt x="459759" y="34387"/>
                    <a:pt x="453282" y="31914"/>
                  </a:cubicBezTo>
                  <a:cubicBezTo>
                    <a:pt x="451869" y="31325"/>
                    <a:pt x="451162" y="29676"/>
                    <a:pt x="451633" y="28263"/>
                  </a:cubicBezTo>
                  <a:cubicBezTo>
                    <a:pt x="452222" y="26850"/>
                    <a:pt x="453871" y="26144"/>
                    <a:pt x="455284" y="26615"/>
                  </a:cubicBezTo>
                  <a:cubicBezTo>
                    <a:pt x="461879" y="29205"/>
                    <a:pt x="468474" y="32032"/>
                    <a:pt x="474951" y="34858"/>
                  </a:cubicBezTo>
                  <a:cubicBezTo>
                    <a:pt x="476364" y="35447"/>
                    <a:pt x="476953" y="37213"/>
                    <a:pt x="476364" y="38626"/>
                  </a:cubicBezTo>
                  <a:cubicBezTo>
                    <a:pt x="475775" y="39922"/>
                    <a:pt x="474244" y="40628"/>
                    <a:pt x="472831" y="40157"/>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44" name="Freeform 56">
              <a:extLst>
                <a:ext uri="{FF2B5EF4-FFF2-40B4-BE49-F238E27FC236}">
                  <a16:creationId xmlns:a16="http://schemas.microsoft.com/office/drawing/2014/main" id="{5D5D03E7-3D77-6EDC-D4E8-1C4CBB555D2E}"/>
                </a:ext>
              </a:extLst>
            </p:cNvPr>
            <p:cNvSpPr/>
            <p:nvPr/>
          </p:nvSpPr>
          <p:spPr>
            <a:xfrm rot="435311">
              <a:off x="4116923" y="4451851"/>
              <a:ext cx="1179025" cy="961700"/>
            </a:xfrm>
            <a:custGeom>
              <a:avLst/>
              <a:gdLst>
                <a:gd name="connsiteX0" fmla="*/ 254035 w 771319"/>
                <a:gd name="connsiteY0" fmla="*/ 604157 h 627374"/>
                <a:gd name="connsiteX1" fmla="*/ 36407 w 771319"/>
                <a:gd name="connsiteY1" fmla="*/ 405018 h 627374"/>
                <a:gd name="connsiteX2" fmla="*/ 23336 w 771319"/>
                <a:gd name="connsiteY2" fmla="*/ 110256 h 627374"/>
                <a:gd name="connsiteX3" fmla="*/ 56663 w 771319"/>
                <a:gd name="connsiteY3" fmla="*/ 40776 h 627374"/>
                <a:gd name="connsiteX4" fmla="*/ 60549 w 771319"/>
                <a:gd name="connsiteY4" fmla="*/ 39833 h 627374"/>
                <a:gd name="connsiteX5" fmla="*/ 61491 w 771319"/>
                <a:gd name="connsiteY5" fmla="*/ 43720 h 627374"/>
                <a:gd name="connsiteX6" fmla="*/ 28635 w 771319"/>
                <a:gd name="connsiteY6" fmla="*/ 112140 h 627374"/>
                <a:gd name="connsiteX7" fmla="*/ 256037 w 771319"/>
                <a:gd name="connsiteY7" fmla="*/ 598857 h 627374"/>
                <a:gd name="connsiteX8" fmla="*/ 742754 w 771319"/>
                <a:gd name="connsiteY8" fmla="*/ 371456 h 627374"/>
                <a:gd name="connsiteX9" fmla="*/ 682577 w 771319"/>
                <a:gd name="connsiteY9" fmla="*/ 4622 h 627374"/>
                <a:gd name="connsiteX10" fmla="*/ 683048 w 771319"/>
                <a:gd name="connsiteY10" fmla="*/ 618 h 627374"/>
                <a:gd name="connsiteX11" fmla="*/ 687052 w 771319"/>
                <a:gd name="connsiteY11" fmla="*/ 1089 h 627374"/>
                <a:gd name="connsiteX12" fmla="*/ 765718 w 771319"/>
                <a:gd name="connsiteY12" fmla="*/ 176204 h 627374"/>
                <a:gd name="connsiteX13" fmla="*/ 748053 w 771319"/>
                <a:gd name="connsiteY13" fmla="*/ 373340 h 627374"/>
                <a:gd name="connsiteX14" fmla="*/ 548915 w 771319"/>
                <a:gd name="connsiteY14" fmla="*/ 590967 h 627374"/>
                <a:gd name="connsiteX15" fmla="*/ 254152 w 771319"/>
                <a:gd name="connsiteY15" fmla="*/ 604039 h 6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1319" h="627374">
                  <a:moveTo>
                    <a:pt x="254035" y="604157"/>
                  </a:moveTo>
                  <a:cubicBezTo>
                    <a:pt x="157233" y="568945"/>
                    <a:pt x="79980" y="498287"/>
                    <a:pt x="36407" y="405018"/>
                  </a:cubicBezTo>
                  <a:cubicBezTo>
                    <a:pt x="-7165" y="311750"/>
                    <a:pt x="-11758" y="207058"/>
                    <a:pt x="23336" y="110256"/>
                  </a:cubicBezTo>
                  <a:cubicBezTo>
                    <a:pt x="32168" y="85997"/>
                    <a:pt x="43355" y="62680"/>
                    <a:pt x="56663" y="40776"/>
                  </a:cubicBezTo>
                  <a:cubicBezTo>
                    <a:pt x="57487" y="39480"/>
                    <a:pt x="59254" y="39009"/>
                    <a:pt x="60549" y="39833"/>
                  </a:cubicBezTo>
                  <a:cubicBezTo>
                    <a:pt x="61844" y="40658"/>
                    <a:pt x="62315" y="42424"/>
                    <a:pt x="61491" y="43720"/>
                  </a:cubicBezTo>
                  <a:cubicBezTo>
                    <a:pt x="48419" y="65270"/>
                    <a:pt x="37350" y="88234"/>
                    <a:pt x="28635" y="112140"/>
                  </a:cubicBezTo>
                  <a:cubicBezTo>
                    <a:pt x="-42848" y="309041"/>
                    <a:pt x="59136" y="527375"/>
                    <a:pt x="256037" y="598857"/>
                  </a:cubicBezTo>
                  <a:cubicBezTo>
                    <a:pt x="452937" y="670340"/>
                    <a:pt x="671271" y="568356"/>
                    <a:pt x="742754" y="371456"/>
                  </a:cubicBezTo>
                  <a:cubicBezTo>
                    <a:pt x="788210" y="246155"/>
                    <a:pt x="765718" y="109078"/>
                    <a:pt x="682577" y="4622"/>
                  </a:cubicBezTo>
                  <a:cubicBezTo>
                    <a:pt x="681634" y="3444"/>
                    <a:pt x="681752" y="1678"/>
                    <a:pt x="683048" y="618"/>
                  </a:cubicBezTo>
                  <a:cubicBezTo>
                    <a:pt x="684225" y="-324"/>
                    <a:pt x="685992" y="-206"/>
                    <a:pt x="687052" y="1089"/>
                  </a:cubicBezTo>
                  <a:cubicBezTo>
                    <a:pt x="727444" y="51728"/>
                    <a:pt x="754648" y="112376"/>
                    <a:pt x="765718" y="176204"/>
                  </a:cubicBezTo>
                  <a:cubicBezTo>
                    <a:pt x="777141" y="242033"/>
                    <a:pt x="771017" y="310219"/>
                    <a:pt x="748053" y="373340"/>
                  </a:cubicBezTo>
                  <a:cubicBezTo>
                    <a:pt x="712842" y="470142"/>
                    <a:pt x="642184" y="547395"/>
                    <a:pt x="548915" y="590967"/>
                  </a:cubicBezTo>
                  <a:cubicBezTo>
                    <a:pt x="455646" y="634540"/>
                    <a:pt x="350954" y="639132"/>
                    <a:pt x="254152" y="604039"/>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45" name="Freeform 57">
              <a:extLst>
                <a:ext uri="{FF2B5EF4-FFF2-40B4-BE49-F238E27FC236}">
                  <a16:creationId xmlns:a16="http://schemas.microsoft.com/office/drawing/2014/main" id="{55750C49-BBD4-6ACF-3AAB-04A1ACE910A7}"/>
                </a:ext>
              </a:extLst>
            </p:cNvPr>
            <p:cNvSpPr/>
            <p:nvPr/>
          </p:nvSpPr>
          <p:spPr>
            <a:xfrm rot="435311">
              <a:off x="4193825" y="4447158"/>
              <a:ext cx="90619" cy="68568"/>
            </a:xfrm>
            <a:custGeom>
              <a:avLst/>
              <a:gdLst>
                <a:gd name="connsiteX0" fmla="*/ 55617 w 59283"/>
                <a:gd name="connsiteY0" fmla="*/ 44437 h 44731"/>
                <a:gd name="connsiteX1" fmla="*/ 53851 w 59283"/>
                <a:gd name="connsiteY1" fmla="*/ 42671 h 44731"/>
                <a:gd name="connsiteX2" fmla="*/ 41603 w 59283"/>
                <a:gd name="connsiteY2" fmla="*/ 5811 h 44731"/>
                <a:gd name="connsiteX3" fmla="*/ 3212 w 59283"/>
                <a:gd name="connsiteY3" fmla="*/ 11110 h 44731"/>
                <a:gd name="connsiteX4" fmla="*/ 33 w 59283"/>
                <a:gd name="connsiteY4" fmla="*/ 8755 h 44731"/>
                <a:gd name="connsiteX5" fmla="*/ 2388 w 59283"/>
                <a:gd name="connsiteY5" fmla="*/ 5575 h 44731"/>
                <a:gd name="connsiteX6" fmla="*/ 43016 w 59283"/>
                <a:gd name="connsiteY6" fmla="*/ 40 h 44731"/>
                <a:gd name="connsiteX7" fmla="*/ 46078 w 59283"/>
                <a:gd name="connsiteY7" fmla="*/ 1924 h 44731"/>
                <a:gd name="connsiteX8" fmla="*/ 59150 w 59283"/>
                <a:gd name="connsiteY8" fmla="*/ 41022 h 44731"/>
                <a:gd name="connsiteX9" fmla="*/ 57384 w 59283"/>
                <a:gd name="connsiteY9" fmla="*/ 44555 h 44731"/>
                <a:gd name="connsiteX10" fmla="*/ 55499 w 59283"/>
                <a:gd name="connsiteY10" fmla="*/ 44555 h 4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83" h="44731">
                  <a:moveTo>
                    <a:pt x="55617" y="44437"/>
                  </a:moveTo>
                  <a:cubicBezTo>
                    <a:pt x="54793" y="44202"/>
                    <a:pt x="54204" y="43495"/>
                    <a:pt x="53851" y="42671"/>
                  </a:cubicBezTo>
                  <a:lnTo>
                    <a:pt x="41603" y="5811"/>
                  </a:lnTo>
                  <a:lnTo>
                    <a:pt x="3212" y="11110"/>
                  </a:lnTo>
                  <a:cubicBezTo>
                    <a:pt x="1681" y="11345"/>
                    <a:pt x="268" y="10286"/>
                    <a:pt x="33" y="8755"/>
                  </a:cubicBezTo>
                  <a:cubicBezTo>
                    <a:pt x="-203" y="7224"/>
                    <a:pt x="857" y="5811"/>
                    <a:pt x="2388" y="5575"/>
                  </a:cubicBezTo>
                  <a:lnTo>
                    <a:pt x="43016" y="40"/>
                  </a:lnTo>
                  <a:cubicBezTo>
                    <a:pt x="44312" y="-195"/>
                    <a:pt x="45607" y="629"/>
                    <a:pt x="46078" y="1924"/>
                  </a:cubicBezTo>
                  <a:lnTo>
                    <a:pt x="59150" y="41022"/>
                  </a:lnTo>
                  <a:cubicBezTo>
                    <a:pt x="59621" y="42553"/>
                    <a:pt x="58797" y="44084"/>
                    <a:pt x="57384" y="44555"/>
                  </a:cubicBezTo>
                  <a:cubicBezTo>
                    <a:pt x="56795" y="44790"/>
                    <a:pt x="56088" y="44790"/>
                    <a:pt x="55499" y="44555"/>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grpSp>
      <p:grpSp>
        <p:nvGrpSpPr>
          <p:cNvPr id="51" name="Group 50">
            <a:extLst>
              <a:ext uri="{FF2B5EF4-FFF2-40B4-BE49-F238E27FC236}">
                <a16:creationId xmlns:a16="http://schemas.microsoft.com/office/drawing/2014/main" id="{035E9A83-CD88-9743-048D-508451EE4406}"/>
              </a:ext>
              <a:ext uri="{C183D7F6-B498-43B3-948B-1728B52AA6E4}">
                <adec:decorative xmlns:adec="http://schemas.microsoft.com/office/drawing/2017/decorative" val="1"/>
              </a:ext>
            </a:extLst>
          </p:cNvPr>
          <p:cNvGrpSpPr/>
          <p:nvPr/>
        </p:nvGrpSpPr>
        <p:grpSpPr>
          <a:xfrm>
            <a:off x="7168294" y="4164137"/>
            <a:ext cx="1174099" cy="1243883"/>
            <a:chOff x="7340355" y="4180650"/>
            <a:chExt cx="1174099" cy="1243883"/>
          </a:xfrm>
          <a:gradFill>
            <a:gsLst>
              <a:gs pos="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52" name="Freeform 64">
              <a:extLst>
                <a:ext uri="{FF2B5EF4-FFF2-40B4-BE49-F238E27FC236}">
                  <a16:creationId xmlns:a16="http://schemas.microsoft.com/office/drawing/2014/main" id="{D816E825-2D4C-35AA-1BA1-E958654EA72E}"/>
                </a:ext>
              </a:extLst>
            </p:cNvPr>
            <p:cNvSpPr/>
            <p:nvPr/>
          </p:nvSpPr>
          <p:spPr>
            <a:xfrm rot="17464909">
              <a:off x="7342008" y="4208003"/>
              <a:ext cx="1170794" cy="1174099"/>
            </a:xfrm>
            <a:custGeom>
              <a:avLst/>
              <a:gdLst>
                <a:gd name="connsiteX0" fmla="*/ 765935 w 765934"/>
                <a:gd name="connsiteY0" fmla="*/ 382967 h 765934"/>
                <a:gd name="connsiteX1" fmla="*/ 382967 w 765934"/>
                <a:gd name="connsiteY1" fmla="*/ 765934 h 765934"/>
                <a:gd name="connsiteX2" fmla="*/ 0 w 765934"/>
                <a:gd name="connsiteY2" fmla="*/ 382967 h 765934"/>
                <a:gd name="connsiteX3" fmla="*/ 382967 w 765934"/>
                <a:gd name="connsiteY3" fmla="*/ 0 h 765934"/>
                <a:gd name="connsiteX4" fmla="*/ 765935 w 765934"/>
                <a:gd name="connsiteY4" fmla="*/ 382967 h 7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934" h="765934">
                  <a:moveTo>
                    <a:pt x="765935" y="382967"/>
                  </a:moveTo>
                  <a:cubicBezTo>
                    <a:pt x="765935" y="594474"/>
                    <a:pt x="594474" y="765934"/>
                    <a:pt x="382967" y="765934"/>
                  </a:cubicBezTo>
                  <a:cubicBezTo>
                    <a:pt x="171460" y="765934"/>
                    <a:pt x="0" y="594474"/>
                    <a:pt x="0" y="382967"/>
                  </a:cubicBezTo>
                  <a:cubicBezTo>
                    <a:pt x="0" y="171460"/>
                    <a:pt x="171460" y="0"/>
                    <a:pt x="382967" y="0"/>
                  </a:cubicBezTo>
                  <a:cubicBezTo>
                    <a:pt x="594474" y="0"/>
                    <a:pt x="765935" y="171460"/>
                    <a:pt x="765935" y="382967"/>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53" name="Freeform 65">
              <a:extLst>
                <a:ext uri="{FF2B5EF4-FFF2-40B4-BE49-F238E27FC236}">
                  <a16:creationId xmlns:a16="http://schemas.microsoft.com/office/drawing/2014/main" id="{D4493570-D0E0-E53A-23C7-C9E425AB2028}"/>
                </a:ext>
              </a:extLst>
            </p:cNvPr>
            <p:cNvSpPr/>
            <p:nvPr/>
          </p:nvSpPr>
          <p:spPr>
            <a:xfrm rot="17464909">
              <a:off x="7025045" y="4517424"/>
              <a:ext cx="929728" cy="256179"/>
            </a:xfrm>
            <a:custGeom>
              <a:avLst/>
              <a:gdLst>
                <a:gd name="connsiteX0" fmla="*/ 1894 w 608229"/>
                <a:gd name="connsiteY0" fmla="*/ 166871 h 167121"/>
                <a:gd name="connsiteX1" fmla="*/ 1187 w 608229"/>
                <a:gd name="connsiteY1" fmla="*/ 166518 h 167121"/>
                <a:gd name="connsiteX2" fmla="*/ 481 w 608229"/>
                <a:gd name="connsiteY2" fmla="*/ 162632 h 167121"/>
                <a:gd name="connsiteX3" fmla="*/ 13317 w 608229"/>
                <a:gd name="connsiteY3" fmla="*/ 145556 h 167121"/>
                <a:gd name="connsiteX4" fmla="*/ 17321 w 608229"/>
                <a:gd name="connsiteY4" fmla="*/ 145085 h 167121"/>
                <a:gd name="connsiteX5" fmla="*/ 17792 w 608229"/>
                <a:gd name="connsiteY5" fmla="*/ 149089 h 167121"/>
                <a:gd name="connsiteX6" fmla="*/ 5191 w 608229"/>
                <a:gd name="connsiteY6" fmla="*/ 165929 h 167121"/>
                <a:gd name="connsiteX7" fmla="*/ 1894 w 608229"/>
                <a:gd name="connsiteY7" fmla="*/ 166989 h 167121"/>
                <a:gd name="connsiteX8" fmla="*/ 28273 w 608229"/>
                <a:gd name="connsiteY8" fmla="*/ 133779 h 167121"/>
                <a:gd name="connsiteX9" fmla="*/ 27331 w 608229"/>
                <a:gd name="connsiteY9" fmla="*/ 133191 h 167121"/>
                <a:gd name="connsiteX10" fmla="*/ 27095 w 608229"/>
                <a:gd name="connsiteY10" fmla="*/ 129187 h 167121"/>
                <a:gd name="connsiteX11" fmla="*/ 41698 w 608229"/>
                <a:gd name="connsiteY11" fmla="*/ 113642 h 167121"/>
                <a:gd name="connsiteX12" fmla="*/ 45702 w 608229"/>
                <a:gd name="connsiteY12" fmla="*/ 113642 h 167121"/>
                <a:gd name="connsiteX13" fmla="*/ 45702 w 608229"/>
                <a:gd name="connsiteY13" fmla="*/ 117646 h 167121"/>
                <a:gd name="connsiteX14" fmla="*/ 31335 w 608229"/>
                <a:gd name="connsiteY14" fmla="*/ 132955 h 167121"/>
                <a:gd name="connsiteX15" fmla="*/ 28273 w 608229"/>
                <a:gd name="connsiteY15" fmla="*/ 133779 h 167121"/>
                <a:gd name="connsiteX16" fmla="*/ 58067 w 608229"/>
                <a:gd name="connsiteY16" fmla="*/ 103750 h 167121"/>
                <a:gd name="connsiteX17" fmla="*/ 56890 w 608229"/>
                <a:gd name="connsiteY17" fmla="*/ 103043 h 167121"/>
                <a:gd name="connsiteX18" fmla="*/ 57125 w 608229"/>
                <a:gd name="connsiteY18" fmla="*/ 99039 h 167121"/>
                <a:gd name="connsiteX19" fmla="*/ 73377 w 608229"/>
                <a:gd name="connsiteY19" fmla="*/ 85261 h 167121"/>
                <a:gd name="connsiteX20" fmla="*/ 77381 w 608229"/>
                <a:gd name="connsiteY20" fmla="*/ 85732 h 167121"/>
                <a:gd name="connsiteX21" fmla="*/ 76909 w 608229"/>
                <a:gd name="connsiteY21" fmla="*/ 89736 h 167121"/>
                <a:gd name="connsiteX22" fmla="*/ 60894 w 608229"/>
                <a:gd name="connsiteY22" fmla="*/ 103396 h 167121"/>
                <a:gd name="connsiteX23" fmla="*/ 58067 w 608229"/>
                <a:gd name="connsiteY23" fmla="*/ 103985 h 167121"/>
                <a:gd name="connsiteX24" fmla="*/ 91041 w 608229"/>
                <a:gd name="connsiteY24" fmla="*/ 77253 h 167121"/>
                <a:gd name="connsiteX25" fmla="*/ 89746 w 608229"/>
                <a:gd name="connsiteY25" fmla="*/ 76193 h 167121"/>
                <a:gd name="connsiteX26" fmla="*/ 90452 w 608229"/>
                <a:gd name="connsiteY26" fmla="*/ 72307 h 167121"/>
                <a:gd name="connsiteX27" fmla="*/ 108117 w 608229"/>
                <a:gd name="connsiteY27" fmla="*/ 60413 h 167121"/>
                <a:gd name="connsiteX28" fmla="*/ 112003 w 608229"/>
                <a:gd name="connsiteY28" fmla="*/ 61237 h 167121"/>
                <a:gd name="connsiteX29" fmla="*/ 111179 w 608229"/>
                <a:gd name="connsiteY29" fmla="*/ 65123 h 167121"/>
                <a:gd name="connsiteX30" fmla="*/ 93750 w 608229"/>
                <a:gd name="connsiteY30" fmla="*/ 76900 h 167121"/>
                <a:gd name="connsiteX31" fmla="*/ 91159 w 608229"/>
                <a:gd name="connsiteY31" fmla="*/ 77253 h 167121"/>
                <a:gd name="connsiteX32" fmla="*/ 126723 w 608229"/>
                <a:gd name="connsiteY32" fmla="*/ 54642 h 167121"/>
                <a:gd name="connsiteX33" fmla="*/ 125193 w 608229"/>
                <a:gd name="connsiteY33" fmla="*/ 53347 h 167121"/>
                <a:gd name="connsiteX34" fmla="*/ 126252 w 608229"/>
                <a:gd name="connsiteY34" fmla="*/ 49461 h 167121"/>
                <a:gd name="connsiteX35" fmla="*/ 145095 w 608229"/>
                <a:gd name="connsiteY35" fmla="*/ 39569 h 167121"/>
                <a:gd name="connsiteX36" fmla="*/ 148863 w 608229"/>
                <a:gd name="connsiteY36" fmla="*/ 40864 h 167121"/>
                <a:gd name="connsiteX37" fmla="*/ 147568 w 608229"/>
                <a:gd name="connsiteY37" fmla="*/ 44632 h 167121"/>
                <a:gd name="connsiteX38" fmla="*/ 128961 w 608229"/>
                <a:gd name="connsiteY38" fmla="*/ 54407 h 167121"/>
                <a:gd name="connsiteX39" fmla="*/ 126606 w 608229"/>
                <a:gd name="connsiteY39" fmla="*/ 54642 h 167121"/>
                <a:gd name="connsiteX40" fmla="*/ 164761 w 608229"/>
                <a:gd name="connsiteY40" fmla="*/ 35918 h 167121"/>
                <a:gd name="connsiteX41" fmla="*/ 163112 w 608229"/>
                <a:gd name="connsiteY41" fmla="*/ 34387 h 167121"/>
                <a:gd name="connsiteX42" fmla="*/ 164643 w 608229"/>
                <a:gd name="connsiteY42" fmla="*/ 30736 h 167121"/>
                <a:gd name="connsiteX43" fmla="*/ 184428 w 608229"/>
                <a:gd name="connsiteY43" fmla="*/ 22964 h 167121"/>
                <a:gd name="connsiteX44" fmla="*/ 188078 w 608229"/>
                <a:gd name="connsiteY44" fmla="*/ 24613 h 167121"/>
                <a:gd name="connsiteX45" fmla="*/ 186430 w 608229"/>
                <a:gd name="connsiteY45" fmla="*/ 28263 h 167121"/>
                <a:gd name="connsiteX46" fmla="*/ 166881 w 608229"/>
                <a:gd name="connsiteY46" fmla="*/ 35918 h 167121"/>
                <a:gd name="connsiteX47" fmla="*/ 164761 w 608229"/>
                <a:gd name="connsiteY47" fmla="*/ 35918 h 167121"/>
                <a:gd name="connsiteX48" fmla="*/ 204447 w 608229"/>
                <a:gd name="connsiteY48" fmla="*/ 21551 h 167121"/>
                <a:gd name="connsiteX49" fmla="*/ 202681 w 608229"/>
                <a:gd name="connsiteY49" fmla="*/ 19667 h 167121"/>
                <a:gd name="connsiteX50" fmla="*/ 204565 w 608229"/>
                <a:gd name="connsiteY50" fmla="*/ 16134 h 167121"/>
                <a:gd name="connsiteX51" fmla="*/ 225174 w 608229"/>
                <a:gd name="connsiteY51" fmla="*/ 10599 h 167121"/>
                <a:gd name="connsiteX52" fmla="*/ 228589 w 608229"/>
                <a:gd name="connsiteY52" fmla="*/ 12718 h 167121"/>
                <a:gd name="connsiteX53" fmla="*/ 226469 w 608229"/>
                <a:gd name="connsiteY53" fmla="*/ 16134 h 167121"/>
                <a:gd name="connsiteX54" fmla="*/ 206214 w 608229"/>
                <a:gd name="connsiteY54" fmla="*/ 21551 h 167121"/>
                <a:gd name="connsiteX55" fmla="*/ 204447 w 608229"/>
                <a:gd name="connsiteY55" fmla="*/ 21551 h 167121"/>
                <a:gd name="connsiteX56" fmla="*/ 245547 w 608229"/>
                <a:gd name="connsiteY56" fmla="*/ 11659 h 167121"/>
                <a:gd name="connsiteX57" fmla="*/ 243781 w 608229"/>
                <a:gd name="connsiteY57" fmla="*/ 9539 h 167121"/>
                <a:gd name="connsiteX58" fmla="*/ 246018 w 608229"/>
                <a:gd name="connsiteY58" fmla="*/ 6241 h 167121"/>
                <a:gd name="connsiteX59" fmla="*/ 267098 w 608229"/>
                <a:gd name="connsiteY59" fmla="*/ 2944 h 167121"/>
                <a:gd name="connsiteX60" fmla="*/ 270277 w 608229"/>
                <a:gd name="connsiteY60" fmla="*/ 5417 h 167121"/>
                <a:gd name="connsiteX61" fmla="*/ 267804 w 608229"/>
                <a:gd name="connsiteY61" fmla="*/ 8597 h 167121"/>
                <a:gd name="connsiteX62" fmla="*/ 247078 w 608229"/>
                <a:gd name="connsiteY62" fmla="*/ 11776 h 167121"/>
                <a:gd name="connsiteX63" fmla="*/ 245665 w 608229"/>
                <a:gd name="connsiteY63" fmla="*/ 11659 h 167121"/>
                <a:gd name="connsiteX64" fmla="*/ 604491 w 608229"/>
                <a:gd name="connsiteY64" fmla="*/ 138961 h 167121"/>
                <a:gd name="connsiteX65" fmla="*/ 603313 w 608229"/>
                <a:gd name="connsiteY65" fmla="*/ 138137 h 167121"/>
                <a:gd name="connsiteX66" fmla="*/ 591419 w 608229"/>
                <a:gd name="connsiteY66" fmla="*/ 124947 h 167121"/>
                <a:gd name="connsiteX67" fmla="*/ 591537 w 608229"/>
                <a:gd name="connsiteY67" fmla="*/ 120943 h 167121"/>
                <a:gd name="connsiteX68" fmla="*/ 595541 w 608229"/>
                <a:gd name="connsiteY68" fmla="*/ 121061 h 167121"/>
                <a:gd name="connsiteX69" fmla="*/ 607552 w 608229"/>
                <a:gd name="connsiteY69" fmla="*/ 134486 h 167121"/>
                <a:gd name="connsiteX70" fmla="*/ 607199 w 608229"/>
                <a:gd name="connsiteY70" fmla="*/ 138490 h 167121"/>
                <a:gd name="connsiteX71" fmla="*/ 604373 w 608229"/>
                <a:gd name="connsiteY71" fmla="*/ 138961 h 167121"/>
                <a:gd name="connsiteX72" fmla="*/ 287471 w 608229"/>
                <a:gd name="connsiteY72" fmla="*/ 6477 h 167121"/>
                <a:gd name="connsiteX73" fmla="*/ 285587 w 608229"/>
                <a:gd name="connsiteY73" fmla="*/ 4004 h 167121"/>
                <a:gd name="connsiteX74" fmla="*/ 288177 w 608229"/>
                <a:gd name="connsiteY74" fmla="*/ 942 h 167121"/>
                <a:gd name="connsiteX75" fmla="*/ 309493 w 608229"/>
                <a:gd name="connsiteY75" fmla="*/ 0 h 167121"/>
                <a:gd name="connsiteX76" fmla="*/ 312319 w 608229"/>
                <a:gd name="connsiteY76" fmla="*/ 2826 h 167121"/>
                <a:gd name="connsiteX77" fmla="*/ 309493 w 608229"/>
                <a:gd name="connsiteY77" fmla="*/ 5653 h 167121"/>
                <a:gd name="connsiteX78" fmla="*/ 288531 w 608229"/>
                <a:gd name="connsiteY78" fmla="*/ 6595 h 167121"/>
                <a:gd name="connsiteX79" fmla="*/ 287353 w 608229"/>
                <a:gd name="connsiteY79" fmla="*/ 6477 h 167121"/>
                <a:gd name="connsiteX80" fmla="*/ 577640 w 608229"/>
                <a:gd name="connsiteY80" fmla="*/ 110580 h 167121"/>
                <a:gd name="connsiteX81" fmla="*/ 576698 w 608229"/>
                <a:gd name="connsiteY81" fmla="*/ 109991 h 167121"/>
                <a:gd name="connsiteX82" fmla="*/ 561036 w 608229"/>
                <a:gd name="connsiteY82" fmla="*/ 95977 h 167121"/>
                <a:gd name="connsiteX83" fmla="*/ 560683 w 608229"/>
                <a:gd name="connsiteY83" fmla="*/ 91973 h 167121"/>
                <a:gd name="connsiteX84" fmla="*/ 564686 w 608229"/>
                <a:gd name="connsiteY84" fmla="*/ 91620 h 167121"/>
                <a:gd name="connsiteX85" fmla="*/ 580585 w 608229"/>
                <a:gd name="connsiteY85" fmla="*/ 105870 h 167121"/>
                <a:gd name="connsiteX86" fmla="*/ 580585 w 608229"/>
                <a:gd name="connsiteY86" fmla="*/ 109873 h 167121"/>
                <a:gd name="connsiteX87" fmla="*/ 577523 w 608229"/>
                <a:gd name="connsiteY87" fmla="*/ 110580 h 167121"/>
                <a:gd name="connsiteX88" fmla="*/ 329748 w 608229"/>
                <a:gd name="connsiteY88" fmla="*/ 5770 h 167121"/>
                <a:gd name="connsiteX89" fmla="*/ 327864 w 608229"/>
                <a:gd name="connsiteY89" fmla="*/ 3062 h 167121"/>
                <a:gd name="connsiteX90" fmla="*/ 330808 w 608229"/>
                <a:gd name="connsiteY90" fmla="*/ 353 h 167121"/>
                <a:gd name="connsiteX91" fmla="*/ 352005 w 608229"/>
                <a:gd name="connsiteY91" fmla="*/ 1766 h 167121"/>
                <a:gd name="connsiteX92" fmla="*/ 354596 w 608229"/>
                <a:gd name="connsiteY92" fmla="*/ 4828 h 167121"/>
                <a:gd name="connsiteX93" fmla="*/ 351534 w 608229"/>
                <a:gd name="connsiteY93" fmla="*/ 7419 h 167121"/>
                <a:gd name="connsiteX94" fmla="*/ 330572 w 608229"/>
                <a:gd name="connsiteY94" fmla="*/ 6006 h 167121"/>
                <a:gd name="connsiteX95" fmla="*/ 329748 w 608229"/>
                <a:gd name="connsiteY95" fmla="*/ 5888 h 167121"/>
                <a:gd name="connsiteX96" fmla="*/ 545373 w 608229"/>
                <a:gd name="connsiteY96" fmla="*/ 83259 h 167121"/>
                <a:gd name="connsiteX97" fmla="*/ 544667 w 608229"/>
                <a:gd name="connsiteY97" fmla="*/ 82906 h 167121"/>
                <a:gd name="connsiteX98" fmla="*/ 527591 w 608229"/>
                <a:gd name="connsiteY98" fmla="*/ 70658 h 167121"/>
                <a:gd name="connsiteX99" fmla="*/ 526884 w 608229"/>
                <a:gd name="connsiteY99" fmla="*/ 66772 h 167121"/>
                <a:gd name="connsiteX100" fmla="*/ 530771 w 608229"/>
                <a:gd name="connsiteY100" fmla="*/ 66065 h 167121"/>
                <a:gd name="connsiteX101" fmla="*/ 548082 w 608229"/>
                <a:gd name="connsiteY101" fmla="*/ 78431 h 167121"/>
                <a:gd name="connsiteX102" fmla="*/ 548671 w 608229"/>
                <a:gd name="connsiteY102" fmla="*/ 82435 h 167121"/>
                <a:gd name="connsiteX103" fmla="*/ 545491 w 608229"/>
                <a:gd name="connsiteY103" fmla="*/ 83377 h 167121"/>
                <a:gd name="connsiteX104" fmla="*/ 371790 w 608229"/>
                <a:gd name="connsiteY104" fmla="*/ 9892 h 167121"/>
                <a:gd name="connsiteX105" fmla="*/ 370023 w 608229"/>
                <a:gd name="connsiteY105" fmla="*/ 6830 h 167121"/>
                <a:gd name="connsiteX106" fmla="*/ 373203 w 608229"/>
                <a:gd name="connsiteY106" fmla="*/ 4475 h 167121"/>
                <a:gd name="connsiteX107" fmla="*/ 394165 w 608229"/>
                <a:gd name="connsiteY107" fmla="*/ 8243 h 167121"/>
                <a:gd name="connsiteX108" fmla="*/ 396284 w 608229"/>
                <a:gd name="connsiteY108" fmla="*/ 11541 h 167121"/>
                <a:gd name="connsiteX109" fmla="*/ 392987 w 608229"/>
                <a:gd name="connsiteY109" fmla="*/ 13661 h 167121"/>
                <a:gd name="connsiteX110" fmla="*/ 372378 w 608229"/>
                <a:gd name="connsiteY110" fmla="*/ 9892 h 167121"/>
                <a:gd name="connsiteX111" fmla="*/ 371790 w 608229"/>
                <a:gd name="connsiteY111" fmla="*/ 9774 h 167121"/>
                <a:gd name="connsiteX112" fmla="*/ 510397 w 608229"/>
                <a:gd name="connsiteY112" fmla="*/ 59588 h 167121"/>
                <a:gd name="connsiteX113" fmla="*/ 509926 w 608229"/>
                <a:gd name="connsiteY113" fmla="*/ 59353 h 167121"/>
                <a:gd name="connsiteX114" fmla="*/ 491555 w 608229"/>
                <a:gd name="connsiteY114" fmla="*/ 49107 h 167121"/>
                <a:gd name="connsiteX115" fmla="*/ 490378 w 608229"/>
                <a:gd name="connsiteY115" fmla="*/ 45339 h 167121"/>
                <a:gd name="connsiteX116" fmla="*/ 494146 w 608229"/>
                <a:gd name="connsiteY116" fmla="*/ 44161 h 167121"/>
                <a:gd name="connsiteX117" fmla="*/ 512753 w 608229"/>
                <a:gd name="connsiteY117" fmla="*/ 54525 h 167121"/>
                <a:gd name="connsiteX118" fmla="*/ 513695 w 608229"/>
                <a:gd name="connsiteY118" fmla="*/ 58411 h 167121"/>
                <a:gd name="connsiteX119" fmla="*/ 510280 w 608229"/>
                <a:gd name="connsiteY119" fmla="*/ 59588 h 167121"/>
                <a:gd name="connsiteX120" fmla="*/ 413125 w 608229"/>
                <a:gd name="connsiteY120" fmla="*/ 18607 h 167121"/>
                <a:gd name="connsiteX121" fmla="*/ 411358 w 608229"/>
                <a:gd name="connsiteY121" fmla="*/ 15192 h 167121"/>
                <a:gd name="connsiteX122" fmla="*/ 414773 w 608229"/>
                <a:gd name="connsiteY122" fmla="*/ 13190 h 167121"/>
                <a:gd name="connsiteX123" fmla="*/ 435146 w 608229"/>
                <a:gd name="connsiteY123" fmla="*/ 19313 h 167121"/>
                <a:gd name="connsiteX124" fmla="*/ 436913 w 608229"/>
                <a:gd name="connsiteY124" fmla="*/ 22846 h 167121"/>
                <a:gd name="connsiteX125" fmla="*/ 433380 w 608229"/>
                <a:gd name="connsiteY125" fmla="*/ 24613 h 167121"/>
                <a:gd name="connsiteX126" fmla="*/ 413242 w 608229"/>
                <a:gd name="connsiteY126" fmla="*/ 18607 h 167121"/>
                <a:gd name="connsiteX127" fmla="*/ 413007 w 608229"/>
                <a:gd name="connsiteY127" fmla="*/ 18607 h 167121"/>
                <a:gd name="connsiteX128" fmla="*/ 472831 w 608229"/>
                <a:gd name="connsiteY128" fmla="*/ 40040 h 167121"/>
                <a:gd name="connsiteX129" fmla="*/ 472595 w 608229"/>
                <a:gd name="connsiteY129" fmla="*/ 40040 h 167121"/>
                <a:gd name="connsiteX130" fmla="*/ 453282 w 608229"/>
                <a:gd name="connsiteY130" fmla="*/ 31914 h 167121"/>
                <a:gd name="connsiteX131" fmla="*/ 451633 w 608229"/>
                <a:gd name="connsiteY131" fmla="*/ 28263 h 167121"/>
                <a:gd name="connsiteX132" fmla="*/ 455284 w 608229"/>
                <a:gd name="connsiteY132" fmla="*/ 26615 h 167121"/>
                <a:gd name="connsiteX133" fmla="*/ 474951 w 608229"/>
                <a:gd name="connsiteY133" fmla="*/ 34858 h 167121"/>
                <a:gd name="connsiteX134" fmla="*/ 476364 w 608229"/>
                <a:gd name="connsiteY134" fmla="*/ 38626 h 167121"/>
                <a:gd name="connsiteX135" fmla="*/ 472831 w 608229"/>
                <a:gd name="connsiteY135" fmla="*/ 40157 h 16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8229" h="167121">
                  <a:moveTo>
                    <a:pt x="1894" y="166871"/>
                  </a:moveTo>
                  <a:cubicBezTo>
                    <a:pt x="1659" y="166871"/>
                    <a:pt x="1423" y="166636"/>
                    <a:pt x="1187" y="166518"/>
                  </a:cubicBezTo>
                  <a:cubicBezTo>
                    <a:pt x="-108" y="165576"/>
                    <a:pt x="-343" y="163809"/>
                    <a:pt x="481" y="162632"/>
                  </a:cubicBezTo>
                  <a:cubicBezTo>
                    <a:pt x="4603" y="156861"/>
                    <a:pt x="8842" y="151091"/>
                    <a:pt x="13317" y="145556"/>
                  </a:cubicBezTo>
                  <a:cubicBezTo>
                    <a:pt x="14259" y="144378"/>
                    <a:pt x="16026" y="144143"/>
                    <a:pt x="17321" y="145085"/>
                  </a:cubicBezTo>
                  <a:cubicBezTo>
                    <a:pt x="18499" y="146027"/>
                    <a:pt x="18734" y="147793"/>
                    <a:pt x="17792" y="149089"/>
                  </a:cubicBezTo>
                  <a:cubicBezTo>
                    <a:pt x="13435" y="154506"/>
                    <a:pt x="9195" y="160159"/>
                    <a:pt x="5191" y="165929"/>
                  </a:cubicBezTo>
                  <a:cubicBezTo>
                    <a:pt x="4485" y="166989"/>
                    <a:pt x="3072" y="167342"/>
                    <a:pt x="1894" y="166989"/>
                  </a:cubicBezTo>
                  <a:close/>
                  <a:moveTo>
                    <a:pt x="28273" y="133779"/>
                  </a:moveTo>
                  <a:cubicBezTo>
                    <a:pt x="27920" y="133662"/>
                    <a:pt x="27684" y="133426"/>
                    <a:pt x="27331" y="133191"/>
                  </a:cubicBezTo>
                  <a:cubicBezTo>
                    <a:pt x="26153" y="132131"/>
                    <a:pt x="26036" y="130364"/>
                    <a:pt x="27095" y="129187"/>
                  </a:cubicBezTo>
                  <a:cubicBezTo>
                    <a:pt x="31806" y="123887"/>
                    <a:pt x="36752" y="118706"/>
                    <a:pt x="41698" y="113642"/>
                  </a:cubicBezTo>
                  <a:cubicBezTo>
                    <a:pt x="42758" y="112582"/>
                    <a:pt x="44524" y="112582"/>
                    <a:pt x="45702" y="113642"/>
                  </a:cubicBezTo>
                  <a:cubicBezTo>
                    <a:pt x="46762" y="114702"/>
                    <a:pt x="46762" y="116468"/>
                    <a:pt x="45702" y="117646"/>
                  </a:cubicBezTo>
                  <a:cubicBezTo>
                    <a:pt x="40756" y="122592"/>
                    <a:pt x="35928" y="127774"/>
                    <a:pt x="31335" y="132955"/>
                  </a:cubicBezTo>
                  <a:cubicBezTo>
                    <a:pt x="30511" y="133897"/>
                    <a:pt x="29333" y="134133"/>
                    <a:pt x="28273" y="133779"/>
                  </a:cubicBezTo>
                  <a:close/>
                  <a:moveTo>
                    <a:pt x="58067" y="103750"/>
                  </a:moveTo>
                  <a:cubicBezTo>
                    <a:pt x="57596" y="103632"/>
                    <a:pt x="57243" y="103396"/>
                    <a:pt x="56890" y="103043"/>
                  </a:cubicBezTo>
                  <a:cubicBezTo>
                    <a:pt x="55830" y="101866"/>
                    <a:pt x="55948" y="100099"/>
                    <a:pt x="57125" y="99039"/>
                  </a:cubicBezTo>
                  <a:cubicBezTo>
                    <a:pt x="62425" y="94329"/>
                    <a:pt x="67842" y="89618"/>
                    <a:pt x="73377" y="85261"/>
                  </a:cubicBezTo>
                  <a:cubicBezTo>
                    <a:pt x="74554" y="84319"/>
                    <a:pt x="76321" y="84437"/>
                    <a:pt x="77381" y="85732"/>
                  </a:cubicBezTo>
                  <a:cubicBezTo>
                    <a:pt x="78323" y="86910"/>
                    <a:pt x="78205" y="88676"/>
                    <a:pt x="76909" y="89736"/>
                  </a:cubicBezTo>
                  <a:cubicBezTo>
                    <a:pt x="71492" y="94093"/>
                    <a:pt x="66075" y="98686"/>
                    <a:pt x="60894" y="103396"/>
                  </a:cubicBezTo>
                  <a:cubicBezTo>
                    <a:pt x="60069" y="104103"/>
                    <a:pt x="59009" y="104339"/>
                    <a:pt x="58067" y="103985"/>
                  </a:cubicBezTo>
                  <a:close/>
                  <a:moveTo>
                    <a:pt x="91041" y="77253"/>
                  </a:moveTo>
                  <a:cubicBezTo>
                    <a:pt x="90570" y="77017"/>
                    <a:pt x="90099" y="76782"/>
                    <a:pt x="89746" y="76193"/>
                  </a:cubicBezTo>
                  <a:cubicBezTo>
                    <a:pt x="88804" y="74898"/>
                    <a:pt x="89157" y="73131"/>
                    <a:pt x="90452" y="72307"/>
                  </a:cubicBezTo>
                  <a:cubicBezTo>
                    <a:pt x="96223" y="68185"/>
                    <a:pt x="102111" y="64181"/>
                    <a:pt x="108117" y="60413"/>
                  </a:cubicBezTo>
                  <a:cubicBezTo>
                    <a:pt x="109412" y="59588"/>
                    <a:pt x="111179" y="59942"/>
                    <a:pt x="112003" y="61237"/>
                  </a:cubicBezTo>
                  <a:cubicBezTo>
                    <a:pt x="112827" y="62532"/>
                    <a:pt x="112474" y="64299"/>
                    <a:pt x="111179" y="65123"/>
                  </a:cubicBezTo>
                  <a:cubicBezTo>
                    <a:pt x="105291" y="68892"/>
                    <a:pt x="99402" y="72778"/>
                    <a:pt x="93750" y="76900"/>
                  </a:cubicBezTo>
                  <a:cubicBezTo>
                    <a:pt x="92925" y="77488"/>
                    <a:pt x="91983" y="77606"/>
                    <a:pt x="91159" y="77253"/>
                  </a:cubicBezTo>
                  <a:close/>
                  <a:moveTo>
                    <a:pt x="126723" y="54642"/>
                  </a:moveTo>
                  <a:cubicBezTo>
                    <a:pt x="126135" y="54407"/>
                    <a:pt x="125546" y="53936"/>
                    <a:pt x="125193" y="53347"/>
                  </a:cubicBezTo>
                  <a:cubicBezTo>
                    <a:pt x="124486" y="51934"/>
                    <a:pt x="124957" y="50285"/>
                    <a:pt x="126252" y="49461"/>
                  </a:cubicBezTo>
                  <a:cubicBezTo>
                    <a:pt x="132376" y="46046"/>
                    <a:pt x="138735" y="42630"/>
                    <a:pt x="145095" y="39569"/>
                  </a:cubicBezTo>
                  <a:cubicBezTo>
                    <a:pt x="146508" y="38862"/>
                    <a:pt x="148156" y="39569"/>
                    <a:pt x="148863" y="40864"/>
                  </a:cubicBezTo>
                  <a:cubicBezTo>
                    <a:pt x="149570" y="42277"/>
                    <a:pt x="148863" y="43926"/>
                    <a:pt x="147568" y="44632"/>
                  </a:cubicBezTo>
                  <a:cubicBezTo>
                    <a:pt x="141326" y="47694"/>
                    <a:pt x="135085" y="50992"/>
                    <a:pt x="128961" y="54407"/>
                  </a:cubicBezTo>
                  <a:cubicBezTo>
                    <a:pt x="128254" y="54878"/>
                    <a:pt x="127312" y="54878"/>
                    <a:pt x="126606" y="54642"/>
                  </a:cubicBezTo>
                  <a:close/>
                  <a:moveTo>
                    <a:pt x="164761" y="35918"/>
                  </a:moveTo>
                  <a:cubicBezTo>
                    <a:pt x="164055" y="35682"/>
                    <a:pt x="163466" y="35094"/>
                    <a:pt x="163112" y="34387"/>
                  </a:cubicBezTo>
                  <a:cubicBezTo>
                    <a:pt x="162524" y="32974"/>
                    <a:pt x="163112" y="31325"/>
                    <a:pt x="164643" y="30736"/>
                  </a:cubicBezTo>
                  <a:cubicBezTo>
                    <a:pt x="171120" y="28028"/>
                    <a:pt x="177833" y="25319"/>
                    <a:pt x="184428" y="22964"/>
                  </a:cubicBezTo>
                  <a:cubicBezTo>
                    <a:pt x="185841" y="22493"/>
                    <a:pt x="187490" y="23199"/>
                    <a:pt x="188078" y="24613"/>
                  </a:cubicBezTo>
                  <a:cubicBezTo>
                    <a:pt x="188549" y="26026"/>
                    <a:pt x="187843" y="27674"/>
                    <a:pt x="186430" y="28263"/>
                  </a:cubicBezTo>
                  <a:cubicBezTo>
                    <a:pt x="179835" y="30619"/>
                    <a:pt x="173358" y="33209"/>
                    <a:pt x="166881" y="35918"/>
                  </a:cubicBezTo>
                  <a:cubicBezTo>
                    <a:pt x="166174" y="36153"/>
                    <a:pt x="165468" y="36153"/>
                    <a:pt x="164761" y="35918"/>
                  </a:cubicBezTo>
                  <a:close/>
                  <a:moveTo>
                    <a:pt x="204447" y="21551"/>
                  </a:moveTo>
                  <a:cubicBezTo>
                    <a:pt x="203623" y="21315"/>
                    <a:pt x="202917" y="20609"/>
                    <a:pt x="202681" y="19667"/>
                  </a:cubicBezTo>
                  <a:cubicBezTo>
                    <a:pt x="202210" y="18136"/>
                    <a:pt x="203034" y="16605"/>
                    <a:pt x="204565" y="16134"/>
                  </a:cubicBezTo>
                  <a:cubicBezTo>
                    <a:pt x="211396" y="14132"/>
                    <a:pt x="218226" y="12247"/>
                    <a:pt x="225174" y="10599"/>
                  </a:cubicBezTo>
                  <a:cubicBezTo>
                    <a:pt x="226705" y="10245"/>
                    <a:pt x="228236" y="11188"/>
                    <a:pt x="228589" y="12718"/>
                  </a:cubicBezTo>
                  <a:cubicBezTo>
                    <a:pt x="228942" y="14249"/>
                    <a:pt x="228000" y="15780"/>
                    <a:pt x="226469" y="16134"/>
                  </a:cubicBezTo>
                  <a:cubicBezTo>
                    <a:pt x="219757" y="17782"/>
                    <a:pt x="212926" y="19549"/>
                    <a:pt x="206214" y="21551"/>
                  </a:cubicBezTo>
                  <a:cubicBezTo>
                    <a:pt x="205625" y="21786"/>
                    <a:pt x="205036" y="21669"/>
                    <a:pt x="204447" y="21551"/>
                  </a:cubicBezTo>
                  <a:close/>
                  <a:moveTo>
                    <a:pt x="245547" y="11659"/>
                  </a:moveTo>
                  <a:cubicBezTo>
                    <a:pt x="244605" y="11305"/>
                    <a:pt x="243898" y="10481"/>
                    <a:pt x="243781" y="9539"/>
                  </a:cubicBezTo>
                  <a:cubicBezTo>
                    <a:pt x="243545" y="8008"/>
                    <a:pt x="244487" y="6595"/>
                    <a:pt x="246018" y="6241"/>
                  </a:cubicBezTo>
                  <a:cubicBezTo>
                    <a:pt x="252966" y="4946"/>
                    <a:pt x="260032" y="3886"/>
                    <a:pt x="267098" y="2944"/>
                  </a:cubicBezTo>
                  <a:cubicBezTo>
                    <a:pt x="268629" y="2709"/>
                    <a:pt x="270042" y="3886"/>
                    <a:pt x="270277" y="5417"/>
                  </a:cubicBezTo>
                  <a:cubicBezTo>
                    <a:pt x="270513" y="6948"/>
                    <a:pt x="269335" y="8361"/>
                    <a:pt x="267804" y="8597"/>
                  </a:cubicBezTo>
                  <a:cubicBezTo>
                    <a:pt x="260856" y="9421"/>
                    <a:pt x="253908" y="10599"/>
                    <a:pt x="247078" y="11776"/>
                  </a:cubicBezTo>
                  <a:cubicBezTo>
                    <a:pt x="246607" y="11776"/>
                    <a:pt x="246018" y="11776"/>
                    <a:pt x="245665" y="11659"/>
                  </a:cubicBezTo>
                  <a:close/>
                  <a:moveTo>
                    <a:pt x="604491" y="138961"/>
                  </a:moveTo>
                  <a:cubicBezTo>
                    <a:pt x="604020" y="138843"/>
                    <a:pt x="603666" y="138490"/>
                    <a:pt x="603313" y="138137"/>
                  </a:cubicBezTo>
                  <a:cubicBezTo>
                    <a:pt x="599427" y="133662"/>
                    <a:pt x="595423" y="129187"/>
                    <a:pt x="591419" y="124947"/>
                  </a:cubicBezTo>
                  <a:cubicBezTo>
                    <a:pt x="590359" y="123770"/>
                    <a:pt x="590359" y="122003"/>
                    <a:pt x="591537" y="120943"/>
                  </a:cubicBezTo>
                  <a:cubicBezTo>
                    <a:pt x="592714" y="119883"/>
                    <a:pt x="594481" y="119883"/>
                    <a:pt x="595541" y="121061"/>
                  </a:cubicBezTo>
                  <a:cubicBezTo>
                    <a:pt x="599662" y="125418"/>
                    <a:pt x="603666" y="129893"/>
                    <a:pt x="607552" y="134486"/>
                  </a:cubicBezTo>
                  <a:cubicBezTo>
                    <a:pt x="608612" y="135664"/>
                    <a:pt x="608377" y="137430"/>
                    <a:pt x="607199" y="138490"/>
                  </a:cubicBezTo>
                  <a:cubicBezTo>
                    <a:pt x="606375" y="139197"/>
                    <a:pt x="605315" y="139314"/>
                    <a:pt x="604373" y="138961"/>
                  </a:cubicBezTo>
                  <a:close/>
                  <a:moveTo>
                    <a:pt x="287471" y="6477"/>
                  </a:moveTo>
                  <a:cubicBezTo>
                    <a:pt x="286411" y="6124"/>
                    <a:pt x="285704" y="5182"/>
                    <a:pt x="285587" y="4004"/>
                  </a:cubicBezTo>
                  <a:cubicBezTo>
                    <a:pt x="285587" y="2473"/>
                    <a:pt x="286646" y="1060"/>
                    <a:pt x="288177" y="942"/>
                  </a:cubicBezTo>
                  <a:cubicBezTo>
                    <a:pt x="295243" y="471"/>
                    <a:pt x="302427" y="118"/>
                    <a:pt x="309493" y="0"/>
                  </a:cubicBezTo>
                  <a:cubicBezTo>
                    <a:pt x="311024" y="0"/>
                    <a:pt x="312319" y="1178"/>
                    <a:pt x="312319" y="2826"/>
                  </a:cubicBezTo>
                  <a:cubicBezTo>
                    <a:pt x="312319" y="4357"/>
                    <a:pt x="311141" y="5653"/>
                    <a:pt x="309493" y="5653"/>
                  </a:cubicBezTo>
                  <a:cubicBezTo>
                    <a:pt x="302545" y="5653"/>
                    <a:pt x="295479" y="6006"/>
                    <a:pt x="288531" y="6595"/>
                  </a:cubicBezTo>
                  <a:cubicBezTo>
                    <a:pt x="288177" y="6595"/>
                    <a:pt x="287706" y="6595"/>
                    <a:pt x="287353" y="6477"/>
                  </a:cubicBezTo>
                  <a:close/>
                  <a:moveTo>
                    <a:pt x="577640" y="110580"/>
                  </a:moveTo>
                  <a:cubicBezTo>
                    <a:pt x="577287" y="110462"/>
                    <a:pt x="576934" y="110227"/>
                    <a:pt x="576698" y="109991"/>
                  </a:cubicBezTo>
                  <a:cubicBezTo>
                    <a:pt x="571635" y="105163"/>
                    <a:pt x="566335" y="100452"/>
                    <a:pt x="561036" y="95977"/>
                  </a:cubicBezTo>
                  <a:cubicBezTo>
                    <a:pt x="559858" y="94917"/>
                    <a:pt x="559740" y="93151"/>
                    <a:pt x="560683" y="91973"/>
                  </a:cubicBezTo>
                  <a:cubicBezTo>
                    <a:pt x="561742" y="90796"/>
                    <a:pt x="563509" y="90678"/>
                    <a:pt x="564686" y="91620"/>
                  </a:cubicBezTo>
                  <a:cubicBezTo>
                    <a:pt x="570104" y="96213"/>
                    <a:pt x="575403" y="101041"/>
                    <a:pt x="580585" y="105870"/>
                  </a:cubicBezTo>
                  <a:cubicBezTo>
                    <a:pt x="581762" y="106929"/>
                    <a:pt x="581762" y="108696"/>
                    <a:pt x="580585" y="109873"/>
                  </a:cubicBezTo>
                  <a:cubicBezTo>
                    <a:pt x="579760" y="110698"/>
                    <a:pt x="578583" y="110933"/>
                    <a:pt x="577523" y="110580"/>
                  </a:cubicBezTo>
                  <a:close/>
                  <a:moveTo>
                    <a:pt x="329748" y="5770"/>
                  </a:moveTo>
                  <a:cubicBezTo>
                    <a:pt x="328570" y="5417"/>
                    <a:pt x="327864" y="4239"/>
                    <a:pt x="327864" y="3062"/>
                  </a:cubicBezTo>
                  <a:cubicBezTo>
                    <a:pt x="327864" y="1531"/>
                    <a:pt x="329277" y="353"/>
                    <a:pt x="330808" y="353"/>
                  </a:cubicBezTo>
                  <a:cubicBezTo>
                    <a:pt x="337874" y="589"/>
                    <a:pt x="345057" y="1178"/>
                    <a:pt x="352005" y="1766"/>
                  </a:cubicBezTo>
                  <a:cubicBezTo>
                    <a:pt x="353536" y="1884"/>
                    <a:pt x="354714" y="3297"/>
                    <a:pt x="354596" y="4828"/>
                  </a:cubicBezTo>
                  <a:cubicBezTo>
                    <a:pt x="354478" y="6359"/>
                    <a:pt x="353065" y="7537"/>
                    <a:pt x="351534" y="7419"/>
                  </a:cubicBezTo>
                  <a:cubicBezTo>
                    <a:pt x="344586" y="6713"/>
                    <a:pt x="337520" y="6241"/>
                    <a:pt x="330572" y="6006"/>
                  </a:cubicBezTo>
                  <a:cubicBezTo>
                    <a:pt x="330219" y="6006"/>
                    <a:pt x="329984" y="6006"/>
                    <a:pt x="329748" y="5888"/>
                  </a:cubicBezTo>
                  <a:close/>
                  <a:moveTo>
                    <a:pt x="545373" y="83259"/>
                  </a:moveTo>
                  <a:cubicBezTo>
                    <a:pt x="545138" y="83259"/>
                    <a:pt x="544902" y="83023"/>
                    <a:pt x="544667" y="82906"/>
                  </a:cubicBezTo>
                  <a:cubicBezTo>
                    <a:pt x="539132" y="78666"/>
                    <a:pt x="533361" y="74544"/>
                    <a:pt x="527591" y="70658"/>
                  </a:cubicBezTo>
                  <a:cubicBezTo>
                    <a:pt x="526296" y="69834"/>
                    <a:pt x="525942" y="68067"/>
                    <a:pt x="526884" y="66772"/>
                  </a:cubicBezTo>
                  <a:cubicBezTo>
                    <a:pt x="527709" y="65477"/>
                    <a:pt x="529475" y="65123"/>
                    <a:pt x="530771" y="66065"/>
                  </a:cubicBezTo>
                  <a:cubicBezTo>
                    <a:pt x="536659" y="70069"/>
                    <a:pt x="542429" y="74191"/>
                    <a:pt x="548082" y="78431"/>
                  </a:cubicBezTo>
                  <a:cubicBezTo>
                    <a:pt x="549377" y="79373"/>
                    <a:pt x="549613" y="81139"/>
                    <a:pt x="548671" y="82435"/>
                  </a:cubicBezTo>
                  <a:cubicBezTo>
                    <a:pt x="547964" y="83494"/>
                    <a:pt x="546551" y="83848"/>
                    <a:pt x="545491" y="83377"/>
                  </a:cubicBezTo>
                  <a:close/>
                  <a:moveTo>
                    <a:pt x="371790" y="9892"/>
                  </a:moveTo>
                  <a:cubicBezTo>
                    <a:pt x="370494" y="9421"/>
                    <a:pt x="369788" y="8126"/>
                    <a:pt x="370023" y="6830"/>
                  </a:cubicBezTo>
                  <a:cubicBezTo>
                    <a:pt x="370259" y="5299"/>
                    <a:pt x="371672" y="4239"/>
                    <a:pt x="373203" y="4475"/>
                  </a:cubicBezTo>
                  <a:cubicBezTo>
                    <a:pt x="380151" y="5535"/>
                    <a:pt x="387217" y="6830"/>
                    <a:pt x="394165" y="8243"/>
                  </a:cubicBezTo>
                  <a:cubicBezTo>
                    <a:pt x="395696" y="8597"/>
                    <a:pt x="396638" y="10010"/>
                    <a:pt x="396284" y="11541"/>
                  </a:cubicBezTo>
                  <a:cubicBezTo>
                    <a:pt x="395931" y="13072"/>
                    <a:pt x="394518" y="14014"/>
                    <a:pt x="392987" y="13661"/>
                  </a:cubicBezTo>
                  <a:cubicBezTo>
                    <a:pt x="386157" y="12247"/>
                    <a:pt x="379209" y="10952"/>
                    <a:pt x="372378" y="9892"/>
                  </a:cubicBezTo>
                  <a:cubicBezTo>
                    <a:pt x="372143" y="9892"/>
                    <a:pt x="372025" y="9892"/>
                    <a:pt x="371790" y="9774"/>
                  </a:cubicBezTo>
                  <a:close/>
                  <a:moveTo>
                    <a:pt x="510397" y="59588"/>
                  </a:moveTo>
                  <a:cubicBezTo>
                    <a:pt x="510280" y="59588"/>
                    <a:pt x="510044" y="59471"/>
                    <a:pt x="509926" y="59353"/>
                  </a:cubicBezTo>
                  <a:cubicBezTo>
                    <a:pt x="503920" y="55820"/>
                    <a:pt x="497797" y="52287"/>
                    <a:pt x="491555" y="49107"/>
                  </a:cubicBezTo>
                  <a:cubicBezTo>
                    <a:pt x="490142" y="48401"/>
                    <a:pt x="489671" y="46634"/>
                    <a:pt x="490378" y="45339"/>
                  </a:cubicBezTo>
                  <a:cubicBezTo>
                    <a:pt x="491084" y="43926"/>
                    <a:pt x="492851" y="43455"/>
                    <a:pt x="494146" y="44161"/>
                  </a:cubicBezTo>
                  <a:cubicBezTo>
                    <a:pt x="500387" y="47459"/>
                    <a:pt x="506629" y="50992"/>
                    <a:pt x="512753" y="54525"/>
                  </a:cubicBezTo>
                  <a:cubicBezTo>
                    <a:pt x="514048" y="55349"/>
                    <a:pt x="514519" y="56998"/>
                    <a:pt x="513695" y="58411"/>
                  </a:cubicBezTo>
                  <a:cubicBezTo>
                    <a:pt x="512988" y="59588"/>
                    <a:pt x="511575" y="60059"/>
                    <a:pt x="510280" y="59588"/>
                  </a:cubicBezTo>
                  <a:close/>
                  <a:moveTo>
                    <a:pt x="413125" y="18607"/>
                  </a:moveTo>
                  <a:cubicBezTo>
                    <a:pt x="411711" y="18136"/>
                    <a:pt x="411005" y="16605"/>
                    <a:pt x="411358" y="15192"/>
                  </a:cubicBezTo>
                  <a:cubicBezTo>
                    <a:pt x="411711" y="13661"/>
                    <a:pt x="413360" y="12836"/>
                    <a:pt x="414773" y="13190"/>
                  </a:cubicBezTo>
                  <a:cubicBezTo>
                    <a:pt x="421604" y="15074"/>
                    <a:pt x="428434" y="17076"/>
                    <a:pt x="435146" y="19313"/>
                  </a:cubicBezTo>
                  <a:cubicBezTo>
                    <a:pt x="436677" y="19784"/>
                    <a:pt x="437384" y="21433"/>
                    <a:pt x="436913" y="22846"/>
                  </a:cubicBezTo>
                  <a:cubicBezTo>
                    <a:pt x="436442" y="24377"/>
                    <a:pt x="434793" y="25084"/>
                    <a:pt x="433380" y="24613"/>
                  </a:cubicBezTo>
                  <a:cubicBezTo>
                    <a:pt x="426785" y="22375"/>
                    <a:pt x="419955" y="20373"/>
                    <a:pt x="413242" y="18607"/>
                  </a:cubicBezTo>
                  <a:cubicBezTo>
                    <a:pt x="413242" y="18607"/>
                    <a:pt x="413125" y="18607"/>
                    <a:pt x="413007" y="18607"/>
                  </a:cubicBezTo>
                  <a:close/>
                  <a:moveTo>
                    <a:pt x="472831" y="40040"/>
                  </a:moveTo>
                  <a:cubicBezTo>
                    <a:pt x="472831" y="40040"/>
                    <a:pt x="472713" y="40040"/>
                    <a:pt x="472595" y="40040"/>
                  </a:cubicBezTo>
                  <a:cubicBezTo>
                    <a:pt x="466236" y="37213"/>
                    <a:pt x="459759" y="34387"/>
                    <a:pt x="453282" y="31914"/>
                  </a:cubicBezTo>
                  <a:cubicBezTo>
                    <a:pt x="451869" y="31325"/>
                    <a:pt x="451162" y="29676"/>
                    <a:pt x="451633" y="28263"/>
                  </a:cubicBezTo>
                  <a:cubicBezTo>
                    <a:pt x="452222" y="26850"/>
                    <a:pt x="453871" y="26144"/>
                    <a:pt x="455284" y="26615"/>
                  </a:cubicBezTo>
                  <a:cubicBezTo>
                    <a:pt x="461879" y="29205"/>
                    <a:pt x="468474" y="32032"/>
                    <a:pt x="474951" y="34858"/>
                  </a:cubicBezTo>
                  <a:cubicBezTo>
                    <a:pt x="476364" y="35447"/>
                    <a:pt x="476953" y="37213"/>
                    <a:pt x="476364" y="38626"/>
                  </a:cubicBezTo>
                  <a:cubicBezTo>
                    <a:pt x="475775" y="39922"/>
                    <a:pt x="474244" y="40628"/>
                    <a:pt x="472831" y="40157"/>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54" name="Freeform 66">
              <a:extLst>
                <a:ext uri="{FF2B5EF4-FFF2-40B4-BE49-F238E27FC236}">
                  <a16:creationId xmlns:a16="http://schemas.microsoft.com/office/drawing/2014/main" id="{8314296C-A7B6-4891-97F0-5D2491F07B8D}"/>
                </a:ext>
              </a:extLst>
            </p:cNvPr>
            <p:cNvSpPr/>
            <p:nvPr/>
          </p:nvSpPr>
          <p:spPr>
            <a:xfrm rot="17464909">
              <a:off x="7440823" y="4354171"/>
              <a:ext cx="1179025" cy="961700"/>
            </a:xfrm>
            <a:custGeom>
              <a:avLst/>
              <a:gdLst>
                <a:gd name="connsiteX0" fmla="*/ 254035 w 771319"/>
                <a:gd name="connsiteY0" fmla="*/ 604157 h 627374"/>
                <a:gd name="connsiteX1" fmla="*/ 36407 w 771319"/>
                <a:gd name="connsiteY1" fmla="*/ 405018 h 627374"/>
                <a:gd name="connsiteX2" fmla="*/ 23336 w 771319"/>
                <a:gd name="connsiteY2" fmla="*/ 110256 h 627374"/>
                <a:gd name="connsiteX3" fmla="*/ 56663 w 771319"/>
                <a:gd name="connsiteY3" fmla="*/ 40776 h 627374"/>
                <a:gd name="connsiteX4" fmla="*/ 60549 w 771319"/>
                <a:gd name="connsiteY4" fmla="*/ 39833 h 627374"/>
                <a:gd name="connsiteX5" fmla="*/ 61491 w 771319"/>
                <a:gd name="connsiteY5" fmla="*/ 43720 h 627374"/>
                <a:gd name="connsiteX6" fmla="*/ 28635 w 771319"/>
                <a:gd name="connsiteY6" fmla="*/ 112140 h 627374"/>
                <a:gd name="connsiteX7" fmla="*/ 256037 w 771319"/>
                <a:gd name="connsiteY7" fmla="*/ 598857 h 627374"/>
                <a:gd name="connsiteX8" fmla="*/ 742754 w 771319"/>
                <a:gd name="connsiteY8" fmla="*/ 371456 h 627374"/>
                <a:gd name="connsiteX9" fmla="*/ 682577 w 771319"/>
                <a:gd name="connsiteY9" fmla="*/ 4622 h 627374"/>
                <a:gd name="connsiteX10" fmla="*/ 683048 w 771319"/>
                <a:gd name="connsiteY10" fmla="*/ 618 h 627374"/>
                <a:gd name="connsiteX11" fmla="*/ 687052 w 771319"/>
                <a:gd name="connsiteY11" fmla="*/ 1089 h 627374"/>
                <a:gd name="connsiteX12" fmla="*/ 765718 w 771319"/>
                <a:gd name="connsiteY12" fmla="*/ 176204 h 627374"/>
                <a:gd name="connsiteX13" fmla="*/ 748053 w 771319"/>
                <a:gd name="connsiteY13" fmla="*/ 373340 h 627374"/>
                <a:gd name="connsiteX14" fmla="*/ 548915 w 771319"/>
                <a:gd name="connsiteY14" fmla="*/ 590967 h 627374"/>
                <a:gd name="connsiteX15" fmla="*/ 254152 w 771319"/>
                <a:gd name="connsiteY15" fmla="*/ 604039 h 6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1319" h="627374">
                  <a:moveTo>
                    <a:pt x="254035" y="604157"/>
                  </a:moveTo>
                  <a:cubicBezTo>
                    <a:pt x="157233" y="568945"/>
                    <a:pt x="79980" y="498287"/>
                    <a:pt x="36407" y="405018"/>
                  </a:cubicBezTo>
                  <a:cubicBezTo>
                    <a:pt x="-7165" y="311750"/>
                    <a:pt x="-11758" y="207058"/>
                    <a:pt x="23336" y="110256"/>
                  </a:cubicBezTo>
                  <a:cubicBezTo>
                    <a:pt x="32168" y="85997"/>
                    <a:pt x="43355" y="62680"/>
                    <a:pt x="56663" y="40776"/>
                  </a:cubicBezTo>
                  <a:cubicBezTo>
                    <a:pt x="57487" y="39480"/>
                    <a:pt x="59254" y="39009"/>
                    <a:pt x="60549" y="39833"/>
                  </a:cubicBezTo>
                  <a:cubicBezTo>
                    <a:pt x="61844" y="40658"/>
                    <a:pt x="62315" y="42424"/>
                    <a:pt x="61491" y="43720"/>
                  </a:cubicBezTo>
                  <a:cubicBezTo>
                    <a:pt x="48419" y="65270"/>
                    <a:pt x="37350" y="88234"/>
                    <a:pt x="28635" y="112140"/>
                  </a:cubicBezTo>
                  <a:cubicBezTo>
                    <a:pt x="-42848" y="309041"/>
                    <a:pt x="59136" y="527375"/>
                    <a:pt x="256037" y="598857"/>
                  </a:cubicBezTo>
                  <a:cubicBezTo>
                    <a:pt x="452937" y="670340"/>
                    <a:pt x="671271" y="568356"/>
                    <a:pt x="742754" y="371456"/>
                  </a:cubicBezTo>
                  <a:cubicBezTo>
                    <a:pt x="788210" y="246155"/>
                    <a:pt x="765718" y="109078"/>
                    <a:pt x="682577" y="4622"/>
                  </a:cubicBezTo>
                  <a:cubicBezTo>
                    <a:pt x="681634" y="3444"/>
                    <a:pt x="681752" y="1678"/>
                    <a:pt x="683048" y="618"/>
                  </a:cubicBezTo>
                  <a:cubicBezTo>
                    <a:pt x="684225" y="-324"/>
                    <a:pt x="685992" y="-206"/>
                    <a:pt x="687052" y="1089"/>
                  </a:cubicBezTo>
                  <a:cubicBezTo>
                    <a:pt x="727444" y="51728"/>
                    <a:pt x="754648" y="112376"/>
                    <a:pt x="765718" y="176204"/>
                  </a:cubicBezTo>
                  <a:cubicBezTo>
                    <a:pt x="777141" y="242033"/>
                    <a:pt x="771017" y="310219"/>
                    <a:pt x="748053" y="373340"/>
                  </a:cubicBezTo>
                  <a:cubicBezTo>
                    <a:pt x="712842" y="470142"/>
                    <a:pt x="642184" y="547395"/>
                    <a:pt x="548915" y="590967"/>
                  </a:cubicBezTo>
                  <a:cubicBezTo>
                    <a:pt x="455646" y="634540"/>
                    <a:pt x="350954" y="639132"/>
                    <a:pt x="254152" y="604039"/>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sp>
          <p:nvSpPr>
            <p:cNvPr id="55" name="Freeform 67">
              <a:extLst>
                <a:ext uri="{FF2B5EF4-FFF2-40B4-BE49-F238E27FC236}">
                  <a16:creationId xmlns:a16="http://schemas.microsoft.com/office/drawing/2014/main" id="{B1173110-F65E-D143-5620-4236638022E8}"/>
                </a:ext>
              </a:extLst>
            </p:cNvPr>
            <p:cNvSpPr/>
            <p:nvPr/>
          </p:nvSpPr>
          <p:spPr>
            <a:xfrm rot="17464909">
              <a:off x="7435166" y="5146653"/>
              <a:ext cx="90619" cy="68568"/>
            </a:xfrm>
            <a:custGeom>
              <a:avLst/>
              <a:gdLst>
                <a:gd name="connsiteX0" fmla="*/ 55617 w 59283"/>
                <a:gd name="connsiteY0" fmla="*/ 44437 h 44731"/>
                <a:gd name="connsiteX1" fmla="*/ 53851 w 59283"/>
                <a:gd name="connsiteY1" fmla="*/ 42671 h 44731"/>
                <a:gd name="connsiteX2" fmla="*/ 41603 w 59283"/>
                <a:gd name="connsiteY2" fmla="*/ 5811 h 44731"/>
                <a:gd name="connsiteX3" fmla="*/ 3212 w 59283"/>
                <a:gd name="connsiteY3" fmla="*/ 11110 h 44731"/>
                <a:gd name="connsiteX4" fmla="*/ 33 w 59283"/>
                <a:gd name="connsiteY4" fmla="*/ 8755 h 44731"/>
                <a:gd name="connsiteX5" fmla="*/ 2388 w 59283"/>
                <a:gd name="connsiteY5" fmla="*/ 5575 h 44731"/>
                <a:gd name="connsiteX6" fmla="*/ 43016 w 59283"/>
                <a:gd name="connsiteY6" fmla="*/ 40 h 44731"/>
                <a:gd name="connsiteX7" fmla="*/ 46078 w 59283"/>
                <a:gd name="connsiteY7" fmla="*/ 1924 h 44731"/>
                <a:gd name="connsiteX8" fmla="*/ 59150 w 59283"/>
                <a:gd name="connsiteY8" fmla="*/ 41022 h 44731"/>
                <a:gd name="connsiteX9" fmla="*/ 57384 w 59283"/>
                <a:gd name="connsiteY9" fmla="*/ 44555 h 44731"/>
                <a:gd name="connsiteX10" fmla="*/ 55499 w 59283"/>
                <a:gd name="connsiteY10" fmla="*/ 44555 h 4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83" h="44731">
                  <a:moveTo>
                    <a:pt x="55617" y="44437"/>
                  </a:moveTo>
                  <a:cubicBezTo>
                    <a:pt x="54793" y="44202"/>
                    <a:pt x="54204" y="43495"/>
                    <a:pt x="53851" y="42671"/>
                  </a:cubicBezTo>
                  <a:lnTo>
                    <a:pt x="41603" y="5811"/>
                  </a:lnTo>
                  <a:lnTo>
                    <a:pt x="3212" y="11110"/>
                  </a:lnTo>
                  <a:cubicBezTo>
                    <a:pt x="1681" y="11345"/>
                    <a:pt x="268" y="10286"/>
                    <a:pt x="33" y="8755"/>
                  </a:cubicBezTo>
                  <a:cubicBezTo>
                    <a:pt x="-203" y="7224"/>
                    <a:pt x="857" y="5811"/>
                    <a:pt x="2388" y="5575"/>
                  </a:cubicBezTo>
                  <a:lnTo>
                    <a:pt x="43016" y="40"/>
                  </a:lnTo>
                  <a:cubicBezTo>
                    <a:pt x="44312" y="-195"/>
                    <a:pt x="45607" y="629"/>
                    <a:pt x="46078" y="1924"/>
                  </a:cubicBezTo>
                  <a:lnTo>
                    <a:pt x="59150" y="41022"/>
                  </a:lnTo>
                  <a:cubicBezTo>
                    <a:pt x="59621" y="42553"/>
                    <a:pt x="58797" y="44084"/>
                    <a:pt x="57384" y="44555"/>
                  </a:cubicBezTo>
                  <a:cubicBezTo>
                    <a:pt x="56795" y="44790"/>
                    <a:pt x="56088" y="44790"/>
                    <a:pt x="55499" y="44555"/>
                  </a:cubicBezTo>
                  <a:close/>
                </a:path>
              </a:pathLst>
            </a:custGeom>
            <a:grpFill/>
            <a:ln w="11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61"/>
                </a:solidFill>
                <a:effectLst/>
                <a:uLnTx/>
                <a:uFillTx/>
                <a:latin typeface="Calibri" panose="020F0502020204030204"/>
                <a:ea typeface="+mn-ea"/>
                <a:cs typeface="+mn-cs"/>
              </a:endParaRPr>
            </a:p>
          </p:txBody>
        </p:sp>
      </p:grpSp>
      <p:sp>
        <p:nvSpPr>
          <p:cNvPr id="61" name="Oval 4">
            <a:extLst>
              <a:ext uri="{FF2B5EF4-FFF2-40B4-BE49-F238E27FC236}">
                <a16:creationId xmlns:a16="http://schemas.microsoft.com/office/drawing/2014/main" id="{043AA5DD-A706-BB7F-3A97-82BE2B2C41D8}"/>
              </a:ext>
            </a:extLst>
          </p:cNvPr>
          <p:cNvSpPr txBox="1"/>
          <p:nvPr/>
        </p:nvSpPr>
        <p:spPr>
          <a:xfrm>
            <a:off x="5582309" y="965265"/>
            <a:ext cx="1134115" cy="75349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3461"/>
                </a:solidFill>
                <a:effectLst/>
                <a:uLnTx/>
                <a:uFillTx/>
                <a:latin typeface="Aptos" panose="020B0004020202020204" pitchFamily="34" charset="0"/>
                <a:ea typeface="+mn-ea"/>
                <a:cs typeface="+mn-cs"/>
              </a:rPr>
              <a:t>States–Center for Medicaid and CHIP Services</a:t>
            </a:r>
          </a:p>
        </p:txBody>
      </p:sp>
      <p:sp>
        <p:nvSpPr>
          <p:cNvPr id="62" name="Oval 6">
            <a:extLst>
              <a:ext uri="{FF2B5EF4-FFF2-40B4-BE49-F238E27FC236}">
                <a16:creationId xmlns:a16="http://schemas.microsoft.com/office/drawing/2014/main" id="{C835CD80-2AA2-FF1B-DF29-4D1F862AB732}"/>
              </a:ext>
            </a:extLst>
          </p:cNvPr>
          <p:cNvSpPr txBox="1"/>
          <p:nvPr/>
        </p:nvSpPr>
        <p:spPr>
          <a:xfrm>
            <a:off x="6659685" y="1222869"/>
            <a:ext cx="1208913" cy="75349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3461"/>
                </a:solidFill>
                <a:effectLst/>
                <a:uLnTx/>
                <a:uFillTx/>
                <a:latin typeface="Aptos" panose="020B0004020202020204" pitchFamily="34" charset="0"/>
                <a:ea typeface="+mn-ea"/>
                <a:cs typeface="+mn-cs"/>
              </a:rPr>
              <a:t>Innovation &amp; Demonstrations</a:t>
            </a:r>
          </a:p>
        </p:txBody>
      </p:sp>
      <p:sp>
        <p:nvSpPr>
          <p:cNvPr id="63" name="Oval 8">
            <a:extLst>
              <a:ext uri="{FF2B5EF4-FFF2-40B4-BE49-F238E27FC236}">
                <a16:creationId xmlns:a16="http://schemas.microsoft.com/office/drawing/2014/main" id="{6DFA2E47-114F-A3C3-E7F4-BE28736C7B6D}"/>
              </a:ext>
            </a:extLst>
          </p:cNvPr>
          <p:cNvSpPr txBox="1"/>
          <p:nvPr/>
        </p:nvSpPr>
        <p:spPr>
          <a:xfrm>
            <a:off x="7482658" y="2156505"/>
            <a:ext cx="1134115" cy="75349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3461"/>
                </a:solidFill>
                <a:effectLst/>
                <a:uLnTx/>
                <a:uFillTx/>
                <a:latin typeface="Aptos" panose="020B0004020202020204" pitchFamily="34" charset="0"/>
                <a:ea typeface="+mn-ea"/>
                <a:cs typeface="+mn-cs"/>
              </a:rPr>
              <a:t>Clinical Standards</a:t>
            </a:r>
          </a:p>
        </p:txBody>
      </p:sp>
      <p:sp>
        <p:nvSpPr>
          <p:cNvPr id="64" name="Oval 10">
            <a:extLst>
              <a:ext uri="{FF2B5EF4-FFF2-40B4-BE49-F238E27FC236}">
                <a16:creationId xmlns:a16="http://schemas.microsoft.com/office/drawing/2014/main" id="{9C4598FF-FD86-C04F-22BE-6F7F1D0FD62E}"/>
              </a:ext>
            </a:extLst>
          </p:cNvPr>
          <p:cNvSpPr txBox="1"/>
          <p:nvPr/>
        </p:nvSpPr>
        <p:spPr>
          <a:xfrm>
            <a:off x="7673497" y="3378663"/>
            <a:ext cx="1134115" cy="75349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3461"/>
                </a:solidFill>
                <a:effectLst/>
                <a:uLnTx/>
                <a:uFillTx/>
                <a:latin typeface="Aptos" panose="020B0004020202020204" pitchFamily="34" charset="0"/>
                <a:ea typeface="+mn-ea"/>
                <a:cs typeface="+mn-cs"/>
              </a:rPr>
              <a:t>Quality &amp; Safety Oversight</a:t>
            </a:r>
          </a:p>
        </p:txBody>
      </p:sp>
      <p:sp>
        <p:nvSpPr>
          <p:cNvPr id="65" name="Oval 12">
            <a:extLst>
              <a:ext uri="{FF2B5EF4-FFF2-40B4-BE49-F238E27FC236}">
                <a16:creationId xmlns:a16="http://schemas.microsoft.com/office/drawing/2014/main" id="{AD4D015A-216E-5FDF-0B0D-A626572C7B3F}"/>
              </a:ext>
            </a:extLst>
          </p:cNvPr>
          <p:cNvSpPr txBox="1"/>
          <p:nvPr/>
        </p:nvSpPr>
        <p:spPr>
          <a:xfrm>
            <a:off x="7190026" y="4457513"/>
            <a:ext cx="1134115" cy="753499"/>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3461"/>
                </a:solidFill>
                <a:effectLst/>
                <a:uLnTx/>
                <a:uFillTx/>
                <a:latin typeface="Aptos" panose="020B0004020202020204" pitchFamily="34" charset="0"/>
                <a:ea typeface="+mn-ea"/>
                <a:cs typeface="+mn-cs"/>
              </a:rPr>
              <a:t>Quality &amp; Public Reporting</a:t>
            </a:r>
          </a:p>
        </p:txBody>
      </p:sp>
      <p:sp>
        <p:nvSpPr>
          <p:cNvPr id="66" name="Oval 14">
            <a:extLst>
              <a:ext uri="{FF2B5EF4-FFF2-40B4-BE49-F238E27FC236}">
                <a16:creationId xmlns:a16="http://schemas.microsoft.com/office/drawing/2014/main" id="{EECF93AD-B3CF-406A-8373-90331E1467CE}"/>
              </a:ext>
            </a:extLst>
          </p:cNvPr>
          <p:cNvSpPr txBox="1"/>
          <p:nvPr/>
        </p:nvSpPr>
        <p:spPr>
          <a:xfrm>
            <a:off x="6176849" y="5076596"/>
            <a:ext cx="1134115" cy="75349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3461"/>
                </a:solidFill>
                <a:effectLst/>
                <a:uLnTx/>
                <a:uFillTx/>
                <a:latin typeface="Aptos" panose="020B0004020202020204" pitchFamily="34" charset="0"/>
                <a:ea typeface="+mn-ea"/>
                <a:cs typeface="+mn-cs"/>
              </a:rPr>
              <a:t>Payment</a:t>
            </a:r>
          </a:p>
        </p:txBody>
      </p:sp>
      <p:sp>
        <p:nvSpPr>
          <p:cNvPr id="67" name="Oval 16">
            <a:extLst>
              <a:ext uri="{FF2B5EF4-FFF2-40B4-BE49-F238E27FC236}">
                <a16:creationId xmlns:a16="http://schemas.microsoft.com/office/drawing/2014/main" id="{71EAED05-DFE6-4FE2-7A90-9D6F342D5E8F}"/>
              </a:ext>
            </a:extLst>
          </p:cNvPr>
          <p:cNvSpPr txBox="1"/>
          <p:nvPr/>
        </p:nvSpPr>
        <p:spPr>
          <a:xfrm>
            <a:off x="4986324" y="5072234"/>
            <a:ext cx="1134115" cy="75349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3461"/>
                </a:solidFill>
                <a:effectLst/>
                <a:uLnTx/>
                <a:uFillTx/>
                <a:latin typeface="Aptos" panose="020B0004020202020204" pitchFamily="34" charset="0"/>
                <a:ea typeface="+mn-ea"/>
                <a:cs typeface="+mn-cs"/>
              </a:rPr>
              <a:t>Coverage</a:t>
            </a:r>
          </a:p>
        </p:txBody>
      </p:sp>
      <p:sp>
        <p:nvSpPr>
          <p:cNvPr id="68" name="Oval 18">
            <a:extLst>
              <a:ext uri="{FF2B5EF4-FFF2-40B4-BE49-F238E27FC236}">
                <a16:creationId xmlns:a16="http://schemas.microsoft.com/office/drawing/2014/main" id="{39CD2446-2AA6-D212-A7B7-88E539337594}"/>
              </a:ext>
            </a:extLst>
          </p:cNvPr>
          <p:cNvSpPr txBox="1"/>
          <p:nvPr/>
        </p:nvSpPr>
        <p:spPr>
          <a:xfrm>
            <a:off x="3987786" y="4435228"/>
            <a:ext cx="1134115" cy="75349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3461"/>
                </a:solidFill>
                <a:effectLst/>
                <a:uLnTx/>
                <a:uFillTx/>
                <a:latin typeface="Aptos" panose="020B0004020202020204" pitchFamily="34" charset="0"/>
                <a:ea typeface="+mn-ea"/>
                <a:cs typeface="+mn-cs"/>
              </a:rPr>
              <a:t>Marketplace</a:t>
            </a:r>
          </a:p>
        </p:txBody>
      </p:sp>
      <p:sp>
        <p:nvSpPr>
          <p:cNvPr id="69" name="Oval 20">
            <a:extLst>
              <a:ext uri="{FF2B5EF4-FFF2-40B4-BE49-F238E27FC236}">
                <a16:creationId xmlns:a16="http://schemas.microsoft.com/office/drawing/2014/main" id="{A2FEF93E-92E8-6ED8-C4D1-53EA7ED1F21F}"/>
              </a:ext>
            </a:extLst>
          </p:cNvPr>
          <p:cNvSpPr txBox="1"/>
          <p:nvPr/>
        </p:nvSpPr>
        <p:spPr>
          <a:xfrm>
            <a:off x="3465348" y="3378079"/>
            <a:ext cx="1134115" cy="753499"/>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3461"/>
                </a:solidFill>
                <a:effectLst/>
                <a:uLnTx/>
                <a:uFillTx/>
                <a:latin typeface="Aptos" panose="020B0004020202020204" pitchFamily="34" charset="0"/>
                <a:ea typeface="+mn-ea"/>
                <a:cs typeface="+mn-cs"/>
              </a:rPr>
              <a:t>Program Integrity</a:t>
            </a:r>
          </a:p>
        </p:txBody>
      </p:sp>
      <p:sp>
        <p:nvSpPr>
          <p:cNvPr id="70" name="Oval 22">
            <a:extLst>
              <a:ext uri="{FF2B5EF4-FFF2-40B4-BE49-F238E27FC236}">
                <a16:creationId xmlns:a16="http://schemas.microsoft.com/office/drawing/2014/main" id="{64EDC1F8-ACC2-9049-D103-BDD62AD4D0B2}"/>
              </a:ext>
            </a:extLst>
          </p:cNvPr>
          <p:cNvSpPr txBox="1"/>
          <p:nvPr/>
        </p:nvSpPr>
        <p:spPr>
          <a:xfrm>
            <a:off x="3634730" y="2188523"/>
            <a:ext cx="1134115" cy="75349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3461"/>
                </a:solidFill>
                <a:effectLst/>
                <a:uLnTx/>
                <a:uFillTx/>
                <a:latin typeface="Aptos" panose="020B0004020202020204" pitchFamily="34" charset="0"/>
                <a:ea typeface="+mn-ea"/>
                <a:cs typeface="+mn-cs"/>
              </a:rPr>
              <a:t>Quality Improvement</a:t>
            </a:r>
          </a:p>
        </p:txBody>
      </p:sp>
      <p:sp>
        <p:nvSpPr>
          <p:cNvPr id="71" name="Oval 24">
            <a:extLst>
              <a:ext uri="{FF2B5EF4-FFF2-40B4-BE49-F238E27FC236}">
                <a16:creationId xmlns:a16="http://schemas.microsoft.com/office/drawing/2014/main" id="{2A16DC59-16CC-84FB-4A4D-8D33A1BF3C8C}"/>
              </a:ext>
            </a:extLst>
          </p:cNvPr>
          <p:cNvSpPr txBox="1"/>
          <p:nvPr/>
        </p:nvSpPr>
        <p:spPr>
          <a:xfrm>
            <a:off x="4411245" y="1316170"/>
            <a:ext cx="1134115" cy="75349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3461"/>
                </a:solidFill>
                <a:effectLst/>
                <a:uLnTx/>
                <a:uFillTx/>
                <a:latin typeface="Aptos" panose="020B0004020202020204" pitchFamily="34" charset="0"/>
                <a:ea typeface="+mn-ea"/>
                <a:cs typeface="+mn-cs"/>
              </a:rPr>
              <a:t>Value- Based Incentive Models</a:t>
            </a:r>
          </a:p>
        </p:txBody>
      </p:sp>
      <p:sp>
        <p:nvSpPr>
          <p:cNvPr id="73" name="Content Placeholder 2">
            <a:extLst>
              <a:ext uri="{FF2B5EF4-FFF2-40B4-BE49-F238E27FC236}">
                <a16:creationId xmlns:a16="http://schemas.microsoft.com/office/drawing/2014/main" id="{BCC9F37E-DE8B-B5E8-981F-310D5EB5F92C}"/>
              </a:ext>
            </a:extLst>
          </p:cNvPr>
          <p:cNvSpPr txBox="1">
            <a:spLocks/>
          </p:cNvSpPr>
          <p:nvPr/>
        </p:nvSpPr>
        <p:spPr>
          <a:xfrm>
            <a:off x="838969" y="466134"/>
            <a:ext cx="4926274" cy="6736370"/>
          </a:xfrm>
          <a:prstGeom prst="rect">
            <a:avLst/>
          </a:prstGeom>
        </p:spPr>
        <p:txBody>
          <a:bodyPr>
            <a:normAutofit/>
          </a:bodyPr>
          <a:lstStyle>
            <a:lvl1pPr marL="211792" indent="-211792" algn="l" defTabSz="847168" rtl="0" eaLnBrk="1" latinLnBrk="0" hangingPunct="1">
              <a:lnSpc>
                <a:spcPct val="90000"/>
              </a:lnSpc>
              <a:spcBef>
                <a:spcPts val="927"/>
              </a:spcBef>
              <a:buFont typeface="Arial"/>
              <a:buChar char="•"/>
              <a:defRPr sz="2595" kern="1200">
                <a:solidFill>
                  <a:schemeClr val="tx1"/>
                </a:solidFill>
                <a:latin typeface="+mn-lt"/>
                <a:ea typeface="+mn-ea"/>
                <a:cs typeface="+mn-cs"/>
              </a:defRPr>
            </a:lvl1pPr>
            <a:lvl2pPr marL="635376" indent="-211792" algn="l" defTabSz="847168" rtl="0" eaLnBrk="1" latinLnBrk="0" hangingPunct="1">
              <a:lnSpc>
                <a:spcPct val="90000"/>
              </a:lnSpc>
              <a:spcBef>
                <a:spcPts val="463"/>
              </a:spcBef>
              <a:buFont typeface="Arial"/>
              <a:buChar char="•"/>
              <a:defRPr sz="2224" kern="1200">
                <a:solidFill>
                  <a:schemeClr val="tx1"/>
                </a:solidFill>
                <a:latin typeface="+mn-lt"/>
                <a:ea typeface="+mn-ea"/>
                <a:cs typeface="+mn-cs"/>
              </a:defRPr>
            </a:lvl2pPr>
            <a:lvl3pPr marL="1058959" indent="-211792" algn="l" defTabSz="847168" rtl="0" eaLnBrk="1" latinLnBrk="0" hangingPunct="1">
              <a:lnSpc>
                <a:spcPct val="90000"/>
              </a:lnSpc>
              <a:spcBef>
                <a:spcPts val="463"/>
              </a:spcBef>
              <a:buFont typeface="Arial"/>
              <a:buChar char="•"/>
              <a:defRPr sz="1853" kern="1200">
                <a:solidFill>
                  <a:schemeClr val="tx1"/>
                </a:solidFill>
                <a:latin typeface="+mn-lt"/>
                <a:ea typeface="+mn-ea"/>
                <a:cs typeface="+mn-cs"/>
              </a:defRPr>
            </a:lvl3pPr>
            <a:lvl4pPr marL="1482544" indent="-211792" algn="l" defTabSz="847168" rtl="0" eaLnBrk="1" latinLnBrk="0" hangingPunct="1">
              <a:lnSpc>
                <a:spcPct val="90000"/>
              </a:lnSpc>
              <a:spcBef>
                <a:spcPts val="463"/>
              </a:spcBef>
              <a:buFont typeface="Arial"/>
              <a:buChar char="•"/>
              <a:defRPr sz="1668" kern="1200">
                <a:solidFill>
                  <a:schemeClr val="tx1"/>
                </a:solidFill>
                <a:latin typeface="+mn-lt"/>
                <a:ea typeface="+mn-ea"/>
                <a:cs typeface="+mn-cs"/>
              </a:defRPr>
            </a:lvl4pPr>
            <a:lvl5pPr marL="1906128" indent="-211792" algn="l" defTabSz="847168" rtl="0" eaLnBrk="1" latinLnBrk="0" hangingPunct="1">
              <a:lnSpc>
                <a:spcPct val="90000"/>
              </a:lnSpc>
              <a:spcBef>
                <a:spcPts val="463"/>
              </a:spcBef>
              <a:buFont typeface="Arial"/>
              <a:buChar char="•"/>
              <a:defRPr sz="1668" kern="1200">
                <a:solidFill>
                  <a:schemeClr val="tx1"/>
                </a:solidFill>
                <a:latin typeface="+mn-lt"/>
                <a:ea typeface="+mn-ea"/>
                <a:cs typeface="+mn-cs"/>
              </a:defRPr>
            </a:lvl5pPr>
            <a:lvl6pPr marL="2329711" indent="-211792" algn="l" defTabSz="847168" rtl="0" eaLnBrk="1" latinLnBrk="0" hangingPunct="1">
              <a:lnSpc>
                <a:spcPct val="90000"/>
              </a:lnSpc>
              <a:spcBef>
                <a:spcPts val="463"/>
              </a:spcBef>
              <a:buFont typeface="Arial"/>
              <a:buChar char="•"/>
              <a:defRPr sz="1668" kern="1200">
                <a:solidFill>
                  <a:schemeClr val="tx1"/>
                </a:solidFill>
                <a:latin typeface="+mn-lt"/>
                <a:ea typeface="+mn-ea"/>
                <a:cs typeface="+mn-cs"/>
              </a:defRPr>
            </a:lvl6pPr>
            <a:lvl7pPr marL="2753295" indent="-211792" algn="l" defTabSz="847168" rtl="0" eaLnBrk="1" latinLnBrk="0" hangingPunct="1">
              <a:lnSpc>
                <a:spcPct val="90000"/>
              </a:lnSpc>
              <a:spcBef>
                <a:spcPts val="463"/>
              </a:spcBef>
              <a:buFont typeface="Arial"/>
              <a:buChar char="•"/>
              <a:defRPr sz="1668" kern="1200">
                <a:solidFill>
                  <a:schemeClr val="tx1"/>
                </a:solidFill>
                <a:latin typeface="+mn-lt"/>
                <a:ea typeface="+mn-ea"/>
                <a:cs typeface="+mn-cs"/>
              </a:defRPr>
            </a:lvl7pPr>
            <a:lvl8pPr marL="3176879" indent="-211792" algn="l" defTabSz="847168" rtl="0" eaLnBrk="1" latinLnBrk="0" hangingPunct="1">
              <a:lnSpc>
                <a:spcPct val="90000"/>
              </a:lnSpc>
              <a:spcBef>
                <a:spcPts val="463"/>
              </a:spcBef>
              <a:buFont typeface="Arial"/>
              <a:buChar char="•"/>
              <a:defRPr sz="1668" kern="1200">
                <a:solidFill>
                  <a:schemeClr val="tx1"/>
                </a:solidFill>
                <a:latin typeface="+mn-lt"/>
                <a:ea typeface="+mn-ea"/>
                <a:cs typeface="+mn-cs"/>
              </a:defRPr>
            </a:lvl8pPr>
            <a:lvl9pPr marL="3600463" indent="-211792" algn="l" defTabSz="847168" rtl="0" eaLnBrk="1" latinLnBrk="0" hangingPunct="1">
              <a:lnSpc>
                <a:spcPct val="90000"/>
              </a:lnSpc>
              <a:spcBef>
                <a:spcPts val="463"/>
              </a:spcBef>
              <a:buFont typeface="Arial"/>
              <a:buChar char="•"/>
              <a:defRPr sz="1668" kern="1200">
                <a:solidFill>
                  <a:schemeClr val="tx1"/>
                </a:solidFill>
                <a:latin typeface="+mn-lt"/>
                <a:ea typeface="+mn-ea"/>
                <a:cs typeface="+mn-cs"/>
              </a:defRPr>
            </a:lvl9pPr>
          </a:lstStyle>
          <a:p>
            <a:pPr>
              <a:lnSpc>
                <a:spcPct val="75000"/>
              </a:lnSpc>
              <a:buFont typeface="Wingdings" panose="05000000000000000000" pitchFamily="2" charset="2"/>
              <a:buChar char="Ø"/>
            </a:pPr>
            <a:r>
              <a:rPr lang="en-US" sz="1200" dirty="0">
                <a:latin typeface="Arial" panose="020B0604020202020204" pitchFamily="34" charset="0"/>
                <a:cs typeface="Arial" panose="020B0604020202020204" pitchFamily="34" charset="0"/>
              </a:rPr>
              <a:t>CMCS 1115 Waivers and demonstrations </a:t>
            </a:r>
          </a:p>
          <a:p>
            <a:pPr>
              <a:lnSpc>
                <a:spcPct val="75000"/>
              </a:lnSpc>
              <a:buFont typeface="Wingdings" panose="05000000000000000000" pitchFamily="2" charset="2"/>
              <a:buChar char="Ø"/>
            </a:pPr>
            <a:r>
              <a:rPr lang="en-US" sz="1200" dirty="0">
                <a:latin typeface="Arial" panose="020B0604020202020204" pitchFamily="34" charset="0"/>
                <a:cs typeface="Arial" panose="020B0604020202020204" pitchFamily="34" charset="0"/>
              </a:rPr>
              <a:t>CMMI model tests </a:t>
            </a:r>
          </a:p>
          <a:p>
            <a:pPr>
              <a:lnSpc>
                <a:spcPct val="75000"/>
              </a:lnSpc>
              <a:buFont typeface="Wingdings" panose="05000000000000000000" pitchFamily="2" charset="2"/>
              <a:buChar char="Ø"/>
            </a:pPr>
            <a:r>
              <a:rPr lang="en-US" sz="1200" dirty="0">
                <a:latin typeface="Arial" panose="020B0604020202020204" pitchFamily="34" charset="0"/>
                <a:cs typeface="Arial" panose="020B0604020202020204" pitchFamily="34" charset="0"/>
              </a:rPr>
              <a:t>Innovation Accelerator Program</a:t>
            </a:r>
          </a:p>
          <a:p>
            <a:pPr>
              <a:lnSpc>
                <a:spcPct val="75000"/>
              </a:lnSpc>
              <a:buFont typeface="Wingdings" panose="05000000000000000000" pitchFamily="2" charset="2"/>
              <a:buChar char="Ø"/>
            </a:pPr>
            <a:endParaRPr lang="en-US" sz="1200" dirty="0">
              <a:latin typeface="Arial" panose="020B0604020202020204" pitchFamily="34" charset="0"/>
              <a:cs typeface="Arial" panose="020B0604020202020204" pitchFamily="34" charset="0"/>
            </a:endParaRPr>
          </a:p>
          <a:p>
            <a:pPr>
              <a:lnSpc>
                <a:spcPct val="75000"/>
              </a:lnSpc>
              <a:buFont typeface="Wingdings" panose="05000000000000000000" pitchFamily="2" charset="2"/>
              <a:buChar char="Ø"/>
            </a:pPr>
            <a:r>
              <a:rPr lang="en-US" sz="1200" dirty="0">
                <a:latin typeface="Arial" panose="020B0604020202020204" pitchFamily="34" charset="0"/>
                <a:cs typeface="Arial" panose="020B0604020202020204" pitchFamily="34" charset="0"/>
              </a:rPr>
              <a:t>Advanced Alternative payment models </a:t>
            </a:r>
          </a:p>
          <a:p>
            <a:pPr>
              <a:lnSpc>
                <a:spcPct val="75000"/>
              </a:lnSpc>
              <a:buFont typeface="Wingdings" panose="05000000000000000000" pitchFamily="2" charset="2"/>
              <a:buChar char="Ø"/>
            </a:pPr>
            <a:r>
              <a:rPr lang="en-US" sz="1200" dirty="0">
                <a:latin typeface="Arial" panose="020B0604020202020204" pitchFamily="34" charset="0"/>
                <a:cs typeface="Arial" panose="020B0604020202020204" pitchFamily="34" charset="0"/>
              </a:rPr>
              <a:t>ACOs, PCMH, Bundles </a:t>
            </a:r>
          </a:p>
          <a:p>
            <a:pPr>
              <a:lnSpc>
                <a:spcPct val="75000"/>
              </a:lnSpc>
              <a:buFont typeface="Wingdings" panose="05000000000000000000" pitchFamily="2" charset="2"/>
              <a:buChar char="Ø"/>
            </a:pPr>
            <a:r>
              <a:rPr lang="en-US" sz="1200" dirty="0">
                <a:latin typeface="Arial" panose="020B0604020202020204" pitchFamily="34" charset="0"/>
                <a:cs typeface="Arial" panose="020B0604020202020204" pitchFamily="34" charset="0"/>
              </a:rPr>
              <a:t>Multi-payer State agreements </a:t>
            </a:r>
          </a:p>
          <a:p>
            <a:pPr>
              <a:lnSpc>
                <a:spcPct val="75000"/>
              </a:lnSpc>
              <a:buFont typeface="Wingdings" panose="05000000000000000000" pitchFamily="2" charset="2"/>
              <a:buChar char="Ø"/>
            </a:pPr>
            <a:r>
              <a:rPr lang="en-US" sz="1200" dirty="0">
                <a:latin typeface="Arial" panose="020B0604020202020204" pitchFamily="34" charset="0"/>
                <a:cs typeface="Arial" panose="020B0604020202020204" pitchFamily="34" charset="0"/>
              </a:rPr>
              <a:t>Prevention and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Population Health </a:t>
            </a:r>
          </a:p>
          <a:p>
            <a:pPr>
              <a:lnSpc>
                <a:spcPct val="75000"/>
              </a:lnSpc>
              <a:buFont typeface="Wingdings" panose="05000000000000000000" pitchFamily="2" charset="2"/>
              <a:buChar char="Ø"/>
            </a:pPr>
            <a:r>
              <a:rPr lang="en-US" sz="1200" dirty="0">
                <a:latin typeface="Arial" panose="020B0604020202020204" pitchFamily="34" charset="0"/>
                <a:cs typeface="Arial" panose="020B0604020202020204" pitchFamily="34" charset="0"/>
              </a:rPr>
              <a:t>Rapid Cycle Evaluation</a:t>
            </a:r>
          </a:p>
          <a:p>
            <a:pPr>
              <a:lnSpc>
                <a:spcPct val="75000"/>
              </a:lnSpc>
              <a:buFont typeface="Wingdings" panose="05000000000000000000" pitchFamily="2" charset="2"/>
              <a:buChar char="Ø"/>
            </a:pPr>
            <a:endParaRPr lang="en-US" sz="1200" dirty="0">
              <a:latin typeface="Arial" panose="020B0604020202020204" pitchFamily="34" charset="0"/>
              <a:cs typeface="Arial" panose="020B0604020202020204" pitchFamily="34" charset="0"/>
            </a:endParaRPr>
          </a:p>
          <a:p>
            <a:pPr>
              <a:lnSpc>
                <a:spcPct val="75000"/>
              </a:lnSpc>
              <a:buFont typeface="Wingdings" panose="05000000000000000000" pitchFamily="2" charset="2"/>
              <a:buChar char="Ø"/>
            </a:pPr>
            <a:r>
              <a:rPr lang="en-US" sz="1200" dirty="0">
                <a:latin typeface="Arial" panose="020B0604020202020204" pitchFamily="34" charset="0"/>
                <a:cs typeface="Arial" panose="020B0604020202020204" pitchFamily="34" charset="0"/>
              </a:rPr>
              <a:t>Quality Improvement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Organizations </a:t>
            </a:r>
          </a:p>
          <a:p>
            <a:pPr>
              <a:lnSpc>
                <a:spcPct val="75000"/>
              </a:lnSpc>
              <a:buFont typeface="Wingdings" panose="05000000000000000000" pitchFamily="2" charset="2"/>
              <a:buChar char="Ø"/>
            </a:pPr>
            <a:r>
              <a:rPr lang="en-US" sz="1200" dirty="0">
                <a:latin typeface="Arial" panose="020B0604020202020204" pitchFamily="34" charset="0"/>
                <a:cs typeface="Arial" panose="020B0604020202020204" pitchFamily="34" charset="0"/>
              </a:rPr>
              <a:t>Hospital Innovation &amp;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Improvement Networks</a:t>
            </a:r>
          </a:p>
          <a:p>
            <a:pPr>
              <a:lnSpc>
                <a:spcPct val="75000"/>
              </a:lnSpc>
              <a:buFont typeface="Wingdings" panose="05000000000000000000" pitchFamily="2" charset="2"/>
              <a:buChar char="Ø"/>
            </a:pPr>
            <a:endParaRPr lang="en-US" sz="1200" dirty="0">
              <a:latin typeface="Arial" panose="020B0604020202020204" pitchFamily="34" charset="0"/>
              <a:cs typeface="Arial" panose="020B0604020202020204" pitchFamily="34" charset="0"/>
            </a:endParaRPr>
          </a:p>
          <a:p>
            <a:pPr>
              <a:lnSpc>
                <a:spcPct val="75000"/>
              </a:lnSpc>
              <a:buFont typeface="Wingdings" panose="05000000000000000000" pitchFamily="2" charset="2"/>
              <a:buChar char="Ø"/>
            </a:pPr>
            <a:r>
              <a:rPr lang="en-US" sz="1200" dirty="0">
                <a:latin typeface="Arial" panose="020B0604020202020204" pitchFamily="34" charset="0"/>
                <a:cs typeface="Arial" panose="020B0604020202020204" pitchFamily="34" charset="0"/>
              </a:rPr>
              <a:t>Provider Enrollment </a:t>
            </a:r>
          </a:p>
          <a:p>
            <a:pPr>
              <a:lnSpc>
                <a:spcPct val="75000"/>
              </a:lnSpc>
              <a:buFont typeface="Wingdings" panose="05000000000000000000" pitchFamily="2" charset="2"/>
              <a:buChar char="Ø"/>
            </a:pPr>
            <a:r>
              <a:rPr lang="en-US" sz="1200" dirty="0">
                <a:latin typeface="Arial" panose="020B0604020202020204" pitchFamily="34" charset="0"/>
                <a:cs typeface="Arial" panose="020B0604020202020204" pitchFamily="34" charset="0"/>
              </a:rPr>
              <a:t>Fraud, Waste &amp; Abuse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Prevention &amp;  Detection </a:t>
            </a:r>
          </a:p>
          <a:p>
            <a:pPr>
              <a:lnSpc>
                <a:spcPct val="75000"/>
              </a:lnSpc>
              <a:buFont typeface="Wingdings" panose="05000000000000000000" pitchFamily="2" charset="2"/>
              <a:buChar char="Ø"/>
            </a:pPr>
            <a:r>
              <a:rPr lang="en-US" sz="1200" dirty="0">
                <a:latin typeface="Arial" panose="020B0604020202020204" pitchFamily="34" charset="0"/>
                <a:cs typeface="Arial" panose="020B0604020202020204" pitchFamily="34" charset="0"/>
              </a:rPr>
              <a:t>Medical Review </a:t>
            </a:r>
          </a:p>
          <a:p>
            <a:pPr>
              <a:lnSpc>
                <a:spcPct val="75000"/>
              </a:lnSpc>
              <a:buFont typeface="Wingdings" panose="05000000000000000000" pitchFamily="2" charset="2"/>
              <a:buChar char="Ø"/>
            </a:pPr>
            <a:r>
              <a:rPr lang="en-US" sz="1200" dirty="0">
                <a:latin typeface="Arial" panose="020B0604020202020204" pitchFamily="34" charset="0"/>
                <a:cs typeface="Arial" panose="020B0604020202020204" pitchFamily="34" charset="0"/>
              </a:rPr>
              <a:t>Audits and Investigations</a:t>
            </a:r>
          </a:p>
          <a:p>
            <a:pPr>
              <a:lnSpc>
                <a:spcPct val="75000"/>
              </a:lnSpc>
              <a:buFont typeface="Wingdings" panose="05000000000000000000" pitchFamily="2" charset="2"/>
              <a:buChar char="Ø"/>
            </a:pPr>
            <a:endParaRPr lang="en-US" sz="1200" dirty="0">
              <a:latin typeface="Arial" panose="020B0604020202020204" pitchFamily="34" charset="0"/>
              <a:cs typeface="Arial" panose="020B0604020202020204" pitchFamily="34" charset="0"/>
            </a:endParaRPr>
          </a:p>
          <a:p>
            <a:pPr>
              <a:lnSpc>
                <a:spcPct val="75000"/>
              </a:lnSpc>
              <a:buFont typeface="Wingdings" panose="05000000000000000000" pitchFamily="2" charset="2"/>
              <a:buChar char="Ø"/>
            </a:pPr>
            <a:r>
              <a:rPr lang="en-US" sz="1200" dirty="0">
                <a:latin typeface="Arial" panose="020B0604020202020204" pitchFamily="34" charset="0"/>
                <a:cs typeface="Arial" panose="020B0604020202020204" pitchFamily="34" charset="0"/>
              </a:rPr>
              <a:t>Center for Consumer Information and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Insurance Oversight (CCIIO); Marketplace</a:t>
            </a:r>
          </a:p>
          <a:p>
            <a:pPr>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p:txBody>
      </p:sp>
      <p:sp>
        <p:nvSpPr>
          <p:cNvPr id="75" name="Content Placeholder 2">
            <a:extLst>
              <a:ext uri="{FF2B5EF4-FFF2-40B4-BE49-F238E27FC236}">
                <a16:creationId xmlns:a16="http://schemas.microsoft.com/office/drawing/2014/main" id="{338C5C46-513B-76E3-8A01-B4198374E667}"/>
              </a:ext>
            </a:extLst>
          </p:cNvPr>
          <p:cNvSpPr txBox="1">
            <a:spLocks/>
          </p:cNvSpPr>
          <p:nvPr/>
        </p:nvSpPr>
        <p:spPr>
          <a:xfrm>
            <a:off x="8905522" y="470905"/>
            <a:ext cx="3041945" cy="5777335"/>
          </a:xfrm>
          <a:prstGeom prst="rect">
            <a:avLst/>
          </a:prstGeom>
        </p:spPr>
        <p:txBody>
          <a:bodyPr vert="horz" lIns="91440" tIns="45720" rIns="91440" bIns="45720" rtlCol="0">
            <a:noAutofit/>
          </a:bodyPr>
          <a:lstStyle>
            <a:lvl1pPr marL="342900" indent="-342900" algn="l" defTabSz="914400" rtl="0" eaLnBrk="1" latinLnBrk="0" hangingPunct="1">
              <a:lnSpc>
                <a:spcPct val="110000"/>
              </a:lnSpc>
              <a:spcBef>
                <a:spcPts val="1000"/>
              </a:spcBef>
              <a:buClr>
                <a:srgbClr val="015390"/>
              </a:buClr>
              <a:buFontTx/>
              <a:buBlip>
                <a:blip r:embed="rId2"/>
              </a:buBlip>
              <a:defRPr sz="2400" kern="1200">
                <a:solidFill>
                  <a:srgbClr val="003562"/>
                </a:solidFill>
                <a:latin typeface="Aptos" panose="020B00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Clr>
                <a:srgbClr val="015390"/>
              </a:buClr>
              <a:buFontTx/>
              <a:buBlip>
                <a:blip r:embed="rId2"/>
              </a:buBlip>
              <a:defRPr sz="2000" kern="1200">
                <a:solidFill>
                  <a:srgbClr val="003562"/>
                </a:solidFill>
                <a:latin typeface="Aptos" panose="020B00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buClr>
                <a:srgbClr val="015390"/>
              </a:buClr>
              <a:buFontTx/>
              <a:buBlip>
                <a:blip r:embed="rId2"/>
              </a:buBlip>
              <a:defRPr sz="1800" kern="1200">
                <a:solidFill>
                  <a:srgbClr val="003562"/>
                </a:solidFill>
                <a:latin typeface="Aptos" panose="020B00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buClr>
                <a:srgbClr val="015390"/>
              </a:buClr>
              <a:buFontTx/>
              <a:buBlip>
                <a:blip r:embed="rId2"/>
              </a:buBlip>
              <a:defRPr sz="1600" kern="1200">
                <a:solidFill>
                  <a:srgbClr val="003562"/>
                </a:solidFill>
                <a:latin typeface="Aptos" panose="020B00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500"/>
              </a:spcBef>
              <a:buClr>
                <a:srgbClr val="015390"/>
              </a:buClr>
              <a:buFontTx/>
              <a:buBlip>
                <a:blip r:embed="rId2"/>
              </a:buBlip>
              <a:defRPr sz="1400" kern="1200">
                <a:solidFill>
                  <a:srgbClr val="003562"/>
                </a:solidFill>
                <a:latin typeface="Aptos" panose="020B00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75000"/>
              </a:lnSpc>
              <a:spcBef>
                <a:spcPts val="1000"/>
              </a:spcBef>
              <a:spcAft>
                <a:spcPts val="0"/>
              </a:spcAft>
              <a:buClr>
                <a:srgbClr val="015390"/>
              </a:buClr>
              <a:buSzTx/>
              <a:buFont typeface="Wingdings" panose="05000000000000000000" pitchFamily="2" charset="2"/>
              <a:buChar char="Ø"/>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rPr>
              <a:t>Hospital Inpatient including IRFs</a:t>
            </a:r>
          </a:p>
          <a:p>
            <a:pPr marR="0" lvl="0" algn="l" defTabSz="914400" rtl="0" eaLnBrk="1" fontAlgn="auto" latinLnBrk="0" hangingPunct="1">
              <a:lnSpc>
                <a:spcPct val="75000"/>
              </a:lnSpc>
              <a:spcBef>
                <a:spcPts val="1000"/>
              </a:spcBef>
              <a:spcAft>
                <a:spcPts val="0"/>
              </a:spcAft>
              <a:buClr>
                <a:srgbClr val="015390"/>
              </a:buClr>
              <a:buSzTx/>
              <a:buFont typeface="Wingdings" panose="05000000000000000000" pitchFamily="2" charset="2"/>
              <a:buChar char="Ø"/>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rPr>
              <a:t>Hospital Outpatient </a:t>
            </a:r>
          </a:p>
          <a:p>
            <a:pPr marR="0" lvl="0" algn="l" defTabSz="914400" rtl="0" eaLnBrk="1" fontAlgn="auto" latinLnBrk="0" hangingPunct="1">
              <a:lnSpc>
                <a:spcPct val="75000"/>
              </a:lnSpc>
              <a:spcBef>
                <a:spcPts val="1000"/>
              </a:spcBef>
              <a:spcAft>
                <a:spcPts val="0"/>
              </a:spcAft>
              <a:buClr>
                <a:srgbClr val="015390"/>
              </a:buClr>
              <a:buSzTx/>
              <a:buFont typeface="Wingdings" panose="05000000000000000000" pitchFamily="2" charset="2"/>
              <a:buChar char="Ø"/>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rPr>
              <a:t>In-patient psychiatric hospitals </a:t>
            </a:r>
          </a:p>
          <a:p>
            <a:pPr marR="0" lvl="0" algn="l" defTabSz="914400" rtl="0" eaLnBrk="1" fontAlgn="auto" latinLnBrk="0" hangingPunct="1">
              <a:lnSpc>
                <a:spcPct val="75000"/>
              </a:lnSpc>
              <a:spcBef>
                <a:spcPts val="1000"/>
              </a:spcBef>
              <a:spcAft>
                <a:spcPts val="0"/>
              </a:spcAft>
              <a:buClr>
                <a:srgbClr val="015390"/>
              </a:buClr>
              <a:buSzTx/>
              <a:buFont typeface="Wingdings" panose="05000000000000000000" pitchFamily="2" charset="2"/>
              <a:buChar char="Ø"/>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rPr>
              <a:t>Cancer hospitals </a:t>
            </a:r>
          </a:p>
          <a:p>
            <a:pPr marR="0" lvl="0" algn="l" defTabSz="914400" rtl="0" eaLnBrk="1" fontAlgn="auto" latinLnBrk="0" hangingPunct="1">
              <a:lnSpc>
                <a:spcPct val="75000"/>
              </a:lnSpc>
              <a:spcBef>
                <a:spcPts val="1000"/>
              </a:spcBef>
              <a:spcAft>
                <a:spcPts val="0"/>
              </a:spcAft>
              <a:buClr>
                <a:srgbClr val="015390"/>
              </a:buClr>
              <a:buSzTx/>
              <a:buFont typeface="Wingdings" panose="05000000000000000000" pitchFamily="2" charset="2"/>
              <a:buChar char="Ø"/>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rPr>
              <a:t>Nursing homes </a:t>
            </a:r>
          </a:p>
          <a:p>
            <a:pPr marR="0" lvl="0" algn="l" defTabSz="914400" rtl="0" eaLnBrk="1" fontAlgn="auto" latinLnBrk="0" hangingPunct="1">
              <a:lnSpc>
                <a:spcPct val="75000"/>
              </a:lnSpc>
              <a:spcBef>
                <a:spcPts val="1000"/>
              </a:spcBef>
              <a:spcAft>
                <a:spcPts val="0"/>
              </a:spcAft>
              <a:buClr>
                <a:srgbClr val="015390"/>
              </a:buClr>
              <a:buSzTx/>
              <a:buFont typeface="Wingdings" panose="05000000000000000000" pitchFamily="2" charset="2"/>
              <a:buChar char="Ø"/>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rPr>
              <a:t>Home Health Agencies </a:t>
            </a:r>
          </a:p>
          <a:p>
            <a:pPr marR="0" lvl="0" algn="l" defTabSz="914400" rtl="0" eaLnBrk="1" fontAlgn="auto" latinLnBrk="0" hangingPunct="1">
              <a:lnSpc>
                <a:spcPct val="75000"/>
              </a:lnSpc>
              <a:spcBef>
                <a:spcPts val="1000"/>
              </a:spcBef>
              <a:spcAft>
                <a:spcPts val="0"/>
              </a:spcAft>
              <a:buClr>
                <a:srgbClr val="015390"/>
              </a:buClr>
              <a:buSzTx/>
              <a:buFont typeface="Wingdings" panose="05000000000000000000" pitchFamily="2" charset="2"/>
              <a:buChar char="Ø"/>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rPr>
              <a:t>Long-term Care Acute Hospitals </a:t>
            </a:r>
          </a:p>
          <a:p>
            <a:pPr marR="0" lvl="0" algn="l" defTabSz="914400" rtl="0" eaLnBrk="1" fontAlgn="auto" latinLnBrk="0" hangingPunct="1">
              <a:lnSpc>
                <a:spcPct val="75000"/>
              </a:lnSpc>
              <a:spcBef>
                <a:spcPts val="1000"/>
              </a:spcBef>
              <a:spcAft>
                <a:spcPts val="0"/>
              </a:spcAft>
              <a:buClr>
                <a:srgbClr val="015390"/>
              </a:buClr>
              <a:buSzTx/>
              <a:buFont typeface="Wingdings" panose="05000000000000000000" pitchFamily="2" charset="2"/>
              <a:buChar char="Ø"/>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rPr>
              <a:t>In-patient rehabilitation facilities </a:t>
            </a:r>
          </a:p>
          <a:p>
            <a:pPr marR="0" lvl="0" algn="l" defTabSz="914400" rtl="0" eaLnBrk="1" fontAlgn="auto" latinLnBrk="0" hangingPunct="1">
              <a:lnSpc>
                <a:spcPct val="75000"/>
              </a:lnSpc>
              <a:spcBef>
                <a:spcPts val="1000"/>
              </a:spcBef>
              <a:spcAft>
                <a:spcPts val="0"/>
              </a:spcAft>
              <a:buClr>
                <a:srgbClr val="015390"/>
              </a:buClr>
              <a:buSzTx/>
              <a:buFont typeface="Wingdings" panose="05000000000000000000" pitchFamily="2" charset="2"/>
              <a:buChar char="Ø"/>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rPr>
              <a:t>Hospices</a:t>
            </a:r>
          </a:p>
          <a:p>
            <a:pPr marR="0" lvl="0" algn="l" defTabSz="914400" rtl="0" eaLnBrk="1" fontAlgn="auto" latinLnBrk="0" hangingPunct="1">
              <a:lnSpc>
                <a:spcPct val="75000"/>
              </a:lnSpc>
              <a:spcBef>
                <a:spcPts val="1000"/>
              </a:spcBef>
              <a:spcAft>
                <a:spcPts val="0"/>
              </a:spcAft>
              <a:buClr>
                <a:srgbClr val="015390"/>
              </a:buClr>
              <a:buSzTx/>
              <a:buFont typeface="Wingdings" panose="05000000000000000000" pitchFamily="2" charset="2"/>
              <a:buChar char="Ø"/>
              <a:tabLst/>
              <a:defRPr/>
            </a:pPr>
            <a:endParaRPr lang="en-US" sz="1200" dirty="0">
              <a:solidFill>
                <a:schemeClr val="tx1"/>
              </a:solidFill>
              <a:latin typeface="Arial" panose="020B0604020202020204" pitchFamily="34" charset="0"/>
            </a:endParaRPr>
          </a:p>
          <a:p>
            <a:pPr marR="0" lvl="0" algn="l" defTabSz="914400" rtl="0" eaLnBrk="1" fontAlgn="auto" latinLnBrk="0" hangingPunct="1">
              <a:lnSpc>
                <a:spcPct val="75000"/>
              </a:lnSpc>
              <a:spcBef>
                <a:spcPts val="1000"/>
              </a:spcBef>
              <a:spcAft>
                <a:spcPts val="0"/>
              </a:spcAft>
              <a:buClr>
                <a:srgbClr val="015390"/>
              </a:buClr>
              <a:buSzTx/>
              <a:buFont typeface="Wingdings" panose="05000000000000000000" pitchFamily="2" charset="2"/>
              <a:buChar char="Ø"/>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rPr>
              <a:t>CLIA</a:t>
            </a:r>
          </a:p>
          <a:p>
            <a:pPr marR="0" lvl="0" algn="l" defTabSz="914400" rtl="0" eaLnBrk="1" fontAlgn="auto" latinLnBrk="0" hangingPunct="1">
              <a:lnSpc>
                <a:spcPct val="75000"/>
              </a:lnSpc>
              <a:spcBef>
                <a:spcPts val="1000"/>
              </a:spcBef>
              <a:spcAft>
                <a:spcPts val="0"/>
              </a:spcAft>
              <a:buClr>
                <a:srgbClr val="015390"/>
              </a:buClr>
              <a:buSzTx/>
              <a:buFont typeface="Wingdings" panose="05000000000000000000" pitchFamily="2" charset="2"/>
              <a:buChar char="Ø"/>
              <a:tabLst/>
              <a:defRPr/>
            </a:pPr>
            <a:r>
              <a:rPr lang="en-US" sz="1200" dirty="0">
                <a:solidFill>
                  <a:schemeClr val="tx1"/>
                </a:solidFill>
                <a:latin typeface="Arial" panose="020B0604020202020204" pitchFamily="34" charset="0"/>
              </a:rPr>
              <a:t>Target Surveys</a:t>
            </a:r>
          </a:p>
          <a:p>
            <a:pPr marR="0" lvl="0" algn="l" defTabSz="914400" rtl="0" eaLnBrk="1" fontAlgn="auto" latinLnBrk="0" hangingPunct="1">
              <a:lnSpc>
                <a:spcPct val="75000"/>
              </a:lnSpc>
              <a:spcBef>
                <a:spcPts val="1000"/>
              </a:spcBef>
              <a:spcAft>
                <a:spcPts val="0"/>
              </a:spcAft>
              <a:buClr>
                <a:srgbClr val="015390"/>
              </a:buClr>
              <a:buSzTx/>
              <a:buFont typeface="Wingdings" panose="05000000000000000000" pitchFamily="2" charset="2"/>
              <a:buChar char="Ø"/>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rPr>
              <a:t>Quality Assurance Performance Improvement</a:t>
            </a:r>
          </a:p>
          <a:p>
            <a:pPr marR="0" lvl="0" algn="l" defTabSz="914400" rtl="0" eaLnBrk="1" fontAlgn="auto" latinLnBrk="0" hangingPunct="1">
              <a:lnSpc>
                <a:spcPct val="75000"/>
              </a:lnSpc>
              <a:spcBef>
                <a:spcPts val="1000"/>
              </a:spcBef>
              <a:spcAft>
                <a:spcPts val="0"/>
              </a:spcAft>
              <a:buClr>
                <a:srgbClr val="015390"/>
              </a:buClr>
              <a:buSzTx/>
              <a:buFont typeface="Wingdings" panose="05000000000000000000" pitchFamily="2" charset="2"/>
              <a:buChar char="Ø"/>
              <a:tabLst/>
              <a:defRPr/>
            </a:pPr>
            <a:endParaRPr lang="en-US" sz="1200" dirty="0">
              <a:solidFill>
                <a:schemeClr val="tx1"/>
              </a:solidFill>
              <a:latin typeface="Arial" panose="020B0604020202020204" pitchFamily="34" charset="0"/>
            </a:endParaRPr>
          </a:p>
          <a:p>
            <a:pPr marR="0" lvl="0" algn="l" defTabSz="914400" rtl="0" eaLnBrk="1" fontAlgn="auto" latinLnBrk="0" hangingPunct="1">
              <a:lnSpc>
                <a:spcPct val="75000"/>
              </a:lnSpc>
              <a:spcBef>
                <a:spcPts val="1000"/>
              </a:spcBef>
              <a:spcAft>
                <a:spcPts val="0"/>
              </a:spcAft>
              <a:buClr>
                <a:srgbClr val="015390"/>
              </a:buClr>
              <a:buSzTx/>
              <a:buFont typeface="Wingdings" panose="05000000000000000000" pitchFamily="2" charset="2"/>
              <a:buChar char="Ø"/>
              <a:tabLst/>
              <a:defRPr/>
            </a:pPr>
            <a:r>
              <a:rPr lang="en-US" sz="1200" dirty="0">
                <a:solidFill>
                  <a:schemeClr val="tx1"/>
                </a:solidFill>
                <a:latin typeface="Arial" panose="020B0604020202020204" pitchFamily="34" charset="0"/>
              </a:rPr>
              <a:t>Hospitals, Home Health Agencies, Hospices, ESRD facilities, Marketplace, Plans</a:t>
            </a:r>
          </a:p>
          <a:p>
            <a:pPr marR="0" lvl="0" algn="l" defTabSz="914400" rtl="0" eaLnBrk="1" fontAlgn="auto" latinLnBrk="0" hangingPunct="1">
              <a:lnSpc>
                <a:spcPct val="75000"/>
              </a:lnSpc>
              <a:spcBef>
                <a:spcPts val="1000"/>
              </a:spcBef>
              <a:spcAft>
                <a:spcPts val="0"/>
              </a:spcAft>
              <a:buClr>
                <a:srgbClr val="015390"/>
              </a:buClr>
              <a:buSzTx/>
              <a:buFont typeface="Wingdings" panose="05000000000000000000" pitchFamily="2" charset="2"/>
              <a:buChar char="Ø"/>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rPr>
              <a:t>Parts </a:t>
            </a:r>
            <a:r>
              <a:rPr lang="en-US" sz="1200" dirty="0">
                <a:solidFill>
                  <a:schemeClr val="tx1"/>
                </a:solidFill>
                <a:latin typeface="Arial" panose="020B0604020202020204" pitchFamily="34" charset="0"/>
              </a:rPr>
              <a:t>A, B, C, D</a:t>
            </a:r>
          </a:p>
          <a:p>
            <a:pPr marR="0" lvl="0" algn="l" defTabSz="914400" rtl="0" eaLnBrk="1" fontAlgn="auto" latinLnBrk="0" hangingPunct="1">
              <a:lnSpc>
                <a:spcPct val="75000"/>
              </a:lnSpc>
              <a:spcBef>
                <a:spcPts val="1000"/>
              </a:spcBef>
              <a:spcAft>
                <a:spcPts val="0"/>
              </a:spcAft>
              <a:buClr>
                <a:srgbClr val="015390"/>
              </a:buClr>
              <a:buSzTx/>
              <a:buFont typeface="Wingdings" panose="05000000000000000000" pitchFamily="2" charset="2"/>
              <a:buChar char="Ø"/>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rPr>
              <a:t>VBP hospitals, SNO, HHA</a:t>
            </a:r>
          </a:p>
          <a:p>
            <a:pPr marR="0" lvl="0" algn="l" defTabSz="914400" rtl="0" eaLnBrk="1" fontAlgn="auto" latinLnBrk="0" hangingPunct="1">
              <a:lnSpc>
                <a:spcPct val="75000"/>
              </a:lnSpc>
              <a:spcBef>
                <a:spcPts val="1000"/>
              </a:spcBef>
              <a:spcAft>
                <a:spcPts val="0"/>
              </a:spcAft>
              <a:buClr>
                <a:srgbClr val="015390"/>
              </a:buClr>
              <a:buSzTx/>
              <a:buFont typeface="Wingdings" panose="05000000000000000000" pitchFamily="2" charset="2"/>
              <a:buChar char="Ø"/>
              <a:tabLst/>
              <a:defRPr/>
            </a:pPr>
            <a:r>
              <a:rPr lang="en-US" sz="1200" dirty="0">
                <a:solidFill>
                  <a:schemeClr val="tx1"/>
                </a:solidFill>
                <a:latin typeface="Arial" panose="020B0604020202020204" pitchFamily="34" charset="0"/>
              </a:rPr>
              <a:t>ESRD Payment adjustments HAC, hospital RRP</a:t>
            </a:r>
          </a:p>
          <a:p>
            <a:pPr marR="0" lvl="0" algn="l" defTabSz="914400" rtl="0" eaLnBrk="1" fontAlgn="auto" latinLnBrk="0" hangingPunct="1">
              <a:lnSpc>
                <a:spcPct val="75000"/>
              </a:lnSpc>
              <a:spcBef>
                <a:spcPts val="1000"/>
              </a:spcBef>
              <a:spcAft>
                <a:spcPts val="0"/>
              </a:spcAft>
              <a:buClr>
                <a:srgbClr val="015390"/>
              </a:buClr>
              <a:buSzTx/>
              <a:buFont typeface="Wingdings" panose="05000000000000000000" pitchFamily="2" charset="2"/>
              <a:buChar char="Ø"/>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rPr>
              <a:t>Physician Quality Payment Program (QPP)</a:t>
            </a:r>
          </a:p>
          <a:p>
            <a:pPr marL="0" marR="0" lvl="0" indent="0" algn="l" defTabSz="914400" rtl="0" eaLnBrk="1" fontAlgn="auto" latinLnBrk="0" hangingPunct="1">
              <a:lnSpc>
                <a:spcPct val="75000"/>
              </a:lnSpc>
              <a:spcBef>
                <a:spcPts val="1000"/>
              </a:spcBef>
              <a:spcAft>
                <a:spcPts val="0"/>
              </a:spcAft>
              <a:buClr>
                <a:srgbClr val="015390"/>
              </a:buClr>
              <a:buSzTx/>
              <a:buNone/>
              <a:tabLst/>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529673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32DA4-64C2-C5A0-7886-D64A134FC1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5A7B9B-9DFF-B8F1-1CB2-A64B434980F0}"/>
              </a:ext>
            </a:extLst>
          </p:cNvPr>
          <p:cNvSpPr>
            <a:spLocks noGrp="1"/>
          </p:cNvSpPr>
          <p:nvPr>
            <p:ph type="ctrTitle"/>
          </p:nvPr>
        </p:nvSpPr>
        <p:spPr>
          <a:xfrm>
            <a:off x="508000" y="430151"/>
            <a:ext cx="11176000" cy="745048"/>
          </a:xfrm>
        </p:spPr>
        <p:txBody>
          <a:bodyPr/>
          <a:lstStyle/>
          <a:p>
            <a:r>
              <a:rPr lang="en-US" sz="2800" dirty="0"/>
              <a:t>CMS Actions</a:t>
            </a:r>
          </a:p>
        </p:txBody>
      </p:sp>
      <p:sp>
        <p:nvSpPr>
          <p:cNvPr id="4" name="Text Placeholder 2">
            <a:extLst>
              <a:ext uri="{FF2B5EF4-FFF2-40B4-BE49-F238E27FC236}">
                <a16:creationId xmlns:a16="http://schemas.microsoft.com/office/drawing/2014/main" id="{D2E014DE-C2C8-5F8C-811E-1E0A6D2834E8}"/>
              </a:ext>
            </a:extLst>
          </p:cNvPr>
          <p:cNvSpPr>
            <a:spLocks noGrp="1"/>
          </p:cNvSpPr>
          <p:nvPr>
            <p:ph type="body" sz="quarter" idx="10"/>
          </p:nvPr>
        </p:nvSpPr>
        <p:spPr>
          <a:xfrm>
            <a:off x="508000" y="1276807"/>
            <a:ext cx="11176000" cy="4778518"/>
          </a:xfrm>
        </p:spPr>
        <p:txBody>
          <a:bodyPr lIns="121920" tIns="60960" rIns="121920" bIns="60960" anchor="t"/>
          <a:lstStyle/>
          <a:p>
            <a:pPr marR="0" lvl="0" algn="l" defTabSz="914400" rtl="0" eaLnBrk="1" fontAlgn="auto" latinLnBrk="0" hangingPunct="1">
              <a:lnSpc>
                <a:spcPct val="20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rPr>
              <a:t>Quality Improvement and Technical Assistance</a:t>
            </a:r>
          </a:p>
          <a:p>
            <a:pPr lvl="1" defTabSz="914400">
              <a:lnSpc>
                <a:spcPct val="200000"/>
              </a:lnSpc>
              <a:spcBef>
                <a:spcPts val="0"/>
              </a:spcBef>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rPr>
              <a:t>Implementing the QIO 13th SOW Clinical Aims - 'Depression, Suicide Prevention, Substance Use Disorder, and Chronic Pain’ </a:t>
            </a:r>
          </a:p>
          <a:p>
            <a:pPr lvl="1" defTabSz="914400">
              <a:lnSpc>
                <a:spcPct val="200000"/>
              </a:lnSpc>
              <a:spcBef>
                <a:spcPts val="0"/>
              </a:spcBef>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rPr>
              <a:t>Continuing implementation of the QIO Opioid Prescribing Systems Support(OPSS) work </a:t>
            </a:r>
          </a:p>
          <a:p>
            <a:pPr marR="0" lvl="0" algn="l" defTabSz="914400" rtl="0" eaLnBrk="1" fontAlgn="auto" latinLnBrk="0" hangingPunct="1">
              <a:lnSpc>
                <a:spcPct val="20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rPr>
              <a:t>Medicaid</a:t>
            </a:r>
          </a:p>
          <a:p>
            <a:pPr lvl="1" defTabSz="914400">
              <a:lnSpc>
                <a:spcPct val="200000"/>
              </a:lnSpc>
              <a:spcBef>
                <a:spcPts val="0"/>
              </a:spcBef>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rPr>
              <a:t>Continue 1115 SMI (Serious Mental Illness) demonstrations and 1115 SUD demonstrations</a:t>
            </a:r>
          </a:p>
          <a:p>
            <a:pPr lvl="1" defTabSz="914400">
              <a:lnSpc>
                <a:spcPct val="200000"/>
              </a:lnSpc>
              <a:spcBef>
                <a:spcPts val="0"/>
              </a:spcBef>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rPr>
              <a:t>Continue implementation of the CCBHC Medicaid Demonstration Planning Grants for Expanding Access to Mental Health and Substance Use Disorder Services (with SAMSHA)</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600" dirty="0">
              <a:solidFill>
                <a:srgbClr val="000000"/>
              </a:solidFill>
              <a:latin typeface="Arial" panose="020B0604020202020204" pitchFamily="34" charset="0"/>
              <a:ea typeface="+mn-ea"/>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600" dirty="0">
              <a:solidFill>
                <a:srgbClr val="000000"/>
              </a:solidFill>
              <a:latin typeface="Arial" panose="020B0604020202020204" pitchFamily="34" charset="0"/>
              <a:ea typeface="+mn-ea"/>
            </a:endParaRPr>
          </a:p>
          <a:p>
            <a:pPr marL="0" marR="0" lvl="0" indent="0" algn="l" defTabSz="914400" rtl="0" eaLnBrk="1" fontAlgn="auto" latinLnBrk="0" hangingPunct="1">
              <a:lnSpc>
                <a:spcPct val="100000"/>
              </a:lnSpc>
              <a:spcBef>
                <a:spcPts val="0"/>
              </a:spcBef>
              <a:spcAft>
                <a:spcPts val="0"/>
              </a:spcAft>
              <a:buClrTx/>
              <a:buSzTx/>
              <a:buNone/>
              <a:tabLst/>
              <a:defRPr/>
            </a:pPr>
            <a:endParaRPr lang="en-US" sz="1600" dirty="0">
              <a:solidFill>
                <a:srgbClr val="000000"/>
              </a:solidFill>
              <a:latin typeface="Arial" panose="020B0604020202020204" pitchFamily="34" charset="0"/>
              <a:ea typeface="+mn-ea"/>
            </a:endParaRPr>
          </a:p>
          <a:p>
            <a:pPr marL="0" marR="0" lvl="0" indent="0" algn="l" defTabSz="914400" rtl="0" eaLnBrk="1" fontAlgn="auto" latinLnBrk="0" hangingPunct="1">
              <a:lnSpc>
                <a:spcPct val="100000"/>
              </a:lnSpc>
              <a:spcBef>
                <a:spcPts val="0"/>
              </a:spcBef>
              <a:spcAft>
                <a:spcPts val="0"/>
              </a:spcAft>
              <a:buClrTx/>
              <a:buSzTx/>
              <a:buNone/>
              <a:tabLst/>
              <a:defRPr/>
            </a:pPr>
            <a:endParaRPr lang="en-US" sz="1600" dirty="0">
              <a:solidFill>
                <a:srgbClr val="000000"/>
              </a:solidFill>
              <a:latin typeface="Arial" panose="020B0604020202020204" pitchFamily="34" charset="0"/>
              <a:ea typeface="+mn-ea"/>
            </a:endParaRPr>
          </a:p>
          <a:p>
            <a:pPr marL="0" marR="0" lvl="0" indent="0" algn="l" defTabSz="914400" rtl="0" eaLnBrk="1" fontAlgn="auto" latinLnBrk="0" hangingPunct="1">
              <a:lnSpc>
                <a:spcPct val="100000"/>
              </a:lnSpc>
              <a:spcBef>
                <a:spcPts val="0"/>
              </a:spcBef>
              <a:spcAft>
                <a:spcPts val="0"/>
              </a:spcAft>
              <a:buClrTx/>
              <a:buSzTx/>
              <a:buNone/>
              <a:tabLst/>
              <a:defRPr/>
            </a:pPr>
            <a:endParaRPr lang="en-US" sz="1600" dirty="0">
              <a:solidFill>
                <a:srgbClr val="000000"/>
              </a:solidFill>
              <a:latin typeface="Arial" panose="020B0604020202020204" pitchFamily="34" charset="0"/>
              <a:ea typeface="+mn-ea"/>
            </a:endParaRPr>
          </a:p>
          <a:p>
            <a:pPr marL="0" marR="0" lvl="0" indent="0" algn="l" defTabSz="914400" rtl="0" eaLnBrk="1" fontAlgn="auto" latinLnBrk="0" hangingPunct="1">
              <a:lnSpc>
                <a:spcPct val="100000"/>
              </a:lnSpc>
              <a:spcBef>
                <a:spcPts val="0"/>
              </a:spcBef>
              <a:spcAft>
                <a:spcPts val="0"/>
              </a:spcAft>
              <a:buClrTx/>
              <a:buSzTx/>
              <a:buNone/>
              <a:tabLst/>
              <a:defRPr/>
            </a:pPr>
            <a:endParaRPr lang="en-US" sz="1600" dirty="0">
              <a:solidFill>
                <a:srgbClr val="000000"/>
              </a:solidFill>
              <a:latin typeface="Arial" panose="020B0604020202020204" pitchFamily="34" charset="0"/>
              <a:ea typeface="+mn-ea"/>
            </a:endParaRPr>
          </a:p>
        </p:txBody>
      </p:sp>
    </p:spTree>
    <p:extLst>
      <p:ext uri="{BB962C8B-B14F-4D97-AF65-F5344CB8AC3E}">
        <p14:creationId xmlns:p14="http://schemas.microsoft.com/office/powerpoint/2010/main" val="2282061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22FAA-AE27-3873-48CE-89C18B0D19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ECD3E7-12AA-ABE0-9E8E-7CA19AE03AA4}"/>
              </a:ext>
            </a:extLst>
          </p:cNvPr>
          <p:cNvSpPr>
            <a:spLocks noGrp="1"/>
          </p:cNvSpPr>
          <p:nvPr>
            <p:ph type="ctrTitle"/>
          </p:nvPr>
        </p:nvSpPr>
        <p:spPr>
          <a:xfrm>
            <a:off x="508000" y="441448"/>
            <a:ext cx="11176000" cy="745048"/>
          </a:xfrm>
        </p:spPr>
        <p:txBody>
          <a:bodyPr/>
          <a:lstStyle/>
          <a:p>
            <a:r>
              <a:rPr lang="en-US" sz="2800" dirty="0"/>
              <a:t>CMS Actions continued</a:t>
            </a:r>
          </a:p>
        </p:txBody>
      </p:sp>
      <p:sp>
        <p:nvSpPr>
          <p:cNvPr id="4" name="Text Placeholder 2">
            <a:extLst>
              <a:ext uri="{FF2B5EF4-FFF2-40B4-BE49-F238E27FC236}">
                <a16:creationId xmlns:a16="http://schemas.microsoft.com/office/drawing/2014/main" id="{A92ED737-B966-0852-7D24-15D7E52107DB}"/>
              </a:ext>
            </a:extLst>
          </p:cNvPr>
          <p:cNvSpPr>
            <a:spLocks noGrp="1"/>
          </p:cNvSpPr>
          <p:nvPr>
            <p:ph type="body" sz="quarter" idx="10"/>
          </p:nvPr>
        </p:nvSpPr>
        <p:spPr>
          <a:xfrm>
            <a:off x="508000" y="1186496"/>
            <a:ext cx="11176000" cy="4778518"/>
          </a:xfrm>
        </p:spPr>
        <p:txBody>
          <a:bodyPr lIns="121920" tIns="60960" rIns="121920" bIns="60960" anchor="t"/>
          <a:lstStyle/>
          <a:p>
            <a:pPr marR="0" lvl="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rPr>
              <a:t>Innovation Center Models</a:t>
            </a:r>
          </a:p>
          <a:p>
            <a:pPr lvl="1" defTabSz="914400">
              <a:lnSpc>
                <a:spcPct val="150000"/>
              </a:lnSpc>
              <a:spcBef>
                <a:spcPts val="0"/>
              </a:spcBef>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rPr>
              <a:t>Continuing implementation of the Innovation in Behavioral Health (IBH) model, including expansion in 2026</a:t>
            </a:r>
          </a:p>
          <a:p>
            <a:pPr lvl="1" defTabSz="914400">
              <a:lnSpc>
                <a:spcPct val="150000"/>
              </a:lnSpc>
              <a:spcBef>
                <a:spcPts val="0"/>
              </a:spcBef>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rPr>
              <a:t>Continuing implementation of the Integrated Care for Kids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ea typeface="+mn-ea"/>
              </a:rPr>
              <a:t>InCK</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rPr>
              <a:t>) model, which includes prevention, early intervention and treatment of behavioral health</a:t>
            </a:r>
          </a:p>
          <a:p>
            <a:pPr lvl="1" defTabSz="914400">
              <a:lnSpc>
                <a:spcPct val="150000"/>
              </a:lnSpc>
              <a:spcBef>
                <a:spcPts val="0"/>
              </a:spcBef>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rPr>
              <a:t>Implementation of the ACCESS (Advancing Chronic Care with Effective, Scalable Solutions) Model, which aims to help people improve their health and prevent and manage chronic disease. ACCESS includes a clinical track for behavioral health. </a:t>
            </a:r>
          </a:p>
          <a:p>
            <a:pPr lvl="1" defTabSz="914400">
              <a:lnSpc>
                <a:spcPct val="150000"/>
              </a:lnSpc>
              <a:spcBef>
                <a:spcPts val="0"/>
              </a:spcBef>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rPr>
              <a:t>Implementation of the Ambulatory Specialty Model to address appropriate pain management for lower back pain</a:t>
            </a:r>
          </a:p>
          <a:p>
            <a:pPr marR="0" lvl="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rPr>
              <a:t>Prevention and Medicare billing changes</a:t>
            </a:r>
          </a:p>
          <a:p>
            <a:pPr lvl="1" defTabSz="914400">
              <a:lnSpc>
                <a:spcPct val="150000"/>
              </a:lnSpc>
              <a:spcBef>
                <a:spcPts val="0"/>
              </a:spcBef>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rPr>
              <a:t>Expand billing codes to allow for Behavioral Health Integration to be billed with Advanced Primary Care Management (as finalized in the CY 2026 PFS rule) in Medicare</a:t>
            </a:r>
          </a:p>
          <a:p>
            <a:pPr lvl="1" defTabSz="914400">
              <a:lnSpc>
                <a:spcPct val="150000"/>
              </a:lnSpc>
              <a:spcBef>
                <a:spcPts val="0"/>
              </a:spcBef>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rPr>
              <a:t>Implement an efficiency adjustment for Behavioral Health services that was finalized in the 2026 Medicare PFS</a:t>
            </a:r>
          </a:p>
          <a:p>
            <a:pPr lvl="1" defTabSz="914400">
              <a:lnSpc>
                <a:spcPct val="150000"/>
              </a:lnSpc>
              <a:spcBef>
                <a:spcPts val="0"/>
              </a:spcBef>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rPr>
              <a:t>CMS focus on Prevention and increasing screening for Behavioral Health, especially SUD/MOUD</a:t>
            </a: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600" dirty="0">
              <a:solidFill>
                <a:srgbClr val="000000"/>
              </a:solidFill>
              <a:latin typeface="Arial" panose="020B0604020202020204" pitchFamily="34" charset="0"/>
              <a:ea typeface="+mn-ea"/>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600" dirty="0">
              <a:solidFill>
                <a:srgbClr val="000000"/>
              </a:solidFill>
              <a:latin typeface="Arial" panose="020B0604020202020204" pitchFamily="34" charset="0"/>
              <a:ea typeface="+mn-ea"/>
            </a:endParaRPr>
          </a:p>
          <a:p>
            <a:pPr marL="0" marR="0" lvl="0" indent="0" algn="l" defTabSz="914400" rtl="0" eaLnBrk="1" fontAlgn="auto" latinLnBrk="0" hangingPunct="1">
              <a:lnSpc>
                <a:spcPct val="100000"/>
              </a:lnSpc>
              <a:spcBef>
                <a:spcPts val="0"/>
              </a:spcBef>
              <a:spcAft>
                <a:spcPts val="0"/>
              </a:spcAft>
              <a:buClrTx/>
              <a:buSzTx/>
              <a:buNone/>
              <a:tabLst/>
              <a:defRPr/>
            </a:pPr>
            <a:endParaRPr lang="en-US" sz="1600" dirty="0">
              <a:solidFill>
                <a:srgbClr val="000000"/>
              </a:solidFill>
              <a:latin typeface="Arial" panose="020B0604020202020204" pitchFamily="34" charset="0"/>
              <a:ea typeface="+mn-ea"/>
            </a:endParaRPr>
          </a:p>
          <a:p>
            <a:pPr marL="0" marR="0" lvl="0" indent="0" algn="l" defTabSz="914400" rtl="0" eaLnBrk="1" fontAlgn="auto" latinLnBrk="0" hangingPunct="1">
              <a:lnSpc>
                <a:spcPct val="100000"/>
              </a:lnSpc>
              <a:spcBef>
                <a:spcPts val="0"/>
              </a:spcBef>
              <a:spcAft>
                <a:spcPts val="0"/>
              </a:spcAft>
              <a:buClrTx/>
              <a:buSzTx/>
              <a:buNone/>
              <a:tabLst/>
              <a:defRPr/>
            </a:pPr>
            <a:endParaRPr lang="en-US" sz="1600" dirty="0">
              <a:solidFill>
                <a:srgbClr val="000000"/>
              </a:solidFill>
              <a:latin typeface="Arial" panose="020B0604020202020204" pitchFamily="34" charset="0"/>
              <a:ea typeface="+mn-ea"/>
            </a:endParaRPr>
          </a:p>
          <a:p>
            <a:pPr marL="0" marR="0" lvl="0" indent="0" algn="l" defTabSz="914400" rtl="0" eaLnBrk="1" fontAlgn="auto" latinLnBrk="0" hangingPunct="1">
              <a:lnSpc>
                <a:spcPct val="100000"/>
              </a:lnSpc>
              <a:spcBef>
                <a:spcPts val="0"/>
              </a:spcBef>
              <a:spcAft>
                <a:spcPts val="0"/>
              </a:spcAft>
              <a:buClrTx/>
              <a:buSzTx/>
              <a:buNone/>
              <a:tabLst/>
              <a:defRPr/>
            </a:pPr>
            <a:endParaRPr lang="en-US" sz="1600" dirty="0">
              <a:solidFill>
                <a:srgbClr val="000000"/>
              </a:solidFill>
              <a:latin typeface="Arial" panose="020B0604020202020204" pitchFamily="34" charset="0"/>
              <a:ea typeface="+mn-ea"/>
            </a:endParaRPr>
          </a:p>
          <a:p>
            <a:pPr marL="0" marR="0" lvl="0" indent="0" algn="l" defTabSz="914400" rtl="0" eaLnBrk="1" fontAlgn="auto" latinLnBrk="0" hangingPunct="1">
              <a:lnSpc>
                <a:spcPct val="100000"/>
              </a:lnSpc>
              <a:spcBef>
                <a:spcPts val="0"/>
              </a:spcBef>
              <a:spcAft>
                <a:spcPts val="0"/>
              </a:spcAft>
              <a:buClrTx/>
              <a:buSzTx/>
              <a:buNone/>
              <a:tabLst/>
              <a:defRPr/>
            </a:pPr>
            <a:endParaRPr lang="en-US" sz="1600" dirty="0">
              <a:solidFill>
                <a:srgbClr val="000000"/>
              </a:solidFill>
              <a:latin typeface="Arial" panose="020B0604020202020204" pitchFamily="34" charset="0"/>
              <a:ea typeface="+mn-ea"/>
            </a:endParaRPr>
          </a:p>
        </p:txBody>
      </p:sp>
    </p:spTree>
    <p:extLst>
      <p:ext uri="{BB962C8B-B14F-4D97-AF65-F5344CB8AC3E}">
        <p14:creationId xmlns:p14="http://schemas.microsoft.com/office/powerpoint/2010/main" val="233639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A335-16F4-9E48-C968-ADF75636A5BD}"/>
              </a:ext>
            </a:extLst>
          </p:cNvPr>
          <p:cNvSpPr>
            <a:spLocks noGrp="1"/>
          </p:cNvSpPr>
          <p:nvPr>
            <p:ph type="ctrTitle"/>
          </p:nvPr>
        </p:nvSpPr>
        <p:spPr/>
        <p:txBody>
          <a:bodyPr/>
          <a:lstStyle/>
          <a:p>
            <a:r>
              <a:rPr lang="en-US" dirty="0"/>
              <a:t>EO: Addressing Addiction Through the American Recovery Institute</a:t>
            </a:r>
          </a:p>
        </p:txBody>
      </p:sp>
      <p:sp>
        <p:nvSpPr>
          <p:cNvPr id="3" name="Text Placeholder 2">
            <a:extLst>
              <a:ext uri="{FF2B5EF4-FFF2-40B4-BE49-F238E27FC236}">
                <a16:creationId xmlns:a16="http://schemas.microsoft.com/office/drawing/2014/main" id="{86B0A625-8F5B-60EE-90A0-2B2DE6CF50B5}"/>
              </a:ext>
            </a:extLst>
          </p:cNvPr>
          <p:cNvSpPr>
            <a:spLocks noGrp="1"/>
          </p:cNvSpPr>
          <p:nvPr>
            <p:ph type="body" sz="quarter" idx="10"/>
          </p:nvPr>
        </p:nvSpPr>
        <p:spPr/>
        <p:txBody>
          <a:bodyPr/>
          <a:lstStyle/>
          <a:p>
            <a:pPr>
              <a:lnSpc>
                <a:spcPct val="150000"/>
              </a:lnSpc>
              <a:buFont typeface="Wingdings" panose="05000000000000000000" pitchFamily="2" charset="2"/>
              <a:buChar char="§"/>
            </a:pPr>
            <a:r>
              <a:rPr lang="en-US" sz="2000" dirty="0">
                <a:latin typeface="Arial" panose="020B0604020202020204" pitchFamily="34" charset="0"/>
              </a:rPr>
              <a:t>President Trump signed the EO on January 29, 2026</a:t>
            </a:r>
          </a:p>
          <a:p>
            <a:pPr>
              <a:lnSpc>
                <a:spcPct val="150000"/>
              </a:lnSpc>
              <a:buFont typeface="Wingdings" panose="05000000000000000000" pitchFamily="2" charset="2"/>
              <a:buChar char="§"/>
            </a:pPr>
            <a:r>
              <a:rPr lang="en-US" sz="2000" dirty="0">
                <a:latin typeface="Arial" panose="020B0604020202020204" pitchFamily="34" charset="0"/>
                <a:hlinkClick r:id="rId2"/>
              </a:rPr>
              <a:t>https://www.whitehouse.gov/presidential-actions/2026/01/addressing-addiction-through-the-great-american-recovery-initiative/</a:t>
            </a:r>
            <a:r>
              <a:rPr lang="en-US" sz="2000" dirty="0">
                <a:latin typeface="Arial" panose="020B0604020202020204" pitchFamily="34" charset="0"/>
              </a:rPr>
              <a:t>  </a:t>
            </a:r>
          </a:p>
          <a:p>
            <a:pPr>
              <a:lnSpc>
                <a:spcPct val="150000"/>
              </a:lnSpc>
              <a:buFont typeface="Wingdings" panose="05000000000000000000" pitchFamily="2" charset="2"/>
              <a:buChar char="§"/>
            </a:pPr>
            <a:r>
              <a:rPr lang="en-US" sz="2000" dirty="0">
                <a:latin typeface="Arial" panose="020B0604020202020204" pitchFamily="34" charset="0"/>
              </a:rPr>
              <a:t>Directs HHS to </a:t>
            </a:r>
          </a:p>
          <a:p>
            <a:pPr lvl="1">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take appropriate actions to increase awareness of the disease of addiction, help Americans receive the treatment they need, and foster a culture that celebrates recovery</a:t>
            </a:r>
          </a:p>
          <a:p>
            <a:pPr lvl="1">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consult with States, tribal nations, local jurisdictions, community-based organizations, faith‑based organizations, the private sector, and philanthropic entities on the best strategies to ensure more Americans receive the treatment they need and celebrate individuals going through the recovery process.</a:t>
            </a:r>
          </a:p>
          <a:p>
            <a:pPr marL="0" indent="0">
              <a:buNone/>
            </a:pPr>
            <a:endParaRPr lang="en-US" dirty="0">
              <a:latin typeface="Arial" panose="020B0604020202020204" pitchFamily="34" charset="0"/>
            </a:endParaRPr>
          </a:p>
        </p:txBody>
      </p:sp>
    </p:spTree>
    <p:extLst>
      <p:ext uri="{BB962C8B-B14F-4D97-AF65-F5344CB8AC3E}">
        <p14:creationId xmlns:p14="http://schemas.microsoft.com/office/powerpoint/2010/main" val="2815340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F28D6-E13F-7EEB-B7F4-FBEAF00BC0C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37C0D65-C8E9-310E-5B6A-B2FA5E00AF41}"/>
              </a:ext>
            </a:extLst>
          </p:cNvPr>
          <p:cNvSpPr>
            <a:spLocks noGrp="1"/>
          </p:cNvSpPr>
          <p:nvPr>
            <p:ph type="title"/>
          </p:nvPr>
        </p:nvSpPr>
        <p:spPr>
          <a:xfrm>
            <a:off x="603957" y="2057402"/>
            <a:ext cx="8311444" cy="380999"/>
          </a:xfrm>
        </p:spPr>
        <p:txBody>
          <a:bodyPr/>
          <a:lstStyle/>
          <a:p>
            <a:r>
              <a:rPr lang="en-US" dirty="0">
                <a:cs typeface="Segoe UI Light"/>
              </a:rPr>
              <a:t>Innovation Center Models</a:t>
            </a:r>
            <a:endParaRPr lang="en-US" dirty="0"/>
          </a:p>
        </p:txBody>
      </p:sp>
    </p:spTree>
    <p:extLst>
      <p:ext uri="{BB962C8B-B14F-4D97-AF65-F5344CB8AC3E}">
        <p14:creationId xmlns:p14="http://schemas.microsoft.com/office/powerpoint/2010/main" val="4200766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1E02-5878-E785-2C43-EC6BF6CBFCEB}"/>
              </a:ext>
            </a:extLst>
          </p:cNvPr>
          <p:cNvSpPr>
            <a:spLocks noGrp="1"/>
          </p:cNvSpPr>
          <p:nvPr>
            <p:ph type="ctrTitle"/>
          </p:nvPr>
        </p:nvSpPr>
        <p:spPr/>
        <p:txBody>
          <a:bodyPr/>
          <a:lstStyle/>
          <a:p>
            <a:r>
              <a:rPr lang="en-US" dirty="0"/>
              <a:t>IBH (Innovation in Behavioral Health) Model</a:t>
            </a:r>
          </a:p>
        </p:txBody>
      </p:sp>
      <p:sp>
        <p:nvSpPr>
          <p:cNvPr id="3" name="Text Placeholder 2">
            <a:extLst>
              <a:ext uri="{FF2B5EF4-FFF2-40B4-BE49-F238E27FC236}">
                <a16:creationId xmlns:a16="http://schemas.microsoft.com/office/drawing/2014/main" id="{C8465BF0-1C41-189D-C45C-2DAD575FC798}"/>
              </a:ext>
            </a:extLst>
          </p:cNvPr>
          <p:cNvSpPr>
            <a:spLocks noGrp="1"/>
          </p:cNvSpPr>
          <p:nvPr>
            <p:ph type="body" sz="quarter" idx="10"/>
          </p:nvPr>
        </p:nvSpPr>
        <p:spPr/>
        <p:txBody>
          <a:bodyPr/>
          <a:lstStyle/>
          <a:p>
            <a:pPr>
              <a:lnSpc>
                <a:spcPct val="200000"/>
              </a:lnSpc>
              <a:buFont typeface="Wingdings" panose="05000000000000000000" pitchFamily="2" charset="2"/>
              <a:buChar char="§"/>
            </a:pPr>
            <a:r>
              <a:rPr lang="en-US" sz="2000" dirty="0">
                <a:latin typeface="Arial" panose="020B0604020202020204" pitchFamily="34" charset="0"/>
              </a:rPr>
              <a:t>The </a:t>
            </a:r>
            <a:r>
              <a:rPr lang="en-US" sz="2000" b="1" dirty="0">
                <a:latin typeface="Arial" panose="020B0604020202020204" pitchFamily="34" charset="0"/>
              </a:rPr>
              <a:t>Innovation in Behavioral Health (IBH) Model</a:t>
            </a:r>
            <a:r>
              <a:rPr lang="en-US" sz="2000" dirty="0">
                <a:latin typeface="Arial" panose="020B0604020202020204" pitchFamily="34" charset="0"/>
              </a:rPr>
              <a:t> is a state-based model that leverages patients’ relationships with specialty behavioral health practices to provide whole-person, integrated care that better addresses their behavioral, mental, and physical health. The model will serve people with Medicaid, Medicare, and dually eligible beneficiaries. The IBH Model will run from 2025-2032. Current state participants are Michigan, New York, and South Carolina.</a:t>
            </a:r>
          </a:p>
          <a:p>
            <a:pPr>
              <a:lnSpc>
                <a:spcPct val="200000"/>
              </a:lnSpc>
              <a:buFont typeface="Wingdings" panose="05000000000000000000" pitchFamily="2" charset="2"/>
              <a:buChar char="§"/>
            </a:pPr>
            <a:r>
              <a:rPr lang="en-US" sz="2000" dirty="0">
                <a:latin typeface="Arial" panose="020B0604020202020204" pitchFamily="34" charset="0"/>
                <a:hlinkClick r:id="rId2"/>
              </a:rPr>
              <a:t>https://www.cms.gov/priorities/innovation/innovation-models/ibh</a:t>
            </a:r>
            <a:r>
              <a:rPr lang="en-US" sz="2000" dirty="0">
                <a:latin typeface="Arial" panose="020B0604020202020204" pitchFamily="34" charset="0"/>
              </a:rPr>
              <a:t> </a:t>
            </a:r>
          </a:p>
          <a:p>
            <a:endParaRPr lang="en-US" dirty="0">
              <a:latin typeface="Arial" panose="020B0604020202020204" pitchFamily="34" charset="0"/>
            </a:endParaRPr>
          </a:p>
        </p:txBody>
      </p:sp>
    </p:spTree>
    <p:extLst>
      <p:ext uri="{BB962C8B-B14F-4D97-AF65-F5344CB8AC3E}">
        <p14:creationId xmlns:p14="http://schemas.microsoft.com/office/powerpoint/2010/main" val="1540074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0E5D8-77EF-7A0A-F7CC-64A01D1DF4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E5803-63E7-665F-2029-4025CBB20908}"/>
              </a:ext>
            </a:extLst>
          </p:cNvPr>
          <p:cNvSpPr>
            <a:spLocks noGrp="1"/>
          </p:cNvSpPr>
          <p:nvPr>
            <p:ph type="ctrTitle"/>
          </p:nvPr>
        </p:nvSpPr>
        <p:spPr/>
        <p:txBody>
          <a:bodyPr/>
          <a:lstStyle/>
          <a:p>
            <a:r>
              <a:rPr lang="en-US" dirty="0"/>
              <a:t>ACCESS (Advancing Chronic Care with Effective, Scalable Solutions) Model</a:t>
            </a:r>
          </a:p>
        </p:txBody>
      </p:sp>
      <p:sp>
        <p:nvSpPr>
          <p:cNvPr id="3" name="Text Placeholder 2">
            <a:extLst>
              <a:ext uri="{FF2B5EF4-FFF2-40B4-BE49-F238E27FC236}">
                <a16:creationId xmlns:a16="http://schemas.microsoft.com/office/drawing/2014/main" id="{A2A6C581-97E4-4CC4-8E67-C7765A2377BD}"/>
              </a:ext>
            </a:extLst>
          </p:cNvPr>
          <p:cNvSpPr>
            <a:spLocks noGrp="1"/>
          </p:cNvSpPr>
          <p:nvPr>
            <p:ph type="body" sz="quarter" idx="10"/>
          </p:nvPr>
        </p:nvSpPr>
        <p:spPr/>
        <p:txBody>
          <a:bodyPr/>
          <a:lstStyle/>
          <a:p>
            <a:pPr>
              <a:lnSpc>
                <a:spcPct val="150000"/>
              </a:lnSpc>
              <a:buFont typeface="Wingdings" panose="05000000000000000000" pitchFamily="2" charset="2"/>
              <a:buChar char="§"/>
            </a:pPr>
            <a:r>
              <a:rPr lang="en-US" sz="2000" dirty="0">
                <a:latin typeface="Arial" panose="020B0604020202020204" pitchFamily="34" charset="0"/>
              </a:rPr>
              <a:t>The </a:t>
            </a:r>
            <a:r>
              <a:rPr lang="en-US" sz="2000" b="1" dirty="0">
                <a:latin typeface="Arial" panose="020B0604020202020204" pitchFamily="34" charset="0"/>
              </a:rPr>
              <a:t>ACCESS (Advancing Chronic Care with Effective, Scalable Solutions) Model </a:t>
            </a:r>
            <a:r>
              <a:rPr lang="en-US" sz="2000" dirty="0">
                <a:latin typeface="Arial" panose="020B0604020202020204" pitchFamily="34" charset="0"/>
              </a:rPr>
              <a:t>tests an outcome-aligned payment approach in Original Medicare to expand access to new technology-supported care options that help people improve their health and prevent and manage chronic disease. The voluntary model focuses on conditions affecting more than two-thirds of people with Medicare, including high blood pressure, diabetes, chronic musculoskeletal pain, and depression. It will run for 10 years beginning July 5, 2026.</a:t>
            </a:r>
          </a:p>
          <a:p>
            <a:pPr>
              <a:lnSpc>
                <a:spcPct val="150000"/>
              </a:lnSpc>
              <a:buFont typeface="Wingdings" panose="05000000000000000000" pitchFamily="2" charset="2"/>
              <a:buChar char="§"/>
            </a:pPr>
            <a:r>
              <a:rPr lang="en-US" sz="2000" dirty="0">
                <a:latin typeface="Arial" panose="020B0604020202020204" pitchFamily="34" charset="0"/>
              </a:rPr>
              <a:t>ACCESS will initially include four clinical tracks focused on common chronic conditions. “Behavioral Health (BH): Depression or anxiety” is one of the tracks. </a:t>
            </a:r>
          </a:p>
          <a:p>
            <a:pPr>
              <a:lnSpc>
                <a:spcPct val="150000"/>
              </a:lnSpc>
              <a:buFont typeface="Wingdings" panose="05000000000000000000" pitchFamily="2" charset="2"/>
              <a:buChar char="§"/>
            </a:pPr>
            <a:r>
              <a:rPr lang="en-US" sz="2000" dirty="0">
                <a:latin typeface="Arial" panose="020B0604020202020204" pitchFamily="34" charset="0"/>
                <a:hlinkClick r:id="rId2"/>
              </a:rPr>
              <a:t>https://www.cms.gov/priorities/innovation/innovation-models/access</a:t>
            </a:r>
            <a:r>
              <a:rPr lang="en-US" sz="2000" dirty="0">
                <a:latin typeface="Arial" panose="020B0604020202020204" pitchFamily="34" charset="0"/>
              </a:rPr>
              <a:t> </a:t>
            </a:r>
          </a:p>
          <a:p>
            <a:pPr marL="0" indent="0">
              <a:buNone/>
            </a:pPr>
            <a:endParaRPr lang="en-US" dirty="0">
              <a:latin typeface="Arial" panose="020B0604020202020204" pitchFamily="34" charset="0"/>
            </a:endParaRPr>
          </a:p>
        </p:txBody>
      </p:sp>
    </p:spTree>
    <p:extLst>
      <p:ext uri="{BB962C8B-B14F-4D97-AF65-F5344CB8AC3E}">
        <p14:creationId xmlns:p14="http://schemas.microsoft.com/office/powerpoint/2010/main" val="2773970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B4440-CEFD-789E-422C-86875C79BA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7FBCA-8B9E-8D7A-E800-A608DE3DF2FC}"/>
              </a:ext>
            </a:extLst>
          </p:cNvPr>
          <p:cNvSpPr>
            <a:spLocks noGrp="1"/>
          </p:cNvSpPr>
          <p:nvPr>
            <p:ph type="ctrTitle"/>
          </p:nvPr>
        </p:nvSpPr>
        <p:spPr/>
        <p:txBody>
          <a:bodyPr/>
          <a:lstStyle/>
          <a:p>
            <a:r>
              <a:rPr lang="en-US" dirty="0"/>
              <a:t>ASM (Ambulatory Specialty Model)</a:t>
            </a:r>
          </a:p>
        </p:txBody>
      </p:sp>
      <p:sp>
        <p:nvSpPr>
          <p:cNvPr id="3" name="Text Placeholder 2">
            <a:extLst>
              <a:ext uri="{FF2B5EF4-FFF2-40B4-BE49-F238E27FC236}">
                <a16:creationId xmlns:a16="http://schemas.microsoft.com/office/drawing/2014/main" id="{C2F9B041-D2BE-8AB5-1A46-CC8F16804091}"/>
              </a:ext>
            </a:extLst>
          </p:cNvPr>
          <p:cNvSpPr>
            <a:spLocks noGrp="1"/>
          </p:cNvSpPr>
          <p:nvPr>
            <p:ph type="body" sz="quarter" idx="10"/>
          </p:nvPr>
        </p:nvSpPr>
        <p:spPr/>
        <p:txBody>
          <a:bodyPr/>
          <a:lstStyle/>
          <a:p>
            <a:pPr>
              <a:lnSpc>
                <a:spcPct val="150000"/>
              </a:lnSpc>
              <a:buFont typeface="Wingdings" panose="05000000000000000000" pitchFamily="2" charset="2"/>
              <a:buChar char="§"/>
            </a:pPr>
            <a:r>
              <a:rPr lang="en-US" sz="2000" dirty="0">
                <a:latin typeface="Arial" panose="020B0604020202020204" pitchFamily="34" charset="0"/>
              </a:rPr>
              <a:t>The </a:t>
            </a:r>
            <a:r>
              <a:rPr lang="en-US" sz="2000" b="1" dirty="0">
                <a:latin typeface="Arial" panose="020B0604020202020204" pitchFamily="34" charset="0"/>
              </a:rPr>
              <a:t>Ambulatory Specialty Model (ASM) </a:t>
            </a:r>
            <a:r>
              <a:rPr lang="en-US" sz="2000" dirty="0">
                <a:latin typeface="Arial" panose="020B0604020202020204" pitchFamily="34" charset="0"/>
              </a:rPr>
              <a:t>aims to improve prevention and upstream management of chronic disease, which would lead to reductions in avoidable hospitalizations and unnecessary procedures. Participation in ASM will be mandatory for specialists who commonly treat people with Original Medicare for heart failure or low back pain in an outpatient setting across selected regions. ASM will begin on January 1, 2027 and run for five performance years through December 31, 2031.</a:t>
            </a:r>
          </a:p>
          <a:p>
            <a:pPr>
              <a:lnSpc>
                <a:spcPct val="150000"/>
              </a:lnSpc>
              <a:buFont typeface="Wingdings" panose="05000000000000000000" pitchFamily="2" charset="2"/>
              <a:buChar char="§"/>
            </a:pPr>
            <a:r>
              <a:rPr lang="en-US" sz="2000" dirty="0">
                <a:latin typeface="Arial" panose="020B0604020202020204" pitchFamily="34" charset="0"/>
              </a:rPr>
              <a:t>ASM works to address appropriate pain management for beneficiaries with lower back pain</a:t>
            </a:r>
          </a:p>
          <a:p>
            <a:pPr>
              <a:lnSpc>
                <a:spcPct val="150000"/>
              </a:lnSpc>
              <a:buFont typeface="Wingdings" panose="05000000000000000000" pitchFamily="2" charset="2"/>
              <a:buChar char="§"/>
            </a:pPr>
            <a:r>
              <a:rPr lang="en-US" sz="2000" dirty="0">
                <a:latin typeface="Arial" panose="020B0604020202020204" pitchFamily="34" charset="0"/>
                <a:hlinkClick r:id="rId2"/>
              </a:rPr>
              <a:t>https://www.cms.gov/priorities/innovation/innovation-models/asm</a:t>
            </a:r>
            <a:r>
              <a:rPr lang="en-US" sz="2000" dirty="0">
                <a:latin typeface="Arial" panose="020B0604020202020204" pitchFamily="34" charset="0"/>
              </a:rPr>
              <a:t> </a:t>
            </a:r>
          </a:p>
          <a:p>
            <a:endParaRPr lang="en-US" dirty="0">
              <a:latin typeface="Arial" panose="020B0604020202020204" pitchFamily="34" charset="0"/>
            </a:endParaRPr>
          </a:p>
        </p:txBody>
      </p:sp>
    </p:spTree>
    <p:extLst>
      <p:ext uri="{BB962C8B-B14F-4D97-AF65-F5344CB8AC3E}">
        <p14:creationId xmlns:p14="http://schemas.microsoft.com/office/powerpoint/2010/main" val="596573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6493C-DC1E-7077-E099-4C7422B726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3FFB7C-99D4-A8E9-8F15-A25F3706DDF2}"/>
              </a:ext>
            </a:extLst>
          </p:cNvPr>
          <p:cNvSpPr>
            <a:spLocks noGrp="1"/>
          </p:cNvSpPr>
          <p:nvPr>
            <p:ph type="ctrTitle"/>
          </p:nvPr>
        </p:nvSpPr>
        <p:spPr/>
        <p:txBody>
          <a:bodyPr/>
          <a:lstStyle/>
          <a:p>
            <a:r>
              <a:rPr lang="en-US" dirty="0"/>
              <a:t>Integrated Care for Kids (</a:t>
            </a:r>
            <a:r>
              <a:rPr lang="en-US" dirty="0" err="1"/>
              <a:t>InCK</a:t>
            </a:r>
            <a:r>
              <a:rPr lang="en-US" dirty="0"/>
              <a:t>) Model</a:t>
            </a:r>
          </a:p>
        </p:txBody>
      </p:sp>
      <p:sp>
        <p:nvSpPr>
          <p:cNvPr id="3" name="Text Placeholder 2">
            <a:extLst>
              <a:ext uri="{FF2B5EF4-FFF2-40B4-BE49-F238E27FC236}">
                <a16:creationId xmlns:a16="http://schemas.microsoft.com/office/drawing/2014/main" id="{8D78BEA1-D3BA-61E2-3B50-18CF09717888}"/>
              </a:ext>
            </a:extLst>
          </p:cNvPr>
          <p:cNvSpPr>
            <a:spLocks noGrp="1"/>
          </p:cNvSpPr>
          <p:nvPr>
            <p:ph type="body" sz="quarter" idx="10"/>
          </p:nvPr>
        </p:nvSpPr>
        <p:spPr/>
        <p:txBody>
          <a:bodyPr/>
          <a:lstStyle/>
          <a:p>
            <a:pPr>
              <a:lnSpc>
                <a:spcPct val="150000"/>
              </a:lnSpc>
              <a:buFont typeface="Wingdings" panose="05000000000000000000" pitchFamily="2" charset="2"/>
              <a:buChar char="§"/>
            </a:pPr>
            <a:r>
              <a:rPr lang="en-US" sz="2000" dirty="0">
                <a:latin typeface="Arial" panose="020B0604020202020204" pitchFamily="34" charset="0"/>
              </a:rPr>
              <a:t>CMS launched the Integrated Care for Kids (</a:t>
            </a:r>
            <a:r>
              <a:rPr lang="en-US" sz="2000" dirty="0" err="1">
                <a:latin typeface="Arial" panose="020B0604020202020204" pitchFamily="34" charset="0"/>
              </a:rPr>
              <a:t>InCK</a:t>
            </a:r>
            <a:r>
              <a:rPr lang="en-US" sz="2000" dirty="0">
                <a:latin typeface="Arial" panose="020B0604020202020204" pitchFamily="34" charset="0"/>
              </a:rPr>
              <a:t>) Model to give states and local partners new tools to help them better coordinate care to meet the physical, behavioral, and social needs of children and families enrolled in Medicaid and the Children’s Health Insurance Program (CHIP) to help kids stay healthy, supported and at home.</a:t>
            </a:r>
          </a:p>
          <a:p>
            <a:pPr>
              <a:lnSpc>
                <a:spcPct val="150000"/>
              </a:lnSpc>
              <a:buFont typeface="Wingdings" panose="05000000000000000000" pitchFamily="2" charset="2"/>
              <a:buChar char="§"/>
            </a:pPr>
            <a:r>
              <a:rPr lang="en-US" sz="2000" dirty="0" err="1">
                <a:latin typeface="Arial" panose="020B0604020202020204" pitchFamily="34" charset="0"/>
              </a:rPr>
              <a:t>InCK</a:t>
            </a:r>
            <a:r>
              <a:rPr lang="en-US" sz="2000" dirty="0">
                <a:latin typeface="Arial" panose="020B0604020202020204" pitchFamily="34" charset="0"/>
              </a:rPr>
              <a:t> is a voluntary model that started in January 2020 and will run for 6 years to December 31, 2026.  </a:t>
            </a:r>
            <a:r>
              <a:rPr lang="en-US" sz="2000" dirty="0" err="1">
                <a:latin typeface="Arial" panose="020B0604020202020204" pitchFamily="34" charset="0"/>
              </a:rPr>
              <a:t>InCK</a:t>
            </a:r>
            <a:r>
              <a:rPr lang="en-US" sz="2000" dirty="0">
                <a:latin typeface="Arial" panose="020B0604020202020204" pitchFamily="34" charset="0"/>
              </a:rPr>
              <a:t> has 7 awardees, with two award recipients in Illinois. </a:t>
            </a:r>
          </a:p>
          <a:p>
            <a:pPr>
              <a:lnSpc>
                <a:spcPct val="150000"/>
              </a:lnSpc>
              <a:buFont typeface="Wingdings" panose="05000000000000000000" pitchFamily="2" charset="2"/>
              <a:buChar char="§"/>
            </a:pPr>
            <a:r>
              <a:rPr lang="en-US" sz="2000" dirty="0">
                <a:latin typeface="Arial" panose="020B0604020202020204" pitchFamily="34" charset="0"/>
                <a:hlinkClick r:id="rId2"/>
              </a:rPr>
              <a:t>https://www.cms.gov/priorities/innovation/innovation-models/inck</a:t>
            </a:r>
            <a:r>
              <a:rPr lang="en-US" sz="2000" dirty="0">
                <a:latin typeface="Arial" panose="020B0604020202020204" pitchFamily="34" charset="0"/>
              </a:rPr>
              <a:t> </a:t>
            </a:r>
          </a:p>
          <a:p>
            <a:endParaRPr lang="en-US" dirty="0">
              <a:latin typeface="Arial" panose="020B0604020202020204" pitchFamily="34" charset="0"/>
            </a:endParaRPr>
          </a:p>
        </p:txBody>
      </p:sp>
    </p:spTree>
    <p:extLst>
      <p:ext uri="{BB962C8B-B14F-4D97-AF65-F5344CB8AC3E}">
        <p14:creationId xmlns:p14="http://schemas.microsoft.com/office/powerpoint/2010/main" val="137809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DA85-C9C5-CB23-A73E-2FD3BC3DC476}"/>
              </a:ext>
            </a:extLst>
          </p:cNvPr>
          <p:cNvSpPr>
            <a:spLocks noGrp="1"/>
          </p:cNvSpPr>
          <p:nvPr>
            <p:ph type="ctrTitle"/>
          </p:nvPr>
        </p:nvSpPr>
        <p:spPr>
          <a:xfrm>
            <a:off x="508000" y="332555"/>
            <a:ext cx="11176000" cy="745048"/>
          </a:xfrm>
        </p:spPr>
        <p:txBody>
          <a:bodyPr/>
          <a:lstStyle/>
          <a:p>
            <a:r>
              <a:rPr lang="en-US" dirty="0"/>
              <a:t>CMS’ Mission</a:t>
            </a:r>
          </a:p>
        </p:txBody>
      </p:sp>
      <p:sp>
        <p:nvSpPr>
          <p:cNvPr id="6" name="Title 2">
            <a:extLst>
              <a:ext uri="{FF2B5EF4-FFF2-40B4-BE49-F238E27FC236}">
                <a16:creationId xmlns:a16="http://schemas.microsoft.com/office/drawing/2014/main" id="{23278929-3046-AD40-2FEF-9A3ED307BDB5}"/>
              </a:ext>
            </a:extLst>
          </p:cNvPr>
          <p:cNvSpPr txBox="1">
            <a:spLocks/>
          </p:cNvSpPr>
          <p:nvPr/>
        </p:nvSpPr>
        <p:spPr>
          <a:xfrm>
            <a:off x="629400" y="1809045"/>
            <a:ext cx="10933200" cy="3239910"/>
          </a:xfrm>
          <a:prstGeom prst="rect">
            <a:avLst/>
          </a:prstGeom>
          <a:noFill/>
          <a:effectLst>
            <a:outerShdw blurRad="596900" dist="241300" dir="4140000" sx="94000" sy="94000" algn="ctr" rotWithShape="0">
              <a:srgbClr val="000000">
                <a:alpha val="43137"/>
              </a:srgbClr>
            </a:outerShdw>
            <a:reflection stA="45000" endPos="0" dist="50800" dir="5400000" sy="-100000" algn="bl" rotWithShape="0"/>
          </a:effectLst>
        </p:spPr>
        <p:txBody>
          <a:bodyPr vert="horz" lIns="91440" tIns="45720" rIns="91440" bIns="45720" rtlCol="0" anchor="ctr">
            <a:noAutofit/>
          </a:bodyPr>
          <a:lstStyle>
            <a:lvl1pPr algn="l" defTabSz="847168" rtl="0" eaLnBrk="1" latinLnBrk="0" hangingPunct="1">
              <a:lnSpc>
                <a:spcPct val="90000"/>
              </a:lnSpc>
              <a:spcBef>
                <a:spcPct val="0"/>
              </a:spcBef>
              <a:buNone/>
              <a:defRPr sz="2824" b="1" i="0" kern="1200">
                <a:solidFill>
                  <a:srgbClr val="004986"/>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4800" i="1" dirty="0"/>
              <a:t>Ensure our most vulnerable receive high-value care by leading all payors and supporting providers </a:t>
            </a:r>
          </a:p>
        </p:txBody>
      </p:sp>
    </p:spTree>
    <p:extLst>
      <p:ext uri="{BB962C8B-B14F-4D97-AF65-F5344CB8AC3E}">
        <p14:creationId xmlns:p14="http://schemas.microsoft.com/office/powerpoint/2010/main" val="2866642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1F784-65D2-A9EE-D05F-DB35E653C68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E6EC4E6-1E36-4719-2E53-57394154883D}"/>
              </a:ext>
            </a:extLst>
          </p:cNvPr>
          <p:cNvSpPr>
            <a:spLocks noGrp="1"/>
          </p:cNvSpPr>
          <p:nvPr>
            <p:ph type="title"/>
          </p:nvPr>
        </p:nvSpPr>
        <p:spPr>
          <a:xfrm>
            <a:off x="603957" y="2057402"/>
            <a:ext cx="8311444" cy="380999"/>
          </a:xfrm>
        </p:spPr>
        <p:txBody>
          <a:bodyPr/>
          <a:lstStyle/>
          <a:p>
            <a:r>
              <a:rPr lang="en-US" dirty="0">
                <a:cs typeface="Segoe UI Light"/>
              </a:rPr>
              <a:t>Medicaid 1115 SUD and SMI Demonstrations</a:t>
            </a:r>
            <a:endParaRPr lang="en-US" dirty="0"/>
          </a:p>
        </p:txBody>
      </p:sp>
    </p:spTree>
    <p:extLst>
      <p:ext uri="{BB962C8B-B14F-4D97-AF65-F5344CB8AC3E}">
        <p14:creationId xmlns:p14="http://schemas.microsoft.com/office/powerpoint/2010/main" val="2873402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912B-978A-0834-CE04-DBC7A5E5C58A}"/>
              </a:ext>
            </a:extLst>
          </p:cNvPr>
          <p:cNvSpPr>
            <a:spLocks noGrp="1"/>
          </p:cNvSpPr>
          <p:nvPr>
            <p:ph type="ctrTitle"/>
          </p:nvPr>
        </p:nvSpPr>
        <p:spPr/>
        <p:txBody>
          <a:bodyPr/>
          <a:lstStyle/>
          <a:p>
            <a:r>
              <a:rPr lang="en-US" dirty="0"/>
              <a:t>SUD Demos</a:t>
            </a:r>
          </a:p>
        </p:txBody>
      </p:sp>
      <p:sp>
        <p:nvSpPr>
          <p:cNvPr id="3" name="Text Placeholder 2">
            <a:extLst>
              <a:ext uri="{FF2B5EF4-FFF2-40B4-BE49-F238E27FC236}">
                <a16:creationId xmlns:a16="http://schemas.microsoft.com/office/drawing/2014/main" id="{D1660CE0-1151-79C6-512A-2B53676BDED7}"/>
              </a:ext>
            </a:extLst>
          </p:cNvPr>
          <p:cNvSpPr>
            <a:spLocks noGrp="1"/>
          </p:cNvSpPr>
          <p:nvPr>
            <p:ph type="body" sz="quarter" idx="10"/>
          </p:nvPr>
        </p:nvSpPr>
        <p:spPr/>
        <p:txBody>
          <a:bodyPr/>
          <a:lstStyle/>
          <a:p>
            <a:pPr>
              <a:lnSpc>
                <a:spcPct val="150000"/>
              </a:lnSpc>
              <a:buFont typeface="Wingdings" panose="05000000000000000000" pitchFamily="2" charset="2"/>
              <a:buChar char="§"/>
            </a:pPr>
            <a:r>
              <a:rPr lang="en-US" sz="2000" b="1" dirty="0">
                <a:latin typeface="Arial" panose="020B0604020202020204" pitchFamily="34" charset="0"/>
              </a:rPr>
              <a:t>Medicaid Section 1115 SUD Demonstrations</a:t>
            </a:r>
            <a:r>
              <a:rPr lang="en-US" sz="2000" dirty="0">
                <a:latin typeface="Arial" panose="020B0604020202020204" pitchFamily="34" charset="0"/>
              </a:rPr>
              <a:t> – States have used the authority of section 1115(a) of the Social Security Act for states to demonstrate and test flexibilities to improve the continuum of care for beneficiaries with SUDs including OUD.  </a:t>
            </a:r>
          </a:p>
          <a:p>
            <a:pPr>
              <a:lnSpc>
                <a:spcPct val="150000"/>
              </a:lnSpc>
              <a:buFont typeface="Wingdings" panose="05000000000000000000" pitchFamily="2" charset="2"/>
              <a:buChar char="§"/>
            </a:pPr>
            <a:r>
              <a:rPr lang="en-US" sz="2000" dirty="0">
                <a:latin typeface="Arial" panose="020B0604020202020204" pitchFamily="34" charset="0"/>
              </a:rPr>
              <a:t>Currently, there are 38 states with approved applications for section 1115 SUD demonstrations.</a:t>
            </a:r>
          </a:p>
          <a:p>
            <a:pPr>
              <a:lnSpc>
                <a:spcPct val="150000"/>
              </a:lnSpc>
              <a:buFont typeface="Wingdings" panose="05000000000000000000" pitchFamily="2" charset="2"/>
              <a:buChar char="§"/>
            </a:pPr>
            <a:r>
              <a:rPr lang="en-US" sz="2000" dirty="0">
                <a:latin typeface="Arial" panose="020B0604020202020204" pitchFamily="34" charset="0"/>
              </a:rPr>
              <a:t>Findings from SUD section 1115 demonstrations to date describe progress and challenges to achieving the goals of expanding all levels of care for SUD treatment.  Several reports are </a:t>
            </a:r>
            <a:r>
              <a:rPr lang="en-US" sz="2000" u="sng" dirty="0">
                <a:latin typeface="Arial" panose="020B0604020202020204" pitchFamily="34" charset="0"/>
                <a:hlinkClick r:id="rId2"/>
              </a:rPr>
              <a:t>publicly available</a:t>
            </a:r>
            <a:r>
              <a:rPr lang="en-US" sz="2000" dirty="0">
                <a:latin typeface="Arial" panose="020B0604020202020204" pitchFamily="34" charset="0"/>
              </a:rPr>
              <a:t> which highlight these findings from a national perspective. </a:t>
            </a:r>
          </a:p>
          <a:p>
            <a:endParaRPr lang="en-US" dirty="0">
              <a:latin typeface="Arial" panose="020B0604020202020204" pitchFamily="34" charset="0"/>
            </a:endParaRPr>
          </a:p>
        </p:txBody>
      </p:sp>
    </p:spTree>
    <p:extLst>
      <p:ext uri="{BB962C8B-B14F-4D97-AF65-F5344CB8AC3E}">
        <p14:creationId xmlns:p14="http://schemas.microsoft.com/office/powerpoint/2010/main" val="2015842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34770-BA79-BE78-7C4D-76152B38CB8C}"/>
              </a:ext>
            </a:extLst>
          </p:cNvPr>
          <p:cNvSpPr>
            <a:spLocks noGrp="1"/>
          </p:cNvSpPr>
          <p:nvPr>
            <p:ph type="ctrTitle"/>
          </p:nvPr>
        </p:nvSpPr>
        <p:spPr/>
        <p:txBody>
          <a:bodyPr/>
          <a:lstStyle/>
          <a:p>
            <a:r>
              <a:rPr lang="en-US" dirty="0"/>
              <a:t>SMI Demos</a:t>
            </a:r>
          </a:p>
        </p:txBody>
      </p:sp>
      <p:sp>
        <p:nvSpPr>
          <p:cNvPr id="3" name="Text Placeholder 2">
            <a:extLst>
              <a:ext uri="{FF2B5EF4-FFF2-40B4-BE49-F238E27FC236}">
                <a16:creationId xmlns:a16="http://schemas.microsoft.com/office/drawing/2014/main" id="{1F7A3B93-1157-360F-A91E-6C2D335A70B8}"/>
              </a:ext>
            </a:extLst>
          </p:cNvPr>
          <p:cNvSpPr>
            <a:spLocks noGrp="1"/>
          </p:cNvSpPr>
          <p:nvPr>
            <p:ph type="body" sz="quarter" idx="10"/>
          </p:nvPr>
        </p:nvSpPr>
        <p:spPr>
          <a:xfrm>
            <a:off x="508000" y="1523762"/>
            <a:ext cx="11176000" cy="4682945"/>
          </a:xfrm>
        </p:spPr>
        <p:txBody>
          <a:bodyPr/>
          <a:lstStyle/>
          <a:p>
            <a:pPr>
              <a:buFont typeface="Wingdings" panose="05000000000000000000" pitchFamily="2" charset="2"/>
              <a:buChar char="§"/>
            </a:pPr>
            <a:r>
              <a:rPr lang="en-US" sz="1800" dirty="0">
                <a:latin typeface="Arial" panose="020B0604020202020204" pitchFamily="34" charset="0"/>
              </a:rPr>
              <a:t>CMS provides flexibility to test comprehensive approaches to care for beneficiaries with serious mental illness (SMI) or serious emotional disturbance (SED) through a section 1115 demonstration opportunity.  Through these demonstrations, states will focus on demonstrating improved care for individuals with serious mental health conditions in inpatient or residential settings that qualify as IMDs as well as through improvements to community based mental health care.</a:t>
            </a:r>
          </a:p>
          <a:p>
            <a:pPr>
              <a:buFont typeface="Wingdings" panose="05000000000000000000" pitchFamily="2" charset="2"/>
              <a:buChar char="§"/>
            </a:pPr>
            <a:r>
              <a:rPr lang="en-US" sz="1800" dirty="0">
                <a:latin typeface="Arial" panose="020B0604020202020204" pitchFamily="34" charset="0"/>
              </a:rPr>
              <a:t>Currently, there are 16 approved 1115 SMI Demos</a:t>
            </a:r>
          </a:p>
          <a:p>
            <a:pPr>
              <a:buFont typeface="Wingdings" panose="05000000000000000000" pitchFamily="2" charset="2"/>
              <a:buChar char="§"/>
            </a:pPr>
            <a:r>
              <a:rPr lang="en-US" sz="1800" dirty="0">
                <a:latin typeface="Arial" panose="020B0604020202020204" pitchFamily="34" charset="0"/>
              </a:rPr>
              <a:t>A cross-state meta-analysis was published in 2025 showed that:</a:t>
            </a:r>
          </a:p>
          <a:p>
            <a:pPr lvl="1">
              <a:buFont typeface="Wingdings" panose="05000000000000000000" pitchFamily="2" charset="2"/>
              <a:buChar char="§"/>
            </a:pPr>
            <a:r>
              <a:rPr lang="en-US" sz="1623" dirty="0">
                <a:latin typeface="Arial" panose="020B0604020202020204" pitchFamily="34" charset="0"/>
              </a:rPr>
              <a:t>Increases in the number of Medicaid-enrolled psychiatric hospitals are consistent with the third demonstration goal to improve the availability of services for crisis stabilization.  Increases in the number of federally qualified health centers are consistent with the fourth SMI/SED demonstration goal to increase access to community-based services.</a:t>
            </a:r>
          </a:p>
          <a:p>
            <a:pPr lvl="1">
              <a:buFont typeface="Wingdings" panose="05000000000000000000" pitchFamily="2" charset="2"/>
              <a:buChar char="§"/>
            </a:pPr>
            <a:r>
              <a:rPr lang="en-US" sz="1623" dirty="0">
                <a:latin typeface="Arial" panose="020B0604020202020204" pitchFamily="34" charset="0"/>
              </a:rPr>
              <a:t>But that: At this stage of the SMI/SED demonstrations, we have limited information for each of the demonstration states.  </a:t>
            </a:r>
          </a:p>
          <a:p>
            <a:pPr>
              <a:buFont typeface="Wingdings" panose="05000000000000000000" pitchFamily="2" charset="2"/>
              <a:buChar char="§"/>
            </a:pPr>
            <a:r>
              <a:rPr lang="en-US" sz="1800" dirty="0">
                <a:latin typeface="Arial" panose="020B0604020202020204" pitchFamily="34" charset="0"/>
                <a:hlinkClick r:id="rId2"/>
              </a:rPr>
              <a:t>https://www.medicaid.gov/medicaid/section-1115-demonstrations/serious-mental-illness-section-1115-demonstration-opportunity</a:t>
            </a:r>
            <a:r>
              <a:rPr lang="en-US" sz="1800" dirty="0">
                <a:latin typeface="Arial" panose="020B0604020202020204" pitchFamily="34" charset="0"/>
              </a:rPr>
              <a:t> </a:t>
            </a:r>
          </a:p>
          <a:p>
            <a:endParaRPr lang="en-US" dirty="0"/>
          </a:p>
        </p:txBody>
      </p:sp>
    </p:spTree>
    <p:extLst>
      <p:ext uri="{BB962C8B-B14F-4D97-AF65-F5344CB8AC3E}">
        <p14:creationId xmlns:p14="http://schemas.microsoft.com/office/powerpoint/2010/main" val="2577582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CB6AE-673C-84ED-60D1-B8EEAE089C4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90BCB7E-D1F2-57A4-D487-6BBD781504EE}"/>
              </a:ext>
            </a:extLst>
          </p:cNvPr>
          <p:cNvSpPr>
            <a:spLocks noGrp="1"/>
          </p:cNvSpPr>
          <p:nvPr>
            <p:ph type="title"/>
          </p:nvPr>
        </p:nvSpPr>
        <p:spPr>
          <a:xfrm>
            <a:off x="603957" y="2057402"/>
            <a:ext cx="8311444" cy="380999"/>
          </a:xfrm>
        </p:spPr>
        <p:txBody>
          <a:bodyPr/>
          <a:lstStyle/>
          <a:p>
            <a:r>
              <a:rPr lang="en-US" dirty="0">
                <a:cs typeface="Segoe UI Light"/>
              </a:rPr>
              <a:t>QIN-QIOs</a:t>
            </a:r>
            <a:endParaRPr lang="en-US" dirty="0"/>
          </a:p>
        </p:txBody>
      </p:sp>
    </p:spTree>
    <p:extLst>
      <p:ext uri="{BB962C8B-B14F-4D97-AF65-F5344CB8AC3E}">
        <p14:creationId xmlns:p14="http://schemas.microsoft.com/office/powerpoint/2010/main" val="1163993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6D1A8-0F99-6817-18EF-6348299735EC}"/>
              </a:ext>
            </a:extLst>
          </p:cNvPr>
          <p:cNvSpPr>
            <a:spLocks noGrp="1"/>
          </p:cNvSpPr>
          <p:nvPr>
            <p:ph type="ctrTitle"/>
          </p:nvPr>
        </p:nvSpPr>
        <p:spPr/>
        <p:txBody>
          <a:bodyPr/>
          <a:lstStyle/>
          <a:p>
            <a:r>
              <a:rPr lang="en-US" dirty="0"/>
              <a:t>QIN-QIOs</a:t>
            </a:r>
          </a:p>
        </p:txBody>
      </p:sp>
      <p:sp>
        <p:nvSpPr>
          <p:cNvPr id="3" name="Text Placeholder 2">
            <a:extLst>
              <a:ext uri="{FF2B5EF4-FFF2-40B4-BE49-F238E27FC236}">
                <a16:creationId xmlns:a16="http://schemas.microsoft.com/office/drawing/2014/main" id="{ACF0247E-1D50-E814-9110-E19E524E663F}"/>
              </a:ext>
            </a:extLst>
          </p:cNvPr>
          <p:cNvSpPr>
            <a:spLocks noGrp="1"/>
          </p:cNvSpPr>
          <p:nvPr>
            <p:ph type="body" sz="quarter" idx="10"/>
          </p:nvPr>
        </p:nvSpPr>
        <p:spPr/>
        <p:txBody>
          <a:bodyPr/>
          <a:lstStyle/>
          <a:p>
            <a:pPr>
              <a:lnSpc>
                <a:spcPct val="150000"/>
              </a:lnSpc>
              <a:buFont typeface="Wingdings" panose="05000000000000000000" pitchFamily="2" charset="2"/>
              <a:buChar char="§"/>
            </a:pPr>
            <a:r>
              <a:rPr lang="en-US" sz="1800" dirty="0">
                <a:latin typeface="Arial" panose="020B0604020202020204" pitchFamily="34" charset="0"/>
              </a:rPr>
              <a:t>The CMS Quality Improvement Organization is a statutorily required program aimed at improving healthcare quality across the country. </a:t>
            </a:r>
          </a:p>
          <a:p>
            <a:pPr>
              <a:lnSpc>
                <a:spcPct val="150000"/>
              </a:lnSpc>
              <a:buFont typeface="Wingdings" panose="05000000000000000000" pitchFamily="2" charset="2"/>
              <a:buChar char="§"/>
            </a:pPr>
            <a:r>
              <a:rPr lang="en-US" sz="1800" dirty="0">
                <a:latin typeface="Arial" panose="020B0604020202020204" pitchFamily="34" charset="0"/>
              </a:rPr>
              <a:t>The program works to improve quality of care, patient safety, and health outcomes for Medicare beneficiaries</a:t>
            </a:r>
          </a:p>
          <a:p>
            <a:pPr>
              <a:lnSpc>
                <a:spcPct val="150000"/>
              </a:lnSpc>
              <a:buFont typeface="Wingdings" panose="05000000000000000000" pitchFamily="2" charset="2"/>
              <a:buChar char="§"/>
            </a:pPr>
            <a:r>
              <a:rPr lang="en-US" sz="1800" dirty="0">
                <a:latin typeface="Arial" panose="020B0604020202020204" pitchFamily="34" charset="0"/>
              </a:rPr>
              <a:t>Seven </a:t>
            </a:r>
            <a:r>
              <a:rPr lang="en-US" sz="1800" b="1" dirty="0">
                <a:latin typeface="Arial" panose="020B0604020202020204" pitchFamily="34" charset="0"/>
              </a:rPr>
              <a:t>Quality Innovation Network-Quality Improvement Organizations (QIN-QIOs) </a:t>
            </a:r>
            <a:r>
              <a:rPr lang="en-US" sz="1800" dirty="0">
                <a:latin typeface="Arial" panose="020B0604020202020204" pitchFamily="34" charset="0"/>
              </a:rPr>
              <a:t>work directly with nursing homes, hospitals, and physician offices to improve the quality and safety of care for people with Medicare. </a:t>
            </a:r>
          </a:p>
          <a:p>
            <a:pPr>
              <a:lnSpc>
                <a:spcPct val="150000"/>
              </a:lnSpc>
              <a:buFont typeface="Wingdings" panose="05000000000000000000" pitchFamily="2" charset="2"/>
              <a:buChar char="§"/>
            </a:pPr>
            <a:r>
              <a:rPr lang="en-US" sz="1800" dirty="0">
                <a:latin typeface="Arial" panose="020B0604020202020204" pitchFamily="34" charset="0"/>
              </a:rPr>
              <a:t>The QIN-QIO program is currently in the enrollment and foundational phase of work. QIN-QIO clinical interventions are planned to begin in June 2026, and the 13th Scope of Work (SOW) will run through May of 2030</a:t>
            </a:r>
          </a:p>
          <a:p>
            <a:pPr>
              <a:lnSpc>
                <a:spcPct val="150000"/>
              </a:lnSpc>
            </a:pPr>
            <a:endParaRPr lang="en-US" sz="1800" dirty="0">
              <a:latin typeface="Arial" panose="020B0604020202020204" pitchFamily="34" charset="0"/>
            </a:endParaRPr>
          </a:p>
        </p:txBody>
      </p:sp>
    </p:spTree>
    <p:extLst>
      <p:ext uri="{BB962C8B-B14F-4D97-AF65-F5344CB8AC3E}">
        <p14:creationId xmlns:p14="http://schemas.microsoft.com/office/powerpoint/2010/main" val="3892987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3EB1C-237C-57C1-2D38-D3E60BEC91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ED453E-24C0-A95F-E2DE-13CD9F505BD0}"/>
              </a:ext>
            </a:extLst>
          </p:cNvPr>
          <p:cNvSpPr>
            <a:spLocks noGrp="1"/>
          </p:cNvSpPr>
          <p:nvPr>
            <p:ph type="ctrTitle"/>
          </p:nvPr>
        </p:nvSpPr>
        <p:spPr/>
        <p:txBody>
          <a:bodyPr/>
          <a:lstStyle/>
          <a:p>
            <a:r>
              <a:rPr lang="en-US" dirty="0"/>
              <a:t>Focused Aims and Sub-Aims of QIN-QIO Technical Assistance</a:t>
            </a:r>
          </a:p>
        </p:txBody>
      </p:sp>
      <p:pic>
        <p:nvPicPr>
          <p:cNvPr id="4" name="Table Placeholder 8">
            <a:extLst>
              <a:ext uri="{FF2B5EF4-FFF2-40B4-BE49-F238E27FC236}">
                <a16:creationId xmlns:a16="http://schemas.microsoft.com/office/drawing/2014/main" id="{18C25527-C998-17CF-E4F4-21C0B5C56369}"/>
              </a:ext>
            </a:extLst>
          </p:cNvPr>
          <p:cNvPicPr>
            <a:picLocks noChangeAspect="1"/>
          </p:cNvPicPr>
          <p:nvPr/>
        </p:nvPicPr>
        <p:blipFill>
          <a:blip r:embed="rId3"/>
          <a:stretch>
            <a:fillRect/>
          </a:stretch>
        </p:blipFill>
        <p:spPr>
          <a:xfrm>
            <a:off x="1266298" y="1396341"/>
            <a:ext cx="9221080" cy="5112282"/>
          </a:xfrm>
          <a:prstGeom prst="rect">
            <a:avLst/>
          </a:prstGeom>
        </p:spPr>
      </p:pic>
      <p:sp>
        <p:nvSpPr>
          <p:cNvPr id="7" name="Arrow: Right 6">
            <a:extLst>
              <a:ext uri="{FF2B5EF4-FFF2-40B4-BE49-F238E27FC236}">
                <a16:creationId xmlns:a16="http://schemas.microsoft.com/office/drawing/2014/main" id="{BD201990-48A9-0FA6-D187-D28BE4F37B96}"/>
              </a:ext>
            </a:extLst>
          </p:cNvPr>
          <p:cNvSpPr/>
          <p:nvPr/>
        </p:nvSpPr>
        <p:spPr>
          <a:xfrm>
            <a:off x="419632" y="3210278"/>
            <a:ext cx="846666" cy="437444"/>
          </a:xfrm>
          <a:prstGeom prst="rightArrow">
            <a:avLst/>
          </a:prstGeom>
          <a:solidFill>
            <a:schemeClr val="accent4">
              <a:lumMod val="40000"/>
              <a:lumOff val="6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089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950F2-1BA7-5FAB-E4D4-9B3C599303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780E83-A52B-15BB-21A4-A6DB7CE0EB21}"/>
              </a:ext>
            </a:extLst>
          </p:cNvPr>
          <p:cNvSpPr>
            <a:spLocks noGrp="1"/>
          </p:cNvSpPr>
          <p:nvPr>
            <p:ph type="ctrTitle"/>
          </p:nvPr>
        </p:nvSpPr>
        <p:spPr/>
        <p:txBody>
          <a:bodyPr/>
          <a:lstStyle/>
          <a:p>
            <a:r>
              <a:rPr lang="en-US" dirty="0"/>
              <a:t>Behavioral Health Focus: </a:t>
            </a:r>
            <a:br>
              <a:rPr lang="en-US" dirty="0"/>
            </a:br>
            <a:r>
              <a:rPr lang="en-US" dirty="0"/>
              <a:t>Depression, Suicide Prevention, Substance Use Disorder, and Chronic Pain</a:t>
            </a:r>
          </a:p>
        </p:txBody>
      </p:sp>
      <p:sp>
        <p:nvSpPr>
          <p:cNvPr id="3" name="Text Placeholder 2">
            <a:extLst>
              <a:ext uri="{FF2B5EF4-FFF2-40B4-BE49-F238E27FC236}">
                <a16:creationId xmlns:a16="http://schemas.microsoft.com/office/drawing/2014/main" id="{93F76DC8-C5C9-4749-17E1-EC5B97792CF6}"/>
              </a:ext>
            </a:extLst>
          </p:cNvPr>
          <p:cNvSpPr>
            <a:spLocks noGrp="1"/>
          </p:cNvSpPr>
          <p:nvPr>
            <p:ph type="body" sz="quarter" idx="10"/>
          </p:nvPr>
        </p:nvSpPr>
        <p:spPr>
          <a:xfrm>
            <a:off x="508000" y="1523762"/>
            <a:ext cx="11176000" cy="4527081"/>
          </a:xfrm>
        </p:spPr>
        <p:txBody>
          <a:bodyPr/>
          <a:lstStyle/>
          <a:p>
            <a:pPr>
              <a:buFont typeface="Wingdings" panose="05000000000000000000" pitchFamily="2" charset="2"/>
              <a:buChar char="§"/>
            </a:pPr>
            <a:r>
              <a:rPr lang="en-US" sz="2000" b="1" dirty="0">
                <a:latin typeface="Arial" panose="020B0604020202020204" pitchFamily="34" charset="0"/>
              </a:rPr>
              <a:t>Improve access to, screening for, and treatment of behavioral healthcare in three priority areas:</a:t>
            </a:r>
          </a:p>
          <a:p>
            <a:pPr lvl="1">
              <a:buFont typeface="Wingdings" panose="05000000000000000000" pitchFamily="2" charset="2"/>
              <a:buChar char="§"/>
            </a:pPr>
            <a:r>
              <a:rPr lang="en-US" sz="1800" dirty="0">
                <a:latin typeface="Arial" panose="020B0604020202020204" pitchFamily="34" charset="0"/>
              </a:rPr>
              <a:t>Depression and Suicide Prevention</a:t>
            </a:r>
          </a:p>
          <a:p>
            <a:pPr lvl="1">
              <a:buFont typeface="Wingdings" panose="05000000000000000000" pitchFamily="2" charset="2"/>
              <a:buChar char="§"/>
            </a:pPr>
            <a:r>
              <a:rPr lang="en-US" sz="1800" dirty="0">
                <a:latin typeface="Arial" panose="020B0604020202020204" pitchFamily="34" charset="0"/>
              </a:rPr>
              <a:t>Substance Use Disorders: Alcohol and Drugs</a:t>
            </a:r>
          </a:p>
          <a:p>
            <a:pPr lvl="1">
              <a:buFont typeface="Wingdings" panose="05000000000000000000" pitchFamily="2" charset="2"/>
              <a:buChar char="§"/>
            </a:pPr>
            <a:r>
              <a:rPr lang="en-US" sz="1800" dirty="0">
                <a:latin typeface="Arial" panose="020B0604020202020204" pitchFamily="34" charset="0"/>
              </a:rPr>
              <a:t>Chronic Pain</a:t>
            </a:r>
          </a:p>
          <a:p>
            <a:pPr>
              <a:buFont typeface="Wingdings" panose="05000000000000000000" pitchFamily="2" charset="2"/>
              <a:buChar char="§"/>
            </a:pPr>
            <a:endParaRPr lang="en-US" sz="2000" dirty="0">
              <a:latin typeface="Arial" panose="020B0604020202020204" pitchFamily="34" charset="0"/>
            </a:endParaRPr>
          </a:p>
          <a:p>
            <a:pPr>
              <a:buFont typeface="Wingdings" panose="05000000000000000000" pitchFamily="2" charset="2"/>
              <a:buChar char="§"/>
            </a:pPr>
            <a:r>
              <a:rPr lang="en-US" sz="2000" b="1" dirty="0">
                <a:latin typeface="Arial" panose="020B0604020202020204" pitchFamily="34" charset="0"/>
              </a:rPr>
              <a:t>Utilize evidence-based, data-driven quality improvement interventions and validated tools to:</a:t>
            </a:r>
          </a:p>
          <a:p>
            <a:pPr lvl="1">
              <a:buFont typeface="Wingdings" panose="05000000000000000000" pitchFamily="2" charset="2"/>
              <a:buChar char="§"/>
            </a:pPr>
            <a:r>
              <a:rPr lang="en-US" sz="1800" dirty="0">
                <a:latin typeface="Arial" panose="020B0604020202020204" pitchFamily="34" charset="0"/>
              </a:rPr>
              <a:t>Increase screening for chronic conditions</a:t>
            </a:r>
          </a:p>
          <a:p>
            <a:pPr lvl="1">
              <a:buFont typeface="Wingdings" panose="05000000000000000000" pitchFamily="2" charset="2"/>
              <a:buChar char="§"/>
            </a:pPr>
            <a:r>
              <a:rPr lang="en-US" sz="1800" dirty="0">
                <a:latin typeface="Arial" panose="020B0604020202020204" pitchFamily="34" charset="0"/>
              </a:rPr>
              <a:t>Improve behavioral health care coordination across practice settings</a:t>
            </a:r>
          </a:p>
          <a:p>
            <a:pPr lvl="1">
              <a:buFont typeface="Wingdings" panose="05000000000000000000" pitchFamily="2" charset="2"/>
              <a:buChar char="§"/>
            </a:pPr>
            <a:r>
              <a:rPr lang="en-US" sz="1800" dirty="0">
                <a:latin typeface="Arial" panose="020B0604020202020204" pitchFamily="34" charset="0"/>
              </a:rPr>
              <a:t>Expand access to prevention and crisis care</a:t>
            </a:r>
          </a:p>
          <a:p>
            <a:pPr lvl="1">
              <a:buFont typeface="Wingdings" panose="05000000000000000000" pitchFamily="2" charset="2"/>
              <a:buChar char="§"/>
            </a:pPr>
            <a:r>
              <a:rPr lang="en-US" sz="1800" dirty="0">
                <a:latin typeface="Arial" panose="020B0604020202020204" pitchFamily="34" charset="0"/>
              </a:rPr>
              <a:t>Implement comprehensive, patient-centered care</a:t>
            </a:r>
          </a:p>
          <a:p>
            <a:pPr marL="0" indent="0">
              <a:buNone/>
            </a:pPr>
            <a:endParaRPr lang="en-US" sz="1600" dirty="0"/>
          </a:p>
        </p:txBody>
      </p:sp>
    </p:spTree>
    <p:extLst>
      <p:ext uri="{BB962C8B-B14F-4D97-AF65-F5344CB8AC3E}">
        <p14:creationId xmlns:p14="http://schemas.microsoft.com/office/powerpoint/2010/main" val="1980762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6BE62-AD11-DD60-DE37-F40EC87B08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C7096F-2BBE-70BE-8ADB-12E124A5177A}"/>
              </a:ext>
            </a:extLst>
          </p:cNvPr>
          <p:cNvSpPr>
            <a:spLocks noGrp="1"/>
          </p:cNvSpPr>
          <p:nvPr>
            <p:ph type="ctrTitle"/>
          </p:nvPr>
        </p:nvSpPr>
        <p:spPr/>
        <p:txBody>
          <a:bodyPr/>
          <a:lstStyle/>
          <a:p>
            <a:r>
              <a:rPr lang="en-US" dirty="0"/>
              <a:t>Behavioral Health Focus: </a:t>
            </a:r>
            <a:br>
              <a:rPr lang="en-US" dirty="0"/>
            </a:br>
            <a:r>
              <a:rPr lang="en-US" dirty="0"/>
              <a:t>Depression, Suicide Prevention, Substance Use Disorder, and Chronic Pain</a:t>
            </a:r>
          </a:p>
        </p:txBody>
      </p:sp>
      <p:sp>
        <p:nvSpPr>
          <p:cNvPr id="3" name="Text Placeholder 2">
            <a:extLst>
              <a:ext uri="{FF2B5EF4-FFF2-40B4-BE49-F238E27FC236}">
                <a16:creationId xmlns:a16="http://schemas.microsoft.com/office/drawing/2014/main" id="{14ADB191-D064-3843-C961-F0F4EA88250A}"/>
              </a:ext>
            </a:extLst>
          </p:cNvPr>
          <p:cNvSpPr>
            <a:spLocks noGrp="1"/>
          </p:cNvSpPr>
          <p:nvPr>
            <p:ph type="body" sz="quarter" idx="10"/>
          </p:nvPr>
        </p:nvSpPr>
        <p:spPr/>
        <p:txBody>
          <a:bodyPr/>
          <a:lstStyle/>
          <a:p>
            <a:pPr>
              <a:lnSpc>
                <a:spcPct val="100000"/>
              </a:lnSpc>
              <a:buFont typeface="Wingdings" panose="05000000000000000000" pitchFamily="2" charset="2"/>
              <a:buChar char="§"/>
            </a:pPr>
            <a:r>
              <a:rPr lang="en-US" sz="2400" b="1" dirty="0"/>
              <a:t>Examples of Chronic Pain and SUD Interventions:</a:t>
            </a:r>
          </a:p>
          <a:p>
            <a:pPr lvl="1">
              <a:lnSpc>
                <a:spcPct val="100000"/>
              </a:lnSpc>
              <a:buFont typeface="Wingdings" panose="05000000000000000000" pitchFamily="2" charset="2"/>
              <a:buChar char="§"/>
            </a:pPr>
            <a:r>
              <a:rPr lang="en-US" sz="2000" dirty="0"/>
              <a:t>Develop individual programs that operationalizes ability to offer treatment for SUD and alternatives to opioids (MOUD/ALTO) in primary care, ER, and telehealth settings</a:t>
            </a:r>
          </a:p>
          <a:p>
            <a:pPr lvl="1">
              <a:lnSpc>
                <a:spcPct val="100000"/>
              </a:lnSpc>
              <a:buFont typeface="Wingdings" panose="05000000000000000000" pitchFamily="2" charset="2"/>
              <a:buChar char="§"/>
            </a:pPr>
            <a:r>
              <a:rPr lang="en-US" sz="2000" dirty="0"/>
              <a:t>Assess baseline opioid prescribing, improve therapy appropriateness, increase ALTO usage for diagnoses, and expand MOUD prescribing for SUD after program implementation.</a:t>
            </a:r>
          </a:p>
          <a:p>
            <a:pPr lvl="1">
              <a:lnSpc>
                <a:spcPct val="100000"/>
              </a:lnSpc>
              <a:buFont typeface="Wingdings" panose="05000000000000000000" pitchFamily="2" charset="2"/>
              <a:buChar char="§"/>
            </a:pPr>
            <a:r>
              <a:rPr lang="en-US" sz="2000" dirty="0"/>
              <a:t>Increase access to opioid and polysubstance overdose prevention therapies. </a:t>
            </a:r>
          </a:p>
          <a:p>
            <a:pPr lvl="1">
              <a:lnSpc>
                <a:spcPct val="100000"/>
              </a:lnSpc>
              <a:buFont typeface="Wingdings" panose="05000000000000000000" pitchFamily="2" charset="2"/>
              <a:buChar char="§"/>
            </a:pPr>
            <a:r>
              <a:rPr lang="en-US" sz="2000" dirty="0"/>
              <a:t>Increase use of pain management protocols. </a:t>
            </a:r>
          </a:p>
          <a:p>
            <a:pPr lvl="1">
              <a:lnSpc>
                <a:spcPct val="100000"/>
              </a:lnSpc>
              <a:buFont typeface="Wingdings" panose="05000000000000000000" pitchFamily="2" charset="2"/>
              <a:buChar char="§"/>
            </a:pPr>
            <a:r>
              <a:rPr lang="en-US" sz="2000" dirty="0"/>
              <a:t>Increase pain and health literacy counseling. </a:t>
            </a:r>
          </a:p>
          <a:p>
            <a:pPr lvl="1">
              <a:lnSpc>
                <a:spcPct val="100000"/>
              </a:lnSpc>
              <a:buFont typeface="Wingdings" panose="05000000000000000000" pitchFamily="2" charset="2"/>
              <a:buChar char="§"/>
            </a:pPr>
            <a:r>
              <a:rPr lang="en-US" sz="2000" dirty="0"/>
              <a:t>Increase implementation of non-opioid pharmacologic and non-pharmacologic approaches to pain management. </a:t>
            </a:r>
          </a:p>
          <a:p>
            <a:endParaRPr lang="en-US" dirty="0"/>
          </a:p>
        </p:txBody>
      </p:sp>
    </p:spTree>
    <p:extLst>
      <p:ext uri="{BB962C8B-B14F-4D97-AF65-F5344CB8AC3E}">
        <p14:creationId xmlns:p14="http://schemas.microsoft.com/office/powerpoint/2010/main" val="2986070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1E850-CFB5-0DB0-F329-048C07793A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73CF68-7553-EDDB-9F47-0B3BB0ECC038}"/>
              </a:ext>
            </a:extLst>
          </p:cNvPr>
          <p:cNvSpPr>
            <a:spLocks noGrp="1"/>
          </p:cNvSpPr>
          <p:nvPr>
            <p:ph type="ctrTitle"/>
          </p:nvPr>
        </p:nvSpPr>
        <p:spPr/>
        <p:txBody>
          <a:bodyPr/>
          <a:lstStyle/>
          <a:p>
            <a:r>
              <a:rPr lang="en-US" dirty="0"/>
              <a:t>Behavioral Health Focus: </a:t>
            </a:r>
            <a:br>
              <a:rPr lang="en-US" dirty="0"/>
            </a:br>
            <a:r>
              <a:rPr lang="en-US" dirty="0"/>
              <a:t>Depression, Suicide Prevention, Substance Use Disorder, and Chronic Pain</a:t>
            </a:r>
          </a:p>
        </p:txBody>
      </p:sp>
      <p:sp>
        <p:nvSpPr>
          <p:cNvPr id="3" name="Text Placeholder 2">
            <a:extLst>
              <a:ext uri="{FF2B5EF4-FFF2-40B4-BE49-F238E27FC236}">
                <a16:creationId xmlns:a16="http://schemas.microsoft.com/office/drawing/2014/main" id="{8FF08EBE-B14D-B988-0847-F25E223BCE9A}"/>
              </a:ext>
            </a:extLst>
          </p:cNvPr>
          <p:cNvSpPr>
            <a:spLocks noGrp="1"/>
          </p:cNvSpPr>
          <p:nvPr>
            <p:ph type="body" sz="quarter" idx="10"/>
          </p:nvPr>
        </p:nvSpPr>
        <p:spPr/>
        <p:txBody>
          <a:bodyPr/>
          <a:lstStyle/>
          <a:p>
            <a:pPr>
              <a:lnSpc>
                <a:spcPct val="150000"/>
              </a:lnSpc>
            </a:pPr>
            <a:r>
              <a:rPr lang="en-US" sz="2400" b="1" dirty="0"/>
              <a:t>Examples of Depression and Suicide Prevention Interventions:</a:t>
            </a:r>
          </a:p>
          <a:p>
            <a:pPr lvl="1">
              <a:lnSpc>
                <a:spcPct val="150000"/>
              </a:lnSpc>
            </a:pPr>
            <a:r>
              <a:rPr lang="en-US" sz="2000" dirty="0"/>
              <a:t>Expand opportunities to diagnose depression </a:t>
            </a:r>
          </a:p>
          <a:p>
            <a:pPr lvl="1">
              <a:lnSpc>
                <a:spcPct val="150000"/>
              </a:lnSpc>
            </a:pPr>
            <a:r>
              <a:rPr lang="en-US" sz="2000" dirty="0"/>
              <a:t>Perform suicide risk assessments using validated tools </a:t>
            </a:r>
          </a:p>
          <a:p>
            <a:pPr lvl="1">
              <a:lnSpc>
                <a:spcPct val="150000"/>
              </a:lnSpc>
            </a:pPr>
            <a:r>
              <a:rPr lang="en-US" sz="2000" dirty="0"/>
              <a:t>Place Beneficiary and Family at the Center of Everything We Do  </a:t>
            </a:r>
          </a:p>
          <a:p>
            <a:pPr lvl="1">
              <a:lnSpc>
                <a:spcPct val="150000"/>
              </a:lnSpc>
            </a:pPr>
            <a:r>
              <a:rPr lang="en-US" sz="2000" dirty="0"/>
              <a:t>Increase development, implementation, revision and maintenance of person-centered care plans</a:t>
            </a:r>
          </a:p>
          <a:p>
            <a:pPr lvl="1">
              <a:lnSpc>
                <a:spcPct val="150000"/>
              </a:lnSpc>
            </a:pPr>
            <a:r>
              <a:rPr lang="en-US" sz="2000" dirty="0"/>
              <a:t>Enhance clinical to community linkages to better manage and treat beneficiaries  </a:t>
            </a:r>
          </a:p>
          <a:p>
            <a:pPr lvl="1">
              <a:lnSpc>
                <a:spcPct val="150000"/>
              </a:lnSpc>
            </a:pPr>
            <a:r>
              <a:rPr lang="en-US" sz="2000" dirty="0"/>
              <a:t>Ensure continuity of care is maintained </a:t>
            </a:r>
          </a:p>
          <a:p>
            <a:pPr lvl="1">
              <a:lnSpc>
                <a:spcPct val="150000"/>
              </a:lnSpc>
            </a:pPr>
            <a:r>
              <a:rPr lang="en-US" sz="2000" dirty="0"/>
              <a:t>Ensure Integration of Behavioral and Physical Health</a:t>
            </a:r>
          </a:p>
          <a:p>
            <a:pPr marL="0" indent="0">
              <a:buNone/>
            </a:pPr>
            <a:endParaRPr lang="en-US" dirty="0"/>
          </a:p>
        </p:txBody>
      </p:sp>
    </p:spTree>
    <p:extLst>
      <p:ext uri="{BB962C8B-B14F-4D97-AF65-F5344CB8AC3E}">
        <p14:creationId xmlns:p14="http://schemas.microsoft.com/office/powerpoint/2010/main" val="1205148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9D385-0F4C-6D43-6DB1-D4EAC9E45B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1FADF59-0A1F-8666-50A0-AAF8ACBEE414}"/>
              </a:ext>
            </a:extLst>
          </p:cNvPr>
          <p:cNvSpPr>
            <a:spLocks noGrp="1"/>
          </p:cNvSpPr>
          <p:nvPr>
            <p:ph type="title"/>
          </p:nvPr>
        </p:nvSpPr>
        <p:spPr>
          <a:xfrm>
            <a:off x="603957" y="2057402"/>
            <a:ext cx="8311444" cy="380999"/>
          </a:xfrm>
        </p:spPr>
        <p:txBody>
          <a:bodyPr/>
          <a:lstStyle/>
          <a:p>
            <a:r>
              <a:rPr lang="en-US" dirty="0">
                <a:cs typeface="Segoe UI Light"/>
              </a:rPr>
              <a:t>2026 Medicare Physician Fee Schedule</a:t>
            </a:r>
            <a:endParaRPr lang="en-US" dirty="0"/>
          </a:p>
        </p:txBody>
      </p:sp>
    </p:spTree>
    <p:extLst>
      <p:ext uri="{BB962C8B-B14F-4D97-AF65-F5344CB8AC3E}">
        <p14:creationId xmlns:p14="http://schemas.microsoft.com/office/powerpoint/2010/main" val="2330164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FDF63-E634-7D3E-FC33-464E82BD07D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9AEC064-1B94-3EDC-B2B7-FB69F7D1E29E}"/>
              </a:ext>
            </a:extLst>
          </p:cNvPr>
          <p:cNvSpPr>
            <a:spLocks noGrp="1"/>
          </p:cNvSpPr>
          <p:nvPr>
            <p:ph type="title"/>
          </p:nvPr>
        </p:nvSpPr>
        <p:spPr>
          <a:xfrm>
            <a:off x="603957" y="2057402"/>
            <a:ext cx="8311444" cy="380999"/>
          </a:xfrm>
        </p:spPr>
        <p:txBody>
          <a:bodyPr/>
          <a:lstStyle/>
          <a:p>
            <a:r>
              <a:rPr lang="en-US" dirty="0">
                <a:latin typeface="Arial" panose="020B0604020202020204" pitchFamily="34" charset="0"/>
                <a:cs typeface="Arial" panose="020B0604020202020204" pitchFamily="34" charset="0"/>
              </a:rPr>
              <a:t>CMS’ Strategic Framework &amp; Purpose</a:t>
            </a:r>
          </a:p>
        </p:txBody>
      </p:sp>
    </p:spTree>
    <p:extLst>
      <p:ext uri="{BB962C8B-B14F-4D97-AF65-F5344CB8AC3E}">
        <p14:creationId xmlns:p14="http://schemas.microsoft.com/office/powerpoint/2010/main" val="1457033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2109C-963A-3920-55F2-615AABB574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A85A55-1462-B631-76D7-E6A2B0A1FBF7}"/>
              </a:ext>
            </a:extLst>
          </p:cNvPr>
          <p:cNvSpPr>
            <a:spLocks noGrp="1"/>
          </p:cNvSpPr>
          <p:nvPr>
            <p:ph type="ctrTitle"/>
          </p:nvPr>
        </p:nvSpPr>
        <p:spPr/>
        <p:txBody>
          <a:bodyPr/>
          <a:lstStyle/>
          <a:p>
            <a:r>
              <a:rPr lang="en-US" sz="3200" dirty="0"/>
              <a:t>Policies to Improve Care for Chronic Illness and Behavioral Health Needs</a:t>
            </a:r>
          </a:p>
        </p:txBody>
      </p:sp>
      <p:sp>
        <p:nvSpPr>
          <p:cNvPr id="3" name="Text Placeholder 2">
            <a:extLst>
              <a:ext uri="{FF2B5EF4-FFF2-40B4-BE49-F238E27FC236}">
                <a16:creationId xmlns:a16="http://schemas.microsoft.com/office/drawing/2014/main" id="{257430D4-4994-FA96-E4DB-F7D20C972CCE}"/>
              </a:ext>
            </a:extLst>
          </p:cNvPr>
          <p:cNvSpPr>
            <a:spLocks noGrp="1"/>
          </p:cNvSpPr>
          <p:nvPr>
            <p:ph type="body" sz="quarter" idx="10"/>
          </p:nvPr>
        </p:nvSpPr>
        <p:spPr/>
        <p:txBody>
          <a:bodyPr/>
          <a:lstStyle/>
          <a:p>
            <a:pPr>
              <a:lnSpc>
                <a:spcPct val="200000"/>
              </a:lnSpc>
              <a:buFont typeface="Wingdings" panose="05000000000000000000" pitchFamily="2" charset="2"/>
              <a:buChar char="§"/>
            </a:pPr>
            <a:r>
              <a:rPr lang="en-US" sz="1800" dirty="0">
                <a:latin typeface="Arial" panose="020B0604020202020204" pitchFamily="34" charset="0"/>
              </a:rPr>
              <a:t>Six in ten Americans have at least one chronic disease, and four in ten have two or more chronic diseases. Per President Trump’s Executive Order, “Establishing the President’s Make America Healthy Again Commission,[2]” the Administration is directing our focus towards understanding and drastically lowering chronic disease rates, including thinking on nutrition, physical activity, healthy lifestyles, over-reliance on medication and treatments, the effects of new technological habits, environmental impacts, and food and drug quality and safety. As such, focusing on the prevention and management of chronic disease is a top priority for us. We solicited feedback to help us better understand how we could enhance our support management of the prevention and management of chronic disease.</a:t>
            </a:r>
          </a:p>
          <a:p>
            <a:pPr marL="0" indent="0">
              <a:buNone/>
            </a:pPr>
            <a:endParaRPr lang="en-US" sz="2000" b="1" dirty="0">
              <a:latin typeface="Arial" panose="020B0604020202020204" pitchFamily="34" charset="0"/>
            </a:endParaRPr>
          </a:p>
        </p:txBody>
      </p:sp>
    </p:spTree>
    <p:extLst>
      <p:ext uri="{BB962C8B-B14F-4D97-AF65-F5344CB8AC3E}">
        <p14:creationId xmlns:p14="http://schemas.microsoft.com/office/powerpoint/2010/main" val="1444312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06F6D-6EBE-E3A3-0361-B34ABF9B1D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2CF952-782C-B062-B348-98E1EBD58E08}"/>
              </a:ext>
            </a:extLst>
          </p:cNvPr>
          <p:cNvSpPr>
            <a:spLocks noGrp="1"/>
          </p:cNvSpPr>
          <p:nvPr>
            <p:ph type="ctrTitle"/>
          </p:nvPr>
        </p:nvSpPr>
        <p:spPr/>
        <p:txBody>
          <a:bodyPr/>
          <a:lstStyle/>
          <a:p>
            <a:r>
              <a:rPr lang="en-US" sz="3200" dirty="0"/>
              <a:t>Policies to Improve Care for Chronic Illness and Behavioral Health Needs</a:t>
            </a:r>
          </a:p>
        </p:txBody>
      </p:sp>
      <p:sp>
        <p:nvSpPr>
          <p:cNvPr id="3" name="Text Placeholder 2">
            <a:extLst>
              <a:ext uri="{FF2B5EF4-FFF2-40B4-BE49-F238E27FC236}">
                <a16:creationId xmlns:a16="http://schemas.microsoft.com/office/drawing/2014/main" id="{E6E545D8-8337-4F24-5E2A-ED8901746085}"/>
              </a:ext>
            </a:extLst>
          </p:cNvPr>
          <p:cNvSpPr>
            <a:spLocks noGrp="1"/>
          </p:cNvSpPr>
          <p:nvPr>
            <p:ph type="body" sz="quarter" idx="10"/>
          </p:nvPr>
        </p:nvSpPr>
        <p:spPr/>
        <p:txBody>
          <a:bodyPr/>
          <a:lstStyle/>
          <a:p>
            <a:pPr>
              <a:lnSpc>
                <a:spcPct val="150000"/>
              </a:lnSpc>
              <a:buFont typeface="Wingdings" panose="05000000000000000000" pitchFamily="2" charset="2"/>
              <a:buChar char="§"/>
            </a:pPr>
            <a:r>
              <a:rPr lang="en-US" sz="1800" dirty="0">
                <a:latin typeface="Arial" panose="020B0604020202020204" pitchFamily="34" charset="0"/>
              </a:rPr>
              <a:t>Behavioral health conditions are some of the most common chronic health conditions nationwide. Even patients with physical chronic health conditions frequently experience related behavioral health concerns and achieve better management and improvement of their physical chronic conditions when these behavioral health concerns are also addressed. Evidence demonstrates that integrating behavioral health with primary care leads to improvements, including reduced depression severity, and enhanced overall patient’s experience of care.[3] For CY 2026, we are finalizing the creation of optional add-on codes for Advanced Primary Care Management (APCM) services that would facilitate providing complementary behavioral health integration (BHI) or psychiatric Collaborative Care Model (</a:t>
            </a:r>
            <a:r>
              <a:rPr lang="en-US" sz="1800" dirty="0" err="1">
                <a:latin typeface="Arial" panose="020B0604020202020204" pitchFamily="34" charset="0"/>
              </a:rPr>
              <a:t>CoCM</a:t>
            </a:r>
            <a:r>
              <a:rPr lang="en-US" sz="1800" dirty="0">
                <a:latin typeface="Arial" panose="020B0604020202020204" pitchFamily="34" charset="0"/>
              </a:rPr>
              <a:t>) services. We are finalizing the establishment of three new G-codes to be billed as add-on services when the APCM base code is reported by the same practitioner in the same month. The services of the finalized add-on codes are meant to be directly comparable to existing </a:t>
            </a:r>
            <a:r>
              <a:rPr lang="en-US" sz="1800" dirty="0" err="1">
                <a:latin typeface="Arial" panose="020B0604020202020204" pitchFamily="34" charset="0"/>
              </a:rPr>
              <a:t>CoCM</a:t>
            </a:r>
            <a:r>
              <a:rPr lang="en-US" sz="1800" dirty="0">
                <a:latin typeface="Arial" panose="020B0604020202020204" pitchFamily="34" charset="0"/>
              </a:rPr>
              <a:t> and BHI codes. </a:t>
            </a:r>
          </a:p>
          <a:p>
            <a:pPr marL="0" indent="0">
              <a:lnSpc>
                <a:spcPct val="150000"/>
              </a:lnSpc>
              <a:buNone/>
            </a:pPr>
            <a:endParaRPr lang="en-US" sz="2000" b="1" dirty="0">
              <a:latin typeface="Arial" panose="020B0604020202020204" pitchFamily="34" charset="0"/>
            </a:endParaRPr>
          </a:p>
        </p:txBody>
      </p:sp>
    </p:spTree>
    <p:extLst>
      <p:ext uri="{BB962C8B-B14F-4D97-AF65-F5344CB8AC3E}">
        <p14:creationId xmlns:p14="http://schemas.microsoft.com/office/powerpoint/2010/main" val="1949990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5ECE-FCB9-1F9B-90D0-53A0CFCC8EC5}"/>
              </a:ext>
            </a:extLst>
          </p:cNvPr>
          <p:cNvSpPr>
            <a:spLocks noGrp="1"/>
          </p:cNvSpPr>
          <p:nvPr>
            <p:ph type="ctrTitle"/>
          </p:nvPr>
        </p:nvSpPr>
        <p:spPr/>
        <p:txBody>
          <a:bodyPr/>
          <a:lstStyle/>
          <a:p>
            <a:r>
              <a:rPr lang="en-US" sz="3200" dirty="0"/>
              <a:t>Policies to Improve Care for Chronic Illness and Behavioral Health Needs</a:t>
            </a:r>
          </a:p>
        </p:txBody>
      </p:sp>
      <p:sp>
        <p:nvSpPr>
          <p:cNvPr id="3" name="Text Placeholder 2">
            <a:extLst>
              <a:ext uri="{FF2B5EF4-FFF2-40B4-BE49-F238E27FC236}">
                <a16:creationId xmlns:a16="http://schemas.microsoft.com/office/drawing/2014/main" id="{1F3DC5D1-1D8A-7BC7-F0F3-23921FD69E09}"/>
              </a:ext>
            </a:extLst>
          </p:cNvPr>
          <p:cNvSpPr>
            <a:spLocks noGrp="1"/>
          </p:cNvSpPr>
          <p:nvPr>
            <p:ph type="body" sz="quarter" idx="10"/>
          </p:nvPr>
        </p:nvSpPr>
        <p:spPr/>
        <p:txBody>
          <a:bodyPr/>
          <a:lstStyle/>
          <a:p>
            <a:pPr>
              <a:lnSpc>
                <a:spcPct val="150000"/>
              </a:lnSpc>
              <a:buFont typeface="Wingdings" panose="05000000000000000000" pitchFamily="2" charset="2"/>
              <a:buChar char="§"/>
            </a:pPr>
            <a:r>
              <a:rPr lang="en-US" sz="1800" dirty="0">
                <a:latin typeface="Arial" panose="020B0604020202020204" pitchFamily="34" charset="0"/>
              </a:rPr>
              <a:t>To further support access to digital mental health treatment (DMHT) devices furnished incident to professional behavioral health services used in conjunction with ongoing behavioral health care treatment under a behavioral health treatment plan of care, we are finalizing to expand our payment policies for DMHT services to also make payment for devices used in the treatment of Attention Deficit Hyperactivity Disorder (ADHD). We also received feedback on establishing coding and payment policies for other digital therapy devices classified under other FDA regulations and on the possibility of establishing additional separate coding and payment for a broader based set of services describing digital tools used by practitioners intended as complements to mental health treatment plans of care, which we will consider for potential future rulemaking.</a:t>
            </a:r>
          </a:p>
          <a:p>
            <a:pPr marL="0" indent="0">
              <a:lnSpc>
                <a:spcPct val="150000"/>
              </a:lnSpc>
              <a:buNone/>
            </a:pPr>
            <a:endParaRPr lang="en-US" sz="1800" b="1" dirty="0">
              <a:latin typeface="Arial" panose="020B0604020202020204" pitchFamily="34" charset="0"/>
            </a:endParaRPr>
          </a:p>
        </p:txBody>
      </p:sp>
    </p:spTree>
    <p:extLst>
      <p:ext uri="{BB962C8B-B14F-4D97-AF65-F5344CB8AC3E}">
        <p14:creationId xmlns:p14="http://schemas.microsoft.com/office/powerpoint/2010/main" val="1379558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54018-2D15-944D-EE60-DBD20F5E4C64}"/>
              </a:ext>
            </a:extLst>
          </p:cNvPr>
          <p:cNvSpPr>
            <a:spLocks noGrp="1"/>
          </p:cNvSpPr>
          <p:nvPr>
            <p:ph type="ctrTitle"/>
          </p:nvPr>
        </p:nvSpPr>
        <p:spPr/>
        <p:txBody>
          <a:bodyPr/>
          <a:lstStyle/>
          <a:p>
            <a:r>
              <a:rPr lang="en-US" dirty="0"/>
              <a:t>Rural Health Clinics (RHCs) and Federally Qualified Health Centers (FQHCs) </a:t>
            </a:r>
          </a:p>
        </p:txBody>
      </p:sp>
      <p:sp>
        <p:nvSpPr>
          <p:cNvPr id="3" name="Text Placeholder 2">
            <a:extLst>
              <a:ext uri="{FF2B5EF4-FFF2-40B4-BE49-F238E27FC236}">
                <a16:creationId xmlns:a16="http://schemas.microsoft.com/office/drawing/2014/main" id="{4F20DC94-D40E-F916-FB93-F3F927C65DAF}"/>
              </a:ext>
            </a:extLst>
          </p:cNvPr>
          <p:cNvSpPr>
            <a:spLocks noGrp="1"/>
          </p:cNvSpPr>
          <p:nvPr>
            <p:ph type="body" sz="quarter" idx="10"/>
          </p:nvPr>
        </p:nvSpPr>
        <p:spPr/>
        <p:txBody>
          <a:bodyPr/>
          <a:lstStyle/>
          <a:p>
            <a:pPr>
              <a:lnSpc>
                <a:spcPct val="150000"/>
              </a:lnSpc>
              <a:buFont typeface="Wingdings" panose="05000000000000000000" pitchFamily="2" charset="2"/>
              <a:buChar char="§"/>
            </a:pPr>
            <a:r>
              <a:rPr lang="en-US" sz="2000" dirty="0">
                <a:latin typeface="Arial" panose="020B0604020202020204" pitchFamily="34" charset="0"/>
              </a:rPr>
              <a:t>We are finalizing the adoption of the optional add-on codes finalized under the PFS for APCM that would facilitate billing for BHI and Psychiatric Collaborative Care Model (</a:t>
            </a:r>
            <a:r>
              <a:rPr lang="en-US" sz="2000" dirty="0" err="1">
                <a:latin typeface="Arial" panose="020B0604020202020204" pitchFamily="34" charset="0"/>
              </a:rPr>
              <a:t>CoCM</a:t>
            </a:r>
            <a:r>
              <a:rPr lang="en-US" sz="2000" dirty="0">
                <a:latin typeface="Arial" panose="020B0604020202020204" pitchFamily="34" charset="0"/>
              </a:rPr>
              <a:t>) services when RHCs and FQHCs are providing advanced primary care. </a:t>
            </a:r>
          </a:p>
          <a:p>
            <a:pPr>
              <a:lnSpc>
                <a:spcPct val="150000"/>
              </a:lnSpc>
              <a:buFont typeface="Wingdings" panose="05000000000000000000" pitchFamily="2" charset="2"/>
              <a:buChar char="§"/>
            </a:pPr>
            <a:r>
              <a:rPr lang="en-US" sz="2000" dirty="0">
                <a:latin typeface="Arial" panose="020B0604020202020204" pitchFamily="34" charset="0"/>
              </a:rPr>
              <a:t>In addition, we are finalizing a policy for RHC and FQHC services requiring direct supervision, to permanently adopt a definition of direct supervision that allows the physician or supervising practitioner to provide such supervision through real-time audio and visual interactive telecommunications (excluding audio-only). </a:t>
            </a:r>
          </a:p>
        </p:txBody>
      </p:sp>
    </p:spTree>
    <p:extLst>
      <p:ext uri="{BB962C8B-B14F-4D97-AF65-F5344CB8AC3E}">
        <p14:creationId xmlns:p14="http://schemas.microsoft.com/office/powerpoint/2010/main" val="512073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B5E0B-6E9D-A531-8C5A-C443B4E60C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69422D6-2104-6EA2-4F3B-25CB6A75CF4F}"/>
              </a:ext>
            </a:extLst>
          </p:cNvPr>
          <p:cNvSpPr>
            <a:spLocks noGrp="1"/>
          </p:cNvSpPr>
          <p:nvPr>
            <p:ph type="title"/>
          </p:nvPr>
        </p:nvSpPr>
        <p:spPr>
          <a:xfrm>
            <a:off x="603957" y="2057402"/>
            <a:ext cx="8311444" cy="380999"/>
          </a:xfrm>
        </p:spPr>
        <p:txBody>
          <a:bodyPr/>
          <a:lstStyle/>
          <a:p>
            <a:r>
              <a:rPr lang="en-US" dirty="0"/>
              <a:t>Behavioral Health Toolkit</a:t>
            </a:r>
          </a:p>
        </p:txBody>
      </p:sp>
    </p:spTree>
    <p:extLst>
      <p:ext uri="{BB962C8B-B14F-4D97-AF65-F5344CB8AC3E}">
        <p14:creationId xmlns:p14="http://schemas.microsoft.com/office/powerpoint/2010/main" val="120360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FDFD-80F5-D83D-3839-A7F058A6B14E}"/>
              </a:ext>
            </a:extLst>
          </p:cNvPr>
          <p:cNvSpPr>
            <a:spLocks noGrp="1"/>
          </p:cNvSpPr>
          <p:nvPr>
            <p:ph type="ctrTitle"/>
          </p:nvPr>
        </p:nvSpPr>
        <p:spPr/>
        <p:txBody>
          <a:bodyPr/>
          <a:lstStyle/>
          <a:p>
            <a:r>
              <a:rPr lang="en-US" dirty="0"/>
              <a:t>New CMS Early and Periodic Screening, Diagnostic, and Treatment (EPSDT) Behavioral Health Toolkit</a:t>
            </a:r>
          </a:p>
        </p:txBody>
      </p:sp>
      <p:sp>
        <p:nvSpPr>
          <p:cNvPr id="3" name="Text Placeholder 2">
            <a:extLst>
              <a:ext uri="{FF2B5EF4-FFF2-40B4-BE49-F238E27FC236}">
                <a16:creationId xmlns:a16="http://schemas.microsoft.com/office/drawing/2014/main" id="{D8CF6A55-939F-5248-A176-21B2BCFA438E}"/>
              </a:ext>
            </a:extLst>
          </p:cNvPr>
          <p:cNvSpPr>
            <a:spLocks noGrp="1"/>
          </p:cNvSpPr>
          <p:nvPr>
            <p:ph type="body" sz="quarter" idx="10"/>
          </p:nvPr>
        </p:nvSpPr>
        <p:spPr>
          <a:xfrm>
            <a:off x="587022" y="1557629"/>
            <a:ext cx="11176000" cy="4470637"/>
          </a:xfrm>
        </p:spPr>
        <p:txBody>
          <a:bodyPr/>
          <a:lstStyle/>
          <a:p>
            <a:pPr>
              <a:buFont typeface="Wingdings" panose="05000000000000000000" pitchFamily="2" charset="2"/>
              <a:buChar char="§"/>
            </a:pPr>
            <a:r>
              <a:rPr lang="en-US" sz="1800" dirty="0">
                <a:latin typeface="Arial" panose="020B0604020202020204" pitchFamily="34" charset="0"/>
              </a:rPr>
              <a:t>On February 20, 2026, CMS published a new toolkit on Medicaid.gov, titled “State Medicaid &amp; CHIP Toolkit for Children’s Behavioral Health Services and the Early and Periodic Screening, Diagnostic and Treatment (EPSDT) Requirements.”</a:t>
            </a:r>
          </a:p>
          <a:p>
            <a:pPr marL="0" indent="0">
              <a:buNone/>
            </a:pPr>
            <a:endParaRPr lang="en-US" sz="1800" dirty="0">
              <a:latin typeface="Arial" panose="020B0604020202020204" pitchFamily="34" charset="0"/>
            </a:endParaRPr>
          </a:p>
          <a:p>
            <a:pPr>
              <a:buFont typeface="Wingdings" panose="05000000000000000000" pitchFamily="2" charset="2"/>
              <a:buChar char="§"/>
            </a:pPr>
            <a:r>
              <a:rPr lang="en-US" sz="1800" dirty="0">
                <a:latin typeface="Arial" panose="020B0604020202020204" pitchFamily="34" charset="0"/>
              </a:rPr>
              <a:t>This toolkit serves as a resource for state Medicaid and CHIP agencies in ensuring that children and youth experiencing behavioral health conditions get the care they need.</a:t>
            </a:r>
          </a:p>
          <a:p>
            <a:pPr marL="0" indent="0">
              <a:buNone/>
            </a:pPr>
            <a:endParaRPr lang="en-US" sz="1800" dirty="0">
              <a:latin typeface="Arial" panose="020B0604020202020204" pitchFamily="34" charset="0"/>
            </a:endParaRPr>
          </a:p>
          <a:p>
            <a:pPr>
              <a:buFont typeface="Wingdings" panose="05000000000000000000" pitchFamily="2" charset="2"/>
              <a:buChar char="§"/>
            </a:pPr>
            <a:r>
              <a:rPr lang="en-US" sz="1800" dirty="0">
                <a:latin typeface="Arial" panose="020B0604020202020204" pitchFamily="34" charset="0"/>
              </a:rPr>
              <a:t>It includes strategies for developing a behavioral health care delivery system that can meet a range of children’s needs, promoting early intervention for children’s behavioral health conditions, improving children’s access to behavioral health care through service coordination and integration, and increasing the workforce capacity for children’s behavioral health services.</a:t>
            </a:r>
          </a:p>
          <a:p>
            <a:pPr marL="0" indent="0">
              <a:buNone/>
            </a:pPr>
            <a:endParaRPr lang="en-US" sz="1800" dirty="0">
              <a:latin typeface="Arial" panose="020B0604020202020204" pitchFamily="34" charset="0"/>
            </a:endParaRPr>
          </a:p>
          <a:p>
            <a:pPr>
              <a:buFont typeface="Wingdings" panose="05000000000000000000" pitchFamily="2" charset="2"/>
              <a:buChar char="§"/>
            </a:pPr>
            <a:r>
              <a:rPr lang="en-US" sz="1800" dirty="0">
                <a:latin typeface="Arial" panose="020B0604020202020204" pitchFamily="34" charset="0"/>
              </a:rPr>
              <a:t>This toolkit is part of CMS’ work mandated by section 11004 of the Bipartisan Safer Communities Act. The legislation charged CMS with identifying gaps and deficiencies regarding state compliance with EPSDT requirements and providing technical assistance to states to address such gaps and deficiencies.</a:t>
            </a:r>
          </a:p>
          <a:p>
            <a:pPr marL="0" indent="0">
              <a:buNone/>
            </a:pPr>
            <a:endParaRPr lang="en-US" dirty="0"/>
          </a:p>
        </p:txBody>
      </p:sp>
    </p:spTree>
    <p:extLst>
      <p:ext uri="{BB962C8B-B14F-4D97-AF65-F5344CB8AC3E}">
        <p14:creationId xmlns:p14="http://schemas.microsoft.com/office/powerpoint/2010/main" val="54677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92123-E2E8-E396-8A7E-F8CD91779DC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577F52-561D-7AAB-DB12-F784FD408B9F}"/>
              </a:ext>
            </a:extLst>
          </p:cNvPr>
          <p:cNvSpPr>
            <a:spLocks noGrp="1"/>
          </p:cNvSpPr>
          <p:nvPr>
            <p:ph type="title"/>
          </p:nvPr>
        </p:nvSpPr>
        <p:spPr>
          <a:xfrm>
            <a:off x="603957" y="2057402"/>
            <a:ext cx="8311444" cy="380999"/>
          </a:xfrm>
        </p:spPr>
        <p:txBody>
          <a:bodyPr/>
          <a:lstStyle/>
          <a:p>
            <a:r>
              <a:rPr lang="en-US" dirty="0"/>
              <a:t>Let’s Connect!</a:t>
            </a:r>
          </a:p>
        </p:txBody>
      </p:sp>
    </p:spTree>
    <p:extLst>
      <p:ext uri="{BB962C8B-B14F-4D97-AF65-F5344CB8AC3E}">
        <p14:creationId xmlns:p14="http://schemas.microsoft.com/office/powerpoint/2010/main" val="3664071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6695-97E7-2C30-4051-C8B8B1285164}"/>
              </a:ext>
            </a:extLst>
          </p:cNvPr>
          <p:cNvSpPr>
            <a:spLocks noGrp="1"/>
          </p:cNvSpPr>
          <p:nvPr>
            <p:ph type="ctrTitle"/>
          </p:nvPr>
        </p:nvSpPr>
        <p:spPr/>
        <p:txBody>
          <a:bodyPr/>
          <a:lstStyle/>
          <a:p>
            <a:r>
              <a:rPr lang="en-US" dirty="0"/>
              <a:t>CMS Quality Conference</a:t>
            </a:r>
          </a:p>
        </p:txBody>
      </p:sp>
      <p:sp>
        <p:nvSpPr>
          <p:cNvPr id="3" name="Text Placeholder 2">
            <a:extLst>
              <a:ext uri="{FF2B5EF4-FFF2-40B4-BE49-F238E27FC236}">
                <a16:creationId xmlns:a16="http://schemas.microsoft.com/office/drawing/2014/main" id="{64933390-4493-D7D3-2F79-94879CA02674}"/>
              </a:ext>
            </a:extLst>
          </p:cNvPr>
          <p:cNvSpPr>
            <a:spLocks noGrp="1"/>
          </p:cNvSpPr>
          <p:nvPr>
            <p:ph type="body" sz="quarter" idx="10"/>
          </p:nvPr>
        </p:nvSpPr>
        <p:spPr>
          <a:xfrm>
            <a:off x="508000" y="1557629"/>
            <a:ext cx="10984089" cy="4559063"/>
          </a:xfrm>
        </p:spPr>
        <p:txBody>
          <a:bodyPr/>
          <a:lstStyle/>
          <a:p>
            <a:pPr>
              <a:lnSpc>
                <a:spcPct val="100000"/>
              </a:lnSpc>
              <a:buFont typeface="Wingdings" panose="05000000000000000000" pitchFamily="2" charset="2"/>
              <a:buChar char="§"/>
            </a:pPr>
            <a:r>
              <a:rPr lang="en-US" sz="2000" dirty="0">
                <a:latin typeface="Arial" panose="020B0604020202020204" pitchFamily="34" charset="0"/>
              </a:rPr>
              <a:t>Join us on March 16-18, 2026</a:t>
            </a:r>
          </a:p>
          <a:p>
            <a:pPr lvl="1">
              <a:lnSpc>
                <a:spcPct val="10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Virtual registration is still open</a:t>
            </a:r>
          </a:p>
          <a:p>
            <a:pPr>
              <a:lnSpc>
                <a:spcPct val="100000"/>
              </a:lnSpc>
              <a:buFont typeface="Wingdings" panose="05000000000000000000" pitchFamily="2" charset="2"/>
              <a:buChar char="§"/>
            </a:pPr>
            <a:r>
              <a:rPr lang="en-US" sz="2000" dirty="0">
                <a:latin typeface="Arial" panose="020B0604020202020204" pitchFamily="34" charset="0"/>
                <a:hlinkClick r:id="rId2"/>
              </a:rPr>
              <a:t>https://www.cmsqualcon.com/en/</a:t>
            </a:r>
            <a:r>
              <a:rPr lang="en-US" sz="2000" dirty="0">
                <a:latin typeface="Arial" panose="020B0604020202020204" pitchFamily="34" charset="0"/>
              </a:rPr>
              <a:t> </a:t>
            </a:r>
          </a:p>
          <a:p>
            <a:pPr>
              <a:lnSpc>
                <a:spcPct val="100000"/>
              </a:lnSpc>
              <a:buFont typeface="Wingdings" panose="05000000000000000000" pitchFamily="2" charset="2"/>
              <a:buChar char="§"/>
            </a:pPr>
            <a:r>
              <a:rPr lang="en-US" sz="2000" dirty="0">
                <a:latin typeface="Arial" panose="020B0604020202020204" pitchFamily="34" charset="0"/>
              </a:rPr>
              <a:t>The Centers for Medicare &amp; Medicaid Services (CMS) Quality Conference brings together a collaborative community of leaders, providers, researchers, advocates, and partners committed to improving healthcare quality and outcomes nationwide. This year’s theme, Make America Healthy Again: Innovating Together for Better Health, sets the stage for bold ideas and collaborative solutions that drive meaningful change.</a:t>
            </a:r>
          </a:p>
          <a:p>
            <a:pPr>
              <a:lnSpc>
                <a:spcPct val="100000"/>
              </a:lnSpc>
              <a:buFont typeface="Wingdings" panose="05000000000000000000" pitchFamily="2" charset="2"/>
              <a:buChar char="§"/>
            </a:pPr>
            <a:r>
              <a:rPr lang="en-US" sz="2000" dirty="0">
                <a:latin typeface="Arial" panose="020B0604020202020204" pitchFamily="34" charset="0"/>
              </a:rPr>
              <a:t>Sessions include a listening session on MOUD, and a CMS led presentation “Innovations and Best Practices in Behavioral Health”</a:t>
            </a:r>
          </a:p>
          <a:p>
            <a:endParaRPr lang="en-US" dirty="0"/>
          </a:p>
        </p:txBody>
      </p:sp>
      <p:pic>
        <p:nvPicPr>
          <p:cNvPr id="4" name="Picture 2" descr="company logo">
            <a:extLst>
              <a:ext uri="{FF2B5EF4-FFF2-40B4-BE49-F238E27FC236}">
                <a16:creationId xmlns:a16="http://schemas.microsoft.com/office/drawing/2014/main" id="{0E4EB907-5FE5-3B5D-7A34-9C4F5F1A7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9443" y="741307"/>
            <a:ext cx="4147179" cy="156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488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EC12-7CE7-EB25-F7F2-E7A78364B1F1}"/>
              </a:ext>
            </a:extLst>
          </p:cNvPr>
          <p:cNvSpPr>
            <a:spLocks noGrp="1"/>
          </p:cNvSpPr>
          <p:nvPr>
            <p:ph type="ctrTitle"/>
          </p:nvPr>
        </p:nvSpPr>
        <p:spPr/>
        <p:txBody>
          <a:bodyPr/>
          <a:lstStyle/>
          <a:p>
            <a:r>
              <a:rPr lang="en-US" sz="3200" dirty="0"/>
              <a:t>Open Question &amp; Answer Session</a:t>
            </a:r>
          </a:p>
        </p:txBody>
      </p:sp>
      <p:grpSp>
        <p:nvGrpSpPr>
          <p:cNvPr id="4" name="Group 3">
            <a:extLst>
              <a:ext uri="{FF2B5EF4-FFF2-40B4-BE49-F238E27FC236}">
                <a16:creationId xmlns:a16="http://schemas.microsoft.com/office/drawing/2014/main" id="{8A1FBC6C-E45B-5923-FDBE-517C48A52C0A}"/>
              </a:ext>
            </a:extLst>
          </p:cNvPr>
          <p:cNvGrpSpPr>
            <a:grpSpLocks noChangeAspect="1"/>
          </p:cNvGrpSpPr>
          <p:nvPr/>
        </p:nvGrpSpPr>
        <p:grpSpPr>
          <a:xfrm>
            <a:off x="5010516" y="1932836"/>
            <a:ext cx="2170968" cy="2164365"/>
            <a:chOff x="4954588" y="5016500"/>
            <a:chExt cx="522288" cy="520700"/>
          </a:xfrm>
          <a:solidFill>
            <a:srgbClr val="409B9C"/>
          </a:solidFill>
        </p:grpSpPr>
        <p:sp>
          <p:nvSpPr>
            <p:cNvPr id="5" name="Freeform 8">
              <a:extLst>
                <a:ext uri="{FF2B5EF4-FFF2-40B4-BE49-F238E27FC236}">
                  <a16:creationId xmlns:a16="http://schemas.microsoft.com/office/drawing/2014/main" id="{DEA77378-2949-61B6-06E2-708D55B104A6}"/>
                </a:ext>
              </a:extLst>
            </p:cNvPr>
            <p:cNvSpPr>
              <a:spLocks noEditPoints="1"/>
            </p:cNvSpPr>
            <p:nvPr/>
          </p:nvSpPr>
          <p:spPr bwMode="auto">
            <a:xfrm>
              <a:off x="4954588" y="5016500"/>
              <a:ext cx="522288" cy="520700"/>
            </a:xfrm>
            <a:custGeom>
              <a:avLst/>
              <a:gdLst>
                <a:gd name="T0" fmla="*/ 312 w 658"/>
                <a:gd name="T1" fmla="*/ 657 h 657"/>
                <a:gd name="T2" fmla="*/ 263 w 658"/>
                <a:gd name="T3" fmla="*/ 650 h 657"/>
                <a:gd name="T4" fmla="*/ 201 w 658"/>
                <a:gd name="T5" fmla="*/ 631 h 657"/>
                <a:gd name="T6" fmla="*/ 120 w 658"/>
                <a:gd name="T7" fmla="*/ 581 h 657"/>
                <a:gd name="T8" fmla="*/ 56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6 h 657"/>
                <a:gd name="T24" fmla="*/ 172 w 658"/>
                <a:gd name="T25" fmla="*/ 39 h 657"/>
                <a:gd name="T26" fmla="*/ 247 w 658"/>
                <a:gd name="T27" fmla="*/ 9 h 657"/>
                <a:gd name="T28" fmla="*/ 295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19 h 657"/>
                <a:gd name="T40" fmla="*/ 633 w 658"/>
                <a:gd name="T41" fmla="*/ 200 h 657"/>
                <a:gd name="T42" fmla="*/ 651 w 658"/>
                <a:gd name="T43" fmla="*/ 262 h 657"/>
                <a:gd name="T44" fmla="*/ 657 w 658"/>
                <a:gd name="T45" fmla="*/ 311 h 657"/>
                <a:gd name="T46" fmla="*/ 657 w 658"/>
                <a:gd name="T47" fmla="*/ 345 h 657"/>
                <a:gd name="T48" fmla="*/ 651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7 h 657"/>
                <a:gd name="T64" fmla="*/ 243 w 658"/>
                <a:gd name="T65" fmla="*/ 51 h 657"/>
                <a:gd name="T66" fmla="*/ 167 w 658"/>
                <a:gd name="T67" fmla="*/ 87 h 657"/>
                <a:gd name="T68" fmla="*/ 105 w 658"/>
                <a:gd name="T69" fmla="*/ 143 h 657"/>
                <a:gd name="T70" fmla="*/ 60 w 658"/>
                <a:gd name="T71" fmla="*/ 215 h 657"/>
                <a:gd name="T72" fmla="*/ 39 w 658"/>
                <a:gd name="T73" fmla="*/ 298 h 657"/>
                <a:gd name="T74" fmla="*/ 39 w 658"/>
                <a:gd name="T75" fmla="*/ 358 h 657"/>
                <a:gd name="T76" fmla="*/ 60 w 658"/>
                <a:gd name="T77" fmla="*/ 442 h 657"/>
                <a:gd name="T78" fmla="*/ 105 w 658"/>
                <a:gd name="T79" fmla="*/ 513 h 657"/>
                <a:gd name="T80" fmla="*/ 167 w 658"/>
                <a:gd name="T81" fmla="*/ 569 h 657"/>
                <a:gd name="T82" fmla="*/ 243 w 658"/>
                <a:gd name="T83" fmla="*/ 607 h 657"/>
                <a:gd name="T84" fmla="*/ 329 w 658"/>
                <a:gd name="T85" fmla="*/ 619 h 657"/>
                <a:gd name="T86" fmla="*/ 388 w 658"/>
                <a:gd name="T87" fmla="*/ 614 h 657"/>
                <a:gd name="T88" fmla="*/ 467 w 658"/>
                <a:gd name="T89" fmla="*/ 584 h 657"/>
                <a:gd name="T90" fmla="*/ 535 w 658"/>
                <a:gd name="T91" fmla="*/ 534 h 657"/>
                <a:gd name="T92" fmla="*/ 586 w 658"/>
                <a:gd name="T93" fmla="*/ 467 h 657"/>
                <a:gd name="T94" fmla="*/ 614 w 658"/>
                <a:gd name="T95" fmla="*/ 387 h 657"/>
                <a:gd name="T96" fmla="*/ 621 w 658"/>
                <a:gd name="T97" fmla="*/ 329 h 657"/>
                <a:gd name="T98" fmla="*/ 607 w 658"/>
                <a:gd name="T99" fmla="*/ 242 h 657"/>
                <a:gd name="T100" fmla="*/ 571 w 658"/>
                <a:gd name="T101" fmla="*/ 165 h 657"/>
                <a:gd name="T102" fmla="*/ 514 w 658"/>
                <a:gd name="T103" fmla="*/ 103 h 657"/>
                <a:gd name="T104" fmla="*/ 442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2" y="657"/>
                  </a:lnTo>
                  <a:lnTo>
                    <a:pt x="295" y="655"/>
                  </a:lnTo>
                  <a:lnTo>
                    <a:pt x="279" y="653"/>
                  </a:lnTo>
                  <a:lnTo>
                    <a:pt x="263" y="650"/>
                  </a:lnTo>
                  <a:lnTo>
                    <a:pt x="247" y="647"/>
                  </a:lnTo>
                  <a:lnTo>
                    <a:pt x="231" y="642"/>
                  </a:lnTo>
                  <a:lnTo>
                    <a:pt x="201" y="631"/>
                  </a:lnTo>
                  <a:lnTo>
                    <a:pt x="172" y="618"/>
                  </a:lnTo>
                  <a:lnTo>
                    <a:pt x="145" y="600"/>
                  </a:lnTo>
                  <a:lnTo>
                    <a:pt x="120" y="581"/>
                  </a:lnTo>
                  <a:lnTo>
                    <a:pt x="97" y="561"/>
                  </a:lnTo>
                  <a:lnTo>
                    <a:pt x="75" y="537"/>
                  </a:lnTo>
                  <a:lnTo>
                    <a:pt x="56" y="512"/>
                  </a:lnTo>
                  <a:lnTo>
                    <a:pt x="40" y="485"/>
                  </a:lnTo>
                  <a:lnTo>
                    <a:pt x="27" y="457"/>
                  </a:lnTo>
                  <a:lnTo>
                    <a:pt x="15" y="426"/>
                  </a:lnTo>
                  <a:lnTo>
                    <a:pt x="11" y="411"/>
                  </a:lnTo>
                  <a:lnTo>
                    <a:pt x="7" y="395"/>
                  </a:lnTo>
                  <a:lnTo>
                    <a:pt x="4" y="379"/>
                  </a:lnTo>
                  <a:lnTo>
                    <a:pt x="3" y="362"/>
                  </a:lnTo>
                  <a:lnTo>
                    <a:pt x="1" y="345"/>
                  </a:lnTo>
                  <a:lnTo>
                    <a:pt x="0" y="329"/>
                  </a:lnTo>
                  <a:lnTo>
                    <a:pt x="0" y="329"/>
                  </a:lnTo>
                  <a:lnTo>
                    <a:pt x="1" y="311"/>
                  </a:lnTo>
                  <a:lnTo>
                    <a:pt x="3" y="295"/>
                  </a:lnTo>
                  <a:lnTo>
                    <a:pt x="4" y="278"/>
                  </a:lnTo>
                  <a:lnTo>
                    <a:pt x="7" y="262"/>
                  </a:lnTo>
                  <a:lnTo>
                    <a:pt x="11" y="246"/>
                  </a:lnTo>
                  <a:lnTo>
                    <a:pt x="15" y="231"/>
                  </a:lnTo>
                  <a:lnTo>
                    <a:pt x="27" y="200"/>
                  </a:lnTo>
                  <a:lnTo>
                    <a:pt x="40" y="172"/>
                  </a:lnTo>
                  <a:lnTo>
                    <a:pt x="56" y="145"/>
                  </a:lnTo>
                  <a:lnTo>
                    <a:pt x="75" y="119"/>
                  </a:lnTo>
                  <a:lnTo>
                    <a:pt x="97" y="96"/>
                  </a:lnTo>
                  <a:lnTo>
                    <a:pt x="120" y="75"/>
                  </a:lnTo>
                  <a:lnTo>
                    <a:pt x="145" y="56"/>
                  </a:lnTo>
                  <a:lnTo>
                    <a:pt x="172" y="39"/>
                  </a:lnTo>
                  <a:lnTo>
                    <a:pt x="201" y="25"/>
                  </a:lnTo>
                  <a:lnTo>
                    <a:pt x="231" y="15"/>
                  </a:lnTo>
                  <a:lnTo>
                    <a:pt x="247" y="9"/>
                  </a:lnTo>
                  <a:lnTo>
                    <a:pt x="263" y="6"/>
                  </a:lnTo>
                  <a:lnTo>
                    <a:pt x="279" y="4"/>
                  </a:lnTo>
                  <a:lnTo>
                    <a:pt x="295" y="1"/>
                  </a:lnTo>
                  <a:lnTo>
                    <a:pt x="312" y="0"/>
                  </a:lnTo>
                  <a:lnTo>
                    <a:pt x="329" y="0"/>
                  </a:lnTo>
                  <a:lnTo>
                    <a:pt x="329" y="0"/>
                  </a:lnTo>
                  <a:lnTo>
                    <a:pt x="347" y="0"/>
                  </a:lnTo>
                  <a:lnTo>
                    <a:pt x="363" y="1"/>
                  </a:lnTo>
                  <a:lnTo>
                    <a:pt x="379" y="4"/>
                  </a:lnTo>
                  <a:lnTo>
                    <a:pt x="395" y="6"/>
                  </a:lnTo>
                  <a:lnTo>
                    <a:pt x="411" y="9"/>
                  </a:lnTo>
                  <a:lnTo>
                    <a:pt x="427" y="15"/>
                  </a:lnTo>
                  <a:lnTo>
                    <a:pt x="457" y="25"/>
                  </a:lnTo>
                  <a:lnTo>
                    <a:pt x="486" y="39"/>
                  </a:lnTo>
                  <a:lnTo>
                    <a:pt x="513" y="56"/>
                  </a:lnTo>
                  <a:lnTo>
                    <a:pt x="539" y="75"/>
                  </a:lnTo>
                  <a:lnTo>
                    <a:pt x="561" y="96"/>
                  </a:lnTo>
                  <a:lnTo>
                    <a:pt x="583" y="119"/>
                  </a:lnTo>
                  <a:lnTo>
                    <a:pt x="602" y="145"/>
                  </a:lnTo>
                  <a:lnTo>
                    <a:pt x="618" y="172"/>
                  </a:lnTo>
                  <a:lnTo>
                    <a:pt x="633" y="200"/>
                  </a:lnTo>
                  <a:lnTo>
                    <a:pt x="643" y="231"/>
                  </a:lnTo>
                  <a:lnTo>
                    <a:pt x="647" y="246"/>
                  </a:lnTo>
                  <a:lnTo>
                    <a:pt x="651" y="262"/>
                  </a:lnTo>
                  <a:lnTo>
                    <a:pt x="654" y="278"/>
                  </a:lnTo>
                  <a:lnTo>
                    <a:pt x="657" y="295"/>
                  </a:lnTo>
                  <a:lnTo>
                    <a:pt x="657" y="311"/>
                  </a:lnTo>
                  <a:lnTo>
                    <a:pt x="658" y="329"/>
                  </a:lnTo>
                  <a:lnTo>
                    <a:pt x="658" y="329"/>
                  </a:lnTo>
                  <a:lnTo>
                    <a:pt x="657" y="345"/>
                  </a:lnTo>
                  <a:lnTo>
                    <a:pt x="657" y="362"/>
                  </a:lnTo>
                  <a:lnTo>
                    <a:pt x="654" y="379"/>
                  </a:lnTo>
                  <a:lnTo>
                    <a:pt x="651" y="395"/>
                  </a:lnTo>
                  <a:lnTo>
                    <a:pt x="647" y="411"/>
                  </a:lnTo>
                  <a:lnTo>
                    <a:pt x="643" y="426"/>
                  </a:lnTo>
                  <a:lnTo>
                    <a:pt x="633" y="457"/>
                  </a:lnTo>
                  <a:lnTo>
                    <a:pt x="618" y="485"/>
                  </a:lnTo>
                  <a:lnTo>
                    <a:pt x="602" y="512"/>
                  </a:lnTo>
                  <a:lnTo>
                    <a:pt x="583" y="537"/>
                  </a:lnTo>
                  <a:lnTo>
                    <a:pt x="561" y="561"/>
                  </a:lnTo>
                  <a:lnTo>
                    <a:pt x="539" y="581"/>
                  </a:lnTo>
                  <a:lnTo>
                    <a:pt x="513" y="600"/>
                  </a:lnTo>
                  <a:lnTo>
                    <a:pt x="486" y="618"/>
                  </a:lnTo>
                  <a:lnTo>
                    <a:pt x="457" y="631"/>
                  </a:lnTo>
                  <a:lnTo>
                    <a:pt x="427" y="642"/>
                  </a:lnTo>
                  <a:lnTo>
                    <a:pt x="411" y="647"/>
                  </a:lnTo>
                  <a:lnTo>
                    <a:pt x="395" y="650"/>
                  </a:lnTo>
                  <a:lnTo>
                    <a:pt x="379" y="653"/>
                  </a:lnTo>
                  <a:lnTo>
                    <a:pt x="363" y="655"/>
                  </a:lnTo>
                  <a:lnTo>
                    <a:pt x="347" y="657"/>
                  </a:lnTo>
                  <a:lnTo>
                    <a:pt x="329" y="657"/>
                  </a:lnTo>
                  <a:lnTo>
                    <a:pt x="329" y="657"/>
                  </a:lnTo>
                  <a:close/>
                  <a:moveTo>
                    <a:pt x="329" y="37"/>
                  </a:moveTo>
                  <a:lnTo>
                    <a:pt x="329" y="37"/>
                  </a:lnTo>
                  <a:lnTo>
                    <a:pt x="300" y="39"/>
                  </a:lnTo>
                  <a:lnTo>
                    <a:pt x="270" y="43"/>
                  </a:lnTo>
                  <a:lnTo>
                    <a:pt x="243" y="51"/>
                  </a:lnTo>
                  <a:lnTo>
                    <a:pt x="216" y="60"/>
                  </a:lnTo>
                  <a:lnTo>
                    <a:pt x="191" y="72"/>
                  </a:lnTo>
                  <a:lnTo>
                    <a:pt x="167" y="87"/>
                  </a:lnTo>
                  <a:lnTo>
                    <a:pt x="144" y="103"/>
                  </a:lnTo>
                  <a:lnTo>
                    <a:pt x="124" y="122"/>
                  </a:lnTo>
                  <a:lnTo>
                    <a:pt x="105" y="143"/>
                  </a:lnTo>
                  <a:lnTo>
                    <a:pt x="87" y="165"/>
                  </a:lnTo>
                  <a:lnTo>
                    <a:pt x="72" y="189"/>
                  </a:lnTo>
                  <a:lnTo>
                    <a:pt x="60" y="215"/>
                  </a:lnTo>
                  <a:lnTo>
                    <a:pt x="51" y="242"/>
                  </a:lnTo>
                  <a:lnTo>
                    <a:pt x="44" y="270"/>
                  </a:lnTo>
                  <a:lnTo>
                    <a:pt x="39" y="298"/>
                  </a:lnTo>
                  <a:lnTo>
                    <a:pt x="38" y="329"/>
                  </a:lnTo>
                  <a:lnTo>
                    <a:pt x="38" y="329"/>
                  </a:lnTo>
                  <a:lnTo>
                    <a:pt x="39" y="358"/>
                  </a:lnTo>
                  <a:lnTo>
                    <a:pt x="44" y="387"/>
                  </a:lnTo>
                  <a:lnTo>
                    <a:pt x="51" y="415"/>
                  </a:lnTo>
                  <a:lnTo>
                    <a:pt x="60" y="442"/>
                  </a:lnTo>
                  <a:lnTo>
                    <a:pt x="72" y="467"/>
                  </a:lnTo>
                  <a:lnTo>
                    <a:pt x="87" y="491"/>
                  </a:lnTo>
                  <a:lnTo>
                    <a:pt x="105" y="513"/>
                  </a:lnTo>
                  <a:lnTo>
                    <a:pt x="124" y="534"/>
                  </a:lnTo>
                  <a:lnTo>
                    <a:pt x="144" y="553"/>
                  </a:lnTo>
                  <a:lnTo>
                    <a:pt x="167" y="569"/>
                  </a:lnTo>
                  <a:lnTo>
                    <a:pt x="191" y="584"/>
                  </a:lnTo>
                  <a:lnTo>
                    <a:pt x="216" y="596"/>
                  </a:lnTo>
                  <a:lnTo>
                    <a:pt x="243" y="607"/>
                  </a:lnTo>
                  <a:lnTo>
                    <a:pt x="270" y="614"/>
                  </a:lnTo>
                  <a:lnTo>
                    <a:pt x="300" y="618"/>
                  </a:lnTo>
                  <a:lnTo>
                    <a:pt x="329" y="619"/>
                  </a:lnTo>
                  <a:lnTo>
                    <a:pt x="329" y="619"/>
                  </a:lnTo>
                  <a:lnTo>
                    <a:pt x="359" y="618"/>
                  </a:lnTo>
                  <a:lnTo>
                    <a:pt x="388" y="614"/>
                  </a:lnTo>
                  <a:lnTo>
                    <a:pt x="415" y="607"/>
                  </a:lnTo>
                  <a:lnTo>
                    <a:pt x="442" y="596"/>
                  </a:lnTo>
                  <a:lnTo>
                    <a:pt x="467" y="584"/>
                  </a:lnTo>
                  <a:lnTo>
                    <a:pt x="492" y="569"/>
                  </a:lnTo>
                  <a:lnTo>
                    <a:pt x="514" y="553"/>
                  </a:lnTo>
                  <a:lnTo>
                    <a:pt x="535" y="534"/>
                  </a:lnTo>
                  <a:lnTo>
                    <a:pt x="553" y="513"/>
                  </a:lnTo>
                  <a:lnTo>
                    <a:pt x="571" y="491"/>
                  </a:lnTo>
                  <a:lnTo>
                    <a:pt x="586" y="467"/>
                  </a:lnTo>
                  <a:lnTo>
                    <a:pt x="598" y="442"/>
                  </a:lnTo>
                  <a:lnTo>
                    <a:pt x="607" y="415"/>
                  </a:lnTo>
                  <a:lnTo>
                    <a:pt x="614" y="387"/>
                  </a:lnTo>
                  <a:lnTo>
                    <a:pt x="619" y="358"/>
                  </a:lnTo>
                  <a:lnTo>
                    <a:pt x="621" y="329"/>
                  </a:lnTo>
                  <a:lnTo>
                    <a:pt x="621" y="329"/>
                  </a:lnTo>
                  <a:lnTo>
                    <a:pt x="619" y="298"/>
                  </a:lnTo>
                  <a:lnTo>
                    <a:pt x="614" y="270"/>
                  </a:lnTo>
                  <a:lnTo>
                    <a:pt x="607" y="242"/>
                  </a:lnTo>
                  <a:lnTo>
                    <a:pt x="598" y="215"/>
                  </a:lnTo>
                  <a:lnTo>
                    <a:pt x="586" y="189"/>
                  </a:lnTo>
                  <a:lnTo>
                    <a:pt x="571" y="165"/>
                  </a:lnTo>
                  <a:lnTo>
                    <a:pt x="553" y="143"/>
                  </a:lnTo>
                  <a:lnTo>
                    <a:pt x="535" y="122"/>
                  </a:lnTo>
                  <a:lnTo>
                    <a:pt x="514" y="103"/>
                  </a:lnTo>
                  <a:lnTo>
                    <a:pt x="492" y="87"/>
                  </a:lnTo>
                  <a:lnTo>
                    <a:pt x="467" y="72"/>
                  </a:lnTo>
                  <a:lnTo>
                    <a:pt x="442" y="60"/>
                  </a:lnTo>
                  <a:lnTo>
                    <a:pt x="415" y="51"/>
                  </a:lnTo>
                  <a:lnTo>
                    <a:pt x="388" y="43"/>
                  </a:lnTo>
                  <a:lnTo>
                    <a:pt x="359" y="39"/>
                  </a:lnTo>
                  <a:lnTo>
                    <a:pt x="329" y="37"/>
                  </a:lnTo>
                  <a:lnTo>
                    <a:pt x="329" y="37"/>
                  </a:lnTo>
                  <a:close/>
                </a:path>
              </a:pathLst>
            </a:custGeom>
            <a:solidFill>
              <a:srgbClr val="1F487C"/>
            </a:solidFill>
            <a:ln w="9525">
              <a:solidFill>
                <a:srgbClr val="1F487C"/>
              </a:solidFill>
              <a:round/>
              <a:headEnd/>
              <a:tailEnd/>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Segoe UI" panose="020B0502040204020203" pitchFamily="34" charset="0"/>
                <a:cs typeface="Segoe UI" panose="020B0502040204020203" pitchFamily="34" charset="0"/>
              </a:endParaRPr>
            </a:p>
          </p:txBody>
        </p:sp>
        <p:sp>
          <p:nvSpPr>
            <p:cNvPr id="6" name="Freeform 120">
              <a:extLst>
                <a:ext uri="{FF2B5EF4-FFF2-40B4-BE49-F238E27FC236}">
                  <a16:creationId xmlns:a16="http://schemas.microsoft.com/office/drawing/2014/main" id="{272401B3-5033-89EB-789A-3DE839966CC7}"/>
                </a:ext>
              </a:extLst>
            </p:cNvPr>
            <p:cNvSpPr>
              <a:spLocks/>
            </p:cNvSpPr>
            <p:nvPr/>
          </p:nvSpPr>
          <p:spPr bwMode="auto">
            <a:xfrm>
              <a:off x="5195888" y="5369773"/>
              <a:ext cx="44450" cy="44450"/>
            </a:xfrm>
            <a:custGeom>
              <a:avLst/>
              <a:gdLst>
                <a:gd name="T0" fmla="*/ 28 w 56"/>
                <a:gd name="T1" fmla="*/ 0 h 56"/>
                <a:gd name="T2" fmla="*/ 28 w 56"/>
                <a:gd name="T3" fmla="*/ 0 h 56"/>
                <a:gd name="T4" fmla="*/ 22 w 56"/>
                <a:gd name="T5" fmla="*/ 0 h 56"/>
                <a:gd name="T6" fmla="*/ 17 w 56"/>
                <a:gd name="T7" fmla="*/ 1 h 56"/>
                <a:gd name="T8" fmla="*/ 12 w 56"/>
                <a:gd name="T9" fmla="*/ 4 h 56"/>
                <a:gd name="T10" fmla="*/ 8 w 56"/>
                <a:gd name="T11" fmla="*/ 8 h 56"/>
                <a:gd name="T12" fmla="*/ 5 w 56"/>
                <a:gd name="T13" fmla="*/ 12 h 56"/>
                <a:gd name="T14" fmla="*/ 2 w 56"/>
                <a:gd name="T15" fmla="*/ 17 h 56"/>
                <a:gd name="T16" fmla="*/ 1 w 56"/>
                <a:gd name="T17" fmla="*/ 23 h 56"/>
                <a:gd name="T18" fmla="*/ 0 w 56"/>
                <a:gd name="T19" fmla="*/ 28 h 56"/>
                <a:gd name="T20" fmla="*/ 0 w 56"/>
                <a:gd name="T21" fmla="*/ 28 h 56"/>
                <a:gd name="T22" fmla="*/ 1 w 56"/>
                <a:gd name="T23" fmla="*/ 33 h 56"/>
                <a:gd name="T24" fmla="*/ 2 w 56"/>
                <a:gd name="T25" fmla="*/ 39 h 56"/>
                <a:gd name="T26" fmla="*/ 5 w 56"/>
                <a:gd name="T27" fmla="*/ 44 h 56"/>
                <a:gd name="T28" fmla="*/ 8 w 56"/>
                <a:gd name="T29" fmla="*/ 48 h 56"/>
                <a:gd name="T30" fmla="*/ 12 w 56"/>
                <a:gd name="T31" fmla="*/ 51 h 56"/>
                <a:gd name="T32" fmla="*/ 17 w 56"/>
                <a:gd name="T33" fmla="*/ 53 h 56"/>
                <a:gd name="T34" fmla="*/ 22 w 56"/>
                <a:gd name="T35" fmla="*/ 56 h 56"/>
                <a:gd name="T36" fmla="*/ 28 w 56"/>
                <a:gd name="T37" fmla="*/ 56 h 56"/>
                <a:gd name="T38" fmla="*/ 28 w 56"/>
                <a:gd name="T39" fmla="*/ 56 h 56"/>
                <a:gd name="T40" fmla="*/ 34 w 56"/>
                <a:gd name="T41" fmla="*/ 56 h 56"/>
                <a:gd name="T42" fmla="*/ 39 w 56"/>
                <a:gd name="T43" fmla="*/ 53 h 56"/>
                <a:gd name="T44" fmla="*/ 44 w 56"/>
                <a:gd name="T45" fmla="*/ 51 h 56"/>
                <a:gd name="T46" fmla="*/ 48 w 56"/>
                <a:gd name="T47" fmla="*/ 48 h 56"/>
                <a:gd name="T48" fmla="*/ 52 w 56"/>
                <a:gd name="T49" fmla="*/ 44 h 56"/>
                <a:gd name="T50" fmla="*/ 55 w 56"/>
                <a:gd name="T51" fmla="*/ 39 h 56"/>
                <a:gd name="T52" fmla="*/ 56 w 56"/>
                <a:gd name="T53" fmla="*/ 33 h 56"/>
                <a:gd name="T54" fmla="*/ 56 w 56"/>
                <a:gd name="T55" fmla="*/ 28 h 56"/>
                <a:gd name="T56" fmla="*/ 56 w 56"/>
                <a:gd name="T57" fmla="*/ 28 h 56"/>
                <a:gd name="T58" fmla="*/ 56 w 56"/>
                <a:gd name="T59" fmla="*/ 23 h 56"/>
                <a:gd name="T60" fmla="*/ 55 w 56"/>
                <a:gd name="T61" fmla="*/ 17 h 56"/>
                <a:gd name="T62" fmla="*/ 52 w 56"/>
                <a:gd name="T63" fmla="*/ 12 h 56"/>
                <a:gd name="T64" fmla="*/ 48 w 56"/>
                <a:gd name="T65" fmla="*/ 8 h 56"/>
                <a:gd name="T66" fmla="*/ 44 w 56"/>
                <a:gd name="T67" fmla="*/ 4 h 56"/>
                <a:gd name="T68" fmla="*/ 39 w 56"/>
                <a:gd name="T69" fmla="*/ 1 h 56"/>
                <a:gd name="T70" fmla="*/ 34 w 56"/>
                <a:gd name="T71" fmla="*/ 0 h 56"/>
                <a:gd name="T72" fmla="*/ 28 w 56"/>
                <a:gd name="T73" fmla="*/ 0 h 56"/>
                <a:gd name="T74" fmla="*/ 28 w 56"/>
                <a:gd name="T7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6">
                  <a:moveTo>
                    <a:pt x="28" y="0"/>
                  </a:moveTo>
                  <a:lnTo>
                    <a:pt x="28" y="0"/>
                  </a:lnTo>
                  <a:lnTo>
                    <a:pt x="22" y="0"/>
                  </a:lnTo>
                  <a:lnTo>
                    <a:pt x="17" y="1"/>
                  </a:lnTo>
                  <a:lnTo>
                    <a:pt x="12" y="4"/>
                  </a:lnTo>
                  <a:lnTo>
                    <a:pt x="8" y="8"/>
                  </a:lnTo>
                  <a:lnTo>
                    <a:pt x="5" y="12"/>
                  </a:lnTo>
                  <a:lnTo>
                    <a:pt x="2" y="17"/>
                  </a:lnTo>
                  <a:lnTo>
                    <a:pt x="1" y="23"/>
                  </a:lnTo>
                  <a:lnTo>
                    <a:pt x="0" y="28"/>
                  </a:lnTo>
                  <a:lnTo>
                    <a:pt x="0" y="28"/>
                  </a:lnTo>
                  <a:lnTo>
                    <a:pt x="1" y="33"/>
                  </a:lnTo>
                  <a:lnTo>
                    <a:pt x="2" y="39"/>
                  </a:lnTo>
                  <a:lnTo>
                    <a:pt x="5" y="44"/>
                  </a:lnTo>
                  <a:lnTo>
                    <a:pt x="8" y="48"/>
                  </a:lnTo>
                  <a:lnTo>
                    <a:pt x="12" y="51"/>
                  </a:lnTo>
                  <a:lnTo>
                    <a:pt x="17" y="53"/>
                  </a:lnTo>
                  <a:lnTo>
                    <a:pt x="22" y="56"/>
                  </a:lnTo>
                  <a:lnTo>
                    <a:pt x="28" y="56"/>
                  </a:lnTo>
                  <a:lnTo>
                    <a:pt x="28" y="56"/>
                  </a:lnTo>
                  <a:lnTo>
                    <a:pt x="34" y="56"/>
                  </a:lnTo>
                  <a:lnTo>
                    <a:pt x="39" y="53"/>
                  </a:lnTo>
                  <a:lnTo>
                    <a:pt x="44" y="51"/>
                  </a:lnTo>
                  <a:lnTo>
                    <a:pt x="48" y="48"/>
                  </a:lnTo>
                  <a:lnTo>
                    <a:pt x="52" y="44"/>
                  </a:lnTo>
                  <a:lnTo>
                    <a:pt x="55" y="39"/>
                  </a:lnTo>
                  <a:lnTo>
                    <a:pt x="56" y="33"/>
                  </a:lnTo>
                  <a:lnTo>
                    <a:pt x="56" y="28"/>
                  </a:lnTo>
                  <a:lnTo>
                    <a:pt x="56" y="28"/>
                  </a:lnTo>
                  <a:lnTo>
                    <a:pt x="56" y="23"/>
                  </a:lnTo>
                  <a:lnTo>
                    <a:pt x="55" y="17"/>
                  </a:lnTo>
                  <a:lnTo>
                    <a:pt x="52" y="12"/>
                  </a:lnTo>
                  <a:lnTo>
                    <a:pt x="48" y="8"/>
                  </a:lnTo>
                  <a:lnTo>
                    <a:pt x="44" y="4"/>
                  </a:lnTo>
                  <a:lnTo>
                    <a:pt x="39" y="1"/>
                  </a:lnTo>
                  <a:lnTo>
                    <a:pt x="34" y="0"/>
                  </a:lnTo>
                  <a:lnTo>
                    <a:pt x="28" y="0"/>
                  </a:lnTo>
                  <a:lnTo>
                    <a:pt x="28" y="0"/>
                  </a:lnTo>
                  <a:close/>
                </a:path>
              </a:pathLst>
            </a:custGeom>
            <a:solidFill>
              <a:srgbClr val="1F487C"/>
            </a:solidFill>
            <a:ln w="9525">
              <a:solidFill>
                <a:srgbClr val="1F487C"/>
              </a:solidFill>
              <a:round/>
              <a:headEnd/>
              <a:tailEnd/>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Segoe UI" panose="020B0502040204020203" pitchFamily="34" charset="0"/>
                <a:cs typeface="Segoe UI" panose="020B0502040204020203" pitchFamily="34" charset="0"/>
              </a:endParaRPr>
            </a:p>
          </p:txBody>
        </p:sp>
        <p:sp>
          <p:nvSpPr>
            <p:cNvPr id="7" name="Freeform 121">
              <a:extLst>
                <a:ext uri="{FF2B5EF4-FFF2-40B4-BE49-F238E27FC236}">
                  <a16:creationId xmlns:a16="http://schemas.microsoft.com/office/drawing/2014/main" id="{C49E2CEB-87F3-DAC4-EDEB-3EE3436762BA}"/>
                </a:ext>
              </a:extLst>
            </p:cNvPr>
            <p:cNvSpPr>
              <a:spLocks/>
            </p:cNvSpPr>
            <p:nvPr/>
          </p:nvSpPr>
          <p:spPr bwMode="auto">
            <a:xfrm>
              <a:off x="5149851" y="5151438"/>
              <a:ext cx="138113" cy="190500"/>
            </a:xfrm>
            <a:custGeom>
              <a:avLst/>
              <a:gdLst>
                <a:gd name="T0" fmla="*/ 87 w 174"/>
                <a:gd name="T1" fmla="*/ 0 h 242"/>
                <a:gd name="T2" fmla="*/ 62 w 174"/>
                <a:gd name="T3" fmla="*/ 4 h 242"/>
                <a:gd name="T4" fmla="*/ 39 w 174"/>
                <a:gd name="T5" fmla="*/ 15 h 242"/>
                <a:gd name="T6" fmla="*/ 20 w 174"/>
                <a:gd name="T7" fmla="*/ 31 h 242"/>
                <a:gd name="T8" fmla="*/ 7 w 174"/>
                <a:gd name="T9" fmla="*/ 52 h 242"/>
                <a:gd name="T10" fmla="*/ 32 w 174"/>
                <a:gd name="T11" fmla="*/ 82 h 242"/>
                <a:gd name="T12" fmla="*/ 39 w 174"/>
                <a:gd name="T13" fmla="*/ 67 h 242"/>
                <a:gd name="T14" fmla="*/ 47 w 174"/>
                <a:gd name="T15" fmla="*/ 54 h 242"/>
                <a:gd name="T16" fmla="*/ 59 w 174"/>
                <a:gd name="T17" fmla="*/ 44 h 242"/>
                <a:gd name="T18" fmla="*/ 72 w 174"/>
                <a:gd name="T19" fmla="*/ 38 h 242"/>
                <a:gd name="T20" fmla="*/ 87 w 174"/>
                <a:gd name="T21" fmla="*/ 35 h 242"/>
                <a:gd name="T22" fmla="*/ 98 w 174"/>
                <a:gd name="T23" fmla="*/ 36 h 242"/>
                <a:gd name="T24" fmla="*/ 117 w 174"/>
                <a:gd name="T25" fmla="*/ 44 h 242"/>
                <a:gd name="T26" fmla="*/ 130 w 174"/>
                <a:gd name="T27" fmla="*/ 58 h 242"/>
                <a:gd name="T28" fmla="*/ 138 w 174"/>
                <a:gd name="T29" fmla="*/ 77 h 242"/>
                <a:gd name="T30" fmla="*/ 139 w 174"/>
                <a:gd name="T31" fmla="*/ 87 h 242"/>
                <a:gd name="T32" fmla="*/ 135 w 174"/>
                <a:gd name="T33" fmla="*/ 109 h 242"/>
                <a:gd name="T34" fmla="*/ 123 w 174"/>
                <a:gd name="T35" fmla="*/ 126 h 242"/>
                <a:gd name="T36" fmla="*/ 107 w 174"/>
                <a:gd name="T37" fmla="*/ 137 h 242"/>
                <a:gd name="T38" fmla="*/ 86 w 174"/>
                <a:gd name="T39" fmla="*/ 142 h 242"/>
                <a:gd name="T40" fmla="*/ 79 w 174"/>
                <a:gd name="T41" fmla="*/ 144 h 242"/>
                <a:gd name="T42" fmla="*/ 70 w 174"/>
                <a:gd name="T43" fmla="*/ 152 h 242"/>
                <a:gd name="T44" fmla="*/ 68 w 174"/>
                <a:gd name="T45" fmla="*/ 242 h 242"/>
                <a:gd name="T46" fmla="*/ 103 w 174"/>
                <a:gd name="T47" fmla="*/ 175 h 242"/>
                <a:gd name="T48" fmla="*/ 118 w 174"/>
                <a:gd name="T49" fmla="*/ 171 h 242"/>
                <a:gd name="T50" fmla="*/ 144 w 174"/>
                <a:gd name="T51" fmla="*/ 155 h 242"/>
                <a:gd name="T52" fmla="*/ 162 w 174"/>
                <a:gd name="T53" fmla="*/ 132 h 242"/>
                <a:gd name="T54" fmla="*/ 173 w 174"/>
                <a:gd name="T55" fmla="*/ 103 h 242"/>
                <a:gd name="T56" fmla="*/ 174 w 174"/>
                <a:gd name="T57" fmla="*/ 87 h 242"/>
                <a:gd name="T58" fmla="*/ 173 w 174"/>
                <a:gd name="T59" fmla="*/ 70 h 242"/>
                <a:gd name="T60" fmla="*/ 168 w 174"/>
                <a:gd name="T61" fmla="*/ 54 h 242"/>
                <a:gd name="T62" fmla="*/ 160 w 174"/>
                <a:gd name="T63" fmla="*/ 39 h 242"/>
                <a:gd name="T64" fmla="*/ 135 w 174"/>
                <a:gd name="T65" fmla="*/ 15 h 242"/>
                <a:gd name="T66" fmla="*/ 121 w 174"/>
                <a:gd name="T67" fmla="*/ 7 h 242"/>
                <a:gd name="T68" fmla="*/ 105 w 174"/>
                <a:gd name="T69" fmla="*/ 1 h 242"/>
                <a:gd name="T70" fmla="*/ 87 w 174"/>
                <a:gd name="T7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4" h="242">
                  <a:moveTo>
                    <a:pt x="87" y="0"/>
                  </a:moveTo>
                  <a:lnTo>
                    <a:pt x="87" y="0"/>
                  </a:lnTo>
                  <a:lnTo>
                    <a:pt x="75" y="1"/>
                  </a:lnTo>
                  <a:lnTo>
                    <a:pt x="62" y="4"/>
                  </a:lnTo>
                  <a:lnTo>
                    <a:pt x="51" y="8"/>
                  </a:lnTo>
                  <a:lnTo>
                    <a:pt x="39" y="15"/>
                  </a:lnTo>
                  <a:lnTo>
                    <a:pt x="29" y="22"/>
                  </a:lnTo>
                  <a:lnTo>
                    <a:pt x="20" y="31"/>
                  </a:lnTo>
                  <a:lnTo>
                    <a:pt x="13" y="42"/>
                  </a:lnTo>
                  <a:lnTo>
                    <a:pt x="7" y="52"/>
                  </a:lnTo>
                  <a:lnTo>
                    <a:pt x="0" y="69"/>
                  </a:lnTo>
                  <a:lnTo>
                    <a:pt x="32" y="82"/>
                  </a:lnTo>
                  <a:lnTo>
                    <a:pt x="39" y="67"/>
                  </a:lnTo>
                  <a:lnTo>
                    <a:pt x="39" y="67"/>
                  </a:lnTo>
                  <a:lnTo>
                    <a:pt x="43" y="60"/>
                  </a:lnTo>
                  <a:lnTo>
                    <a:pt x="47" y="54"/>
                  </a:lnTo>
                  <a:lnTo>
                    <a:pt x="52" y="48"/>
                  </a:lnTo>
                  <a:lnTo>
                    <a:pt x="59" y="44"/>
                  </a:lnTo>
                  <a:lnTo>
                    <a:pt x="66" y="40"/>
                  </a:lnTo>
                  <a:lnTo>
                    <a:pt x="72" y="38"/>
                  </a:lnTo>
                  <a:lnTo>
                    <a:pt x="80" y="36"/>
                  </a:lnTo>
                  <a:lnTo>
                    <a:pt x="87" y="35"/>
                  </a:lnTo>
                  <a:lnTo>
                    <a:pt x="87" y="35"/>
                  </a:lnTo>
                  <a:lnTo>
                    <a:pt x="98" y="36"/>
                  </a:lnTo>
                  <a:lnTo>
                    <a:pt x="107" y="39"/>
                  </a:lnTo>
                  <a:lnTo>
                    <a:pt x="117" y="44"/>
                  </a:lnTo>
                  <a:lnTo>
                    <a:pt x="125" y="51"/>
                  </a:lnTo>
                  <a:lnTo>
                    <a:pt x="130" y="58"/>
                  </a:lnTo>
                  <a:lnTo>
                    <a:pt x="135" y="67"/>
                  </a:lnTo>
                  <a:lnTo>
                    <a:pt x="138" y="77"/>
                  </a:lnTo>
                  <a:lnTo>
                    <a:pt x="139" y="87"/>
                  </a:lnTo>
                  <a:lnTo>
                    <a:pt x="139" y="87"/>
                  </a:lnTo>
                  <a:lnTo>
                    <a:pt x="138" y="98"/>
                  </a:lnTo>
                  <a:lnTo>
                    <a:pt x="135" y="109"/>
                  </a:lnTo>
                  <a:lnTo>
                    <a:pt x="130" y="118"/>
                  </a:lnTo>
                  <a:lnTo>
                    <a:pt x="123" y="126"/>
                  </a:lnTo>
                  <a:lnTo>
                    <a:pt x="115" y="133"/>
                  </a:lnTo>
                  <a:lnTo>
                    <a:pt x="107" y="137"/>
                  </a:lnTo>
                  <a:lnTo>
                    <a:pt x="97" y="141"/>
                  </a:lnTo>
                  <a:lnTo>
                    <a:pt x="86" y="142"/>
                  </a:lnTo>
                  <a:lnTo>
                    <a:pt x="86" y="142"/>
                  </a:lnTo>
                  <a:lnTo>
                    <a:pt x="79" y="144"/>
                  </a:lnTo>
                  <a:lnTo>
                    <a:pt x="74" y="146"/>
                  </a:lnTo>
                  <a:lnTo>
                    <a:pt x="70" y="152"/>
                  </a:lnTo>
                  <a:lnTo>
                    <a:pt x="68" y="160"/>
                  </a:lnTo>
                  <a:lnTo>
                    <a:pt x="68" y="242"/>
                  </a:lnTo>
                  <a:lnTo>
                    <a:pt x="103" y="242"/>
                  </a:lnTo>
                  <a:lnTo>
                    <a:pt x="103" y="175"/>
                  </a:lnTo>
                  <a:lnTo>
                    <a:pt x="103" y="175"/>
                  </a:lnTo>
                  <a:lnTo>
                    <a:pt x="118" y="171"/>
                  </a:lnTo>
                  <a:lnTo>
                    <a:pt x="131" y="164"/>
                  </a:lnTo>
                  <a:lnTo>
                    <a:pt x="144" y="155"/>
                  </a:lnTo>
                  <a:lnTo>
                    <a:pt x="154" y="144"/>
                  </a:lnTo>
                  <a:lnTo>
                    <a:pt x="162" y="132"/>
                  </a:lnTo>
                  <a:lnTo>
                    <a:pt x="169" y="118"/>
                  </a:lnTo>
                  <a:lnTo>
                    <a:pt x="173" y="103"/>
                  </a:lnTo>
                  <a:lnTo>
                    <a:pt x="174" y="87"/>
                  </a:lnTo>
                  <a:lnTo>
                    <a:pt x="174" y="87"/>
                  </a:lnTo>
                  <a:lnTo>
                    <a:pt x="174" y="79"/>
                  </a:lnTo>
                  <a:lnTo>
                    <a:pt x="173" y="70"/>
                  </a:lnTo>
                  <a:lnTo>
                    <a:pt x="170" y="62"/>
                  </a:lnTo>
                  <a:lnTo>
                    <a:pt x="168" y="54"/>
                  </a:lnTo>
                  <a:lnTo>
                    <a:pt x="164" y="46"/>
                  </a:lnTo>
                  <a:lnTo>
                    <a:pt x="160" y="39"/>
                  </a:lnTo>
                  <a:lnTo>
                    <a:pt x="149" y="26"/>
                  </a:lnTo>
                  <a:lnTo>
                    <a:pt x="135" y="15"/>
                  </a:lnTo>
                  <a:lnTo>
                    <a:pt x="129" y="11"/>
                  </a:lnTo>
                  <a:lnTo>
                    <a:pt x="121" y="7"/>
                  </a:lnTo>
                  <a:lnTo>
                    <a:pt x="114" y="4"/>
                  </a:lnTo>
                  <a:lnTo>
                    <a:pt x="105" y="1"/>
                  </a:lnTo>
                  <a:lnTo>
                    <a:pt x="97" y="0"/>
                  </a:lnTo>
                  <a:lnTo>
                    <a:pt x="87" y="0"/>
                  </a:lnTo>
                  <a:lnTo>
                    <a:pt x="87" y="0"/>
                  </a:lnTo>
                  <a:close/>
                </a:path>
              </a:pathLst>
            </a:custGeom>
            <a:solidFill>
              <a:srgbClr val="1F487C"/>
            </a:solidFill>
            <a:ln w="9525">
              <a:solidFill>
                <a:srgbClr val="1F487C"/>
              </a:solidFill>
              <a:round/>
              <a:headEnd/>
              <a:tailEnd/>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Segoe UI" panose="020B0502040204020203" pitchFamily="34" charset="0"/>
                <a:cs typeface="Segoe UI" panose="020B0502040204020203" pitchFamily="34" charset="0"/>
              </a:endParaRPr>
            </a:p>
          </p:txBody>
        </p:sp>
      </p:grpSp>
      <p:sp>
        <p:nvSpPr>
          <p:cNvPr id="8" name="TextBox 7">
            <a:extLst>
              <a:ext uri="{FF2B5EF4-FFF2-40B4-BE49-F238E27FC236}">
                <a16:creationId xmlns:a16="http://schemas.microsoft.com/office/drawing/2014/main" id="{C519CB98-8D7F-DCAD-CA4A-097B78CEF21C}"/>
              </a:ext>
            </a:extLst>
          </p:cNvPr>
          <p:cNvSpPr txBox="1"/>
          <p:nvPr/>
        </p:nvSpPr>
        <p:spPr>
          <a:xfrm>
            <a:off x="2180284" y="4633696"/>
            <a:ext cx="8017567" cy="1001548"/>
          </a:xfrm>
          <a:prstGeom prst="roundRect">
            <a:avLst>
              <a:gd name="adj" fmla="val 10883"/>
            </a:avLst>
          </a:prstGeom>
          <a:solidFill>
            <a:schemeClr val="accent3">
              <a:lumMod val="40000"/>
              <a:lumOff val="60000"/>
              <a:alpha val="50196"/>
            </a:schemeClr>
          </a:solidFill>
          <a:ln w="25400" cap="flat" cmpd="sng" algn="ctr">
            <a:solidFill>
              <a:srgbClr val="1F487C"/>
            </a:solidFill>
            <a:prstDash val="solid"/>
          </a:ln>
          <a:effectLst/>
        </p:spPr>
        <p:txBody>
          <a:bodyPr rtlCol="0" anchor="ctr"/>
          <a:lstStyle>
            <a:defPPr>
              <a:defRPr lang="en-US"/>
            </a:defPPr>
            <a:lvl1pPr algn="ctr">
              <a:defRPr sz="14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If we do not get to your question, please email Kim Brandt at </a:t>
            </a:r>
            <a:r>
              <a:rPr kumimoji="0" lang="en-US" sz="160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hlinkClick r:id="rId2"/>
              </a:rPr>
              <a:t>kimberly.brandt@cms.hhs.gov</a:t>
            </a:r>
            <a:r>
              <a:rPr kumimoji="0" lang="en-US" sz="16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We will respond to your questions as soon as possible.</a:t>
            </a:r>
          </a:p>
        </p:txBody>
      </p:sp>
    </p:spTree>
    <p:extLst>
      <p:ext uri="{BB962C8B-B14F-4D97-AF65-F5344CB8AC3E}">
        <p14:creationId xmlns:p14="http://schemas.microsoft.com/office/powerpoint/2010/main" val="4049566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2736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E40FD-A0AD-21F2-CB5F-50822CAA50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FF68CF-63BF-0267-71B7-AF1C3B724AD7}"/>
              </a:ext>
            </a:extLst>
          </p:cNvPr>
          <p:cNvSpPr>
            <a:spLocks noGrp="1"/>
          </p:cNvSpPr>
          <p:nvPr>
            <p:ph type="ctrTitle"/>
          </p:nvPr>
        </p:nvSpPr>
        <p:spPr>
          <a:xfrm>
            <a:off x="508000" y="529371"/>
            <a:ext cx="11176000" cy="745048"/>
          </a:xfrm>
        </p:spPr>
        <p:txBody>
          <a:bodyPr/>
          <a:lstStyle/>
          <a:p>
            <a:r>
              <a:rPr lang="en-US" sz="2800" dirty="0"/>
              <a:t>Make America Healthy Again</a:t>
            </a:r>
          </a:p>
        </p:txBody>
      </p:sp>
      <p:sp>
        <p:nvSpPr>
          <p:cNvPr id="38" name="Isosceles Triangle 37">
            <a:extLst>
              <a:ext uri="{FF2B5EF4-FFF2-40B4-BE49-F238E27FC236}">
                <a16:creationId xmlns:a16="http://schemas.microsoft.com/office/drawing/2014/main" id="{0EBFA8F2-8AE5-0821-6324-179F269259A4}"/>
              </a:ext>
            </a:extLst>
          </p:cNvPr>
          <p:cNvSpPr/>
          <p:nvPr/>
        </p:nvSpPr>
        <p:spPr>
          <a:xfrm>
            <a:off x="856242" y="1810020"/>
            <a:ext cx="10479517" cy="1618980"/>
          </a:xfrm>
          <a:prstGeom prst="triangle">
            <a:avLst/>
          </a:prstGeom>
          <a:noFill/>
          <a:ln w="76200">
            <a:solidFill>
              <a:srgbClr val="003668"/>
            </a:solidFill>
          </a:ln>
          <a:effectLst/>
        </p:spPr>
        <p:txBody>
          <a:bodyPr spcFirstLastPara="0" vert="horz" wrap="square" lIns="91440" tIns="91440" rIns="91440" bIns="182880" numCol="1" spcCol="1270" anchor="ctr" anchorCtr="0">
            <a:noAutofit/>
          </a:bodyPr>
          <a:lstStyle/>
          <a:p>
            <a:pPr marL="0" marR="0" lvl="0" indent="0" algn="ctr" defTabSz="2711315" eaLnBrk="1" fontAlgn="auto" latinLnBrk="0" hangingPunct="1">
              <a:lnSpc>
                <a:spcPct val="90000"/>
              </a:lnSpc>
              <a:spcBef>
                <a:spcPct val="0"/>
              </a:spcBef>
              <a:spcAft>
                <a:spcPts val="0"/>
              </a:spcAft>
              <a:buClrTx/>
              <a:buSzTx/>
              <a:buFontTx/>
              <a:buNone/>
              <a:tabLst/>
              <a:defRPr/>
            </a:pPr>
            <a:r>
              <a:rPr kumimoji="0" lang="en-US" sz="2000" b="1" i="0" u="none" strike="noStrike" kern="0" cap="none" spc="0" normalizeH="0" baseline="0" noProof="0" dirty="0">
                <a:ln>
                  <a:noFill/>
                </a:ln>
                <a:solidFill>
                  <a:srgbClr val="00529B"/>
                </a:solidFill>
                <a:effectLst/>
                <a:uLnTx/>
                <a:uFillTx/>
                <a:latin typeface="Arial" panose="020B0604020202020204" pitchFamily="34" charset="0"/>
                <a:cs typeface="Arial" panose="020B0604020202020204" pitchFamily="34" charset="0"/>
              </a:rPr>
              <a:t>CMS Mission</a:t>
            </a:r>
          </a:p>
          <a:p>
            <a:pPr marL="0" marR="0" lvl="0" indent="0" algn="ctr" defTabSz="2711315" eaLnBrk="1" fontAlgn="auto" latinLnBrk="0" hangingPunct="1">
              <a:lnSpc>
                <a:spcPct val="90000"/>
              </a:lnSpc>
              <a:spcBef>
                <a:spcPct val="0"/>
              </a:spcBef>
              <a:spcAft>
                <a:spcPts val="0"/>
              </a:spcAft>
              <a:buClrTx/>
              <a:buSzTx/>
              <a:buFontTx/>
              <a:buNone/>
              <a:tabLst/>
              <a:defRPr/>
            </a:pPr>
            <a:endParaRPr kumimoji="0" lang="en-US" sz="20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2711315" eaLnBrk="1" fontAlgn="auto" latinLnBrk="0" hangingPunct="1">
              <a:lnSpc>
                <a:spcPct val="90000"/>
              </a:lnSpc>
              <a:spcBef>
                <a:spcPct val="0"/>
              </a:spcBef>
              <a:spcAft>
                <a:spcPts val="0"/>
              </a:spcAft>
              <a:buClrTx/>
              <a:buSzTx/>
              <a:buFontTx/>
              <a:buNone/>
              <a:tabLst/>
              <a:defRPr/>
            </a:pPr>
            <a:endParaRPr kumimoji="0" lang="en-US" sz="20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2711315" eaLnBrk="1" fontAlgn="auto" latinLnBrk="0" hangingPunct="1">
              <a:lnSpc>
                <a:spcPct val="90000"/>
              </a:lnSpc>
              <a:spcBef>
                <a:spcPct val="0"/>
              </a:spcBef>
              <a:spcAft>
                <a:spcPts val="0"/>
              </a:spcAft>
              <a:buClrTx/>
              <a:buSzTx/>
              <a:buFontTx/>
              <a:buNone/>
              <a:tabLst/>
              <a:defRPr/>
            </a:pPr>
            <a:endParaRPr kumimoji="0" lang="en-US" sz="20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0A960C1C-8376-E440-5ECF-B0F03670ED37}"/>
              </a:ext>
            </a:extLst>
          </p:cNvPr>
          <p:cNvSpPr txBox="1"/>
          <p:nvPr/>
        </p:nvSpPr>
        <p:spPr>
          <a:xfrm>
            <a:off x="3029982" y="2650955"/>
            <a:ext cx="6132036" cy="734577"/>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Ensure our most vulnerable receive </a:t>
            </a:r>
            <a:b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high-value care by leading all payors and supporting providers.</a:t>
            </a:r>
          </a:p>
        </p:txBody>
      </p:sp>
      <p:sp>
        <p:nvSpPr>
          <p:cNvPr id="40" name="Rectangle 39">
            <a:extLst>
              <a:ext uri="{FF2B5EF4-FFF2-40B4-BE49-F238E27FC236}">
                <a16:creationId xmlns:a16="http://schemas.microsoft.com/office/drawing/2014/main" id="{3D4243C1-61AC-9669-8771-6F9233EFE850}"/>
              </a:ext>
            </a:extLst>
          </p:cNvPr>
          <p:cNvSpPr/>
          <p:nvPr/>
        </p:nvSpPr>
        <p:spPr>
          <a:xfrm>
            <a:off x="4733000" y="3507319"/>
            <a:ext cx="2726001" cy="400110"/>
          </a:xfrm>
          <a:prstGeom prst="rect">
            <a:avLst/>
          </a:prstGeom>
        </p:spPr>
        <p:txBody>
          <a:bodyPr wrap="square" anchor="ctr">
            <a:spAutoFit/>
          </a:bodyPr>
          <a:lstStyle/>
          <a:p>
            <a:pPr algn="ctr" defTabSz="914354">
              <a:defRPr/>
            </a:pPr>
            <a:r>
              <a:rPr lang="en-US" sz="2000" b="1" dirty="0">
                <a:solidFill>
                  <a:prstClr val="black">
                    <a:lumMod val="65000"/>
                    <a:lumOff val="35000"/>
                  </a:prstClr>
                </a:solidFill>
                <a:latin typeface="Arial" panose="020B0604020202020204" pitchFamily="34" charset="0"/>
                <a:cs typeface="Arial" panose="020B0604020202020204" pitchFamily="34" charset="0"/>
              </a:rPr>
              <a:t>Strategic Objectives</a:t>
            </a:r>
            <a:endParaRPr lang="en-US" sz="1200" b="1" dirty="0">
              <a:solidFill>
                <a:prstClr val="black">
                  <a:lumMod val="65000"/>
                  <a:lumOff val="35000"/>
                </a:prstClr>
              </a:solidFill>
              <a:latin typeface="Arial" panose="020B0604020202020204" pitchFamily="34" charset="0"/>
              <a:cs typeface="Arial" panose="020B0604020202020204" pitchFamily="34" charset="0"/>
            </a:endParaRPr>
          </a:p>
        </p:txBody>
      </p:sp>
      <p:sp>
        <p:nvSpPr>
          <p:cNvPr id="41" name="Rectangle 40" descr="Rectangle">
            <a:extLst>
              <a:ext uri="{FF2B5EF4-FFF2-40B4-BE49-F238E27FC236}">
                <a16:creationId xmlns:a16="http://schemas.microsoft.com/office/drawing/2014/main" id="{7B7345D3-6609-22CC-DDF1-486B57BE72BA}"/>
              </a:ext>
            </a:extLst>
          </p:cNvPr>
          <p:cNvSpPr/>
          <p:nvPr/>
        </p:nvSpPr>
        <p:spPr>
          <a:xfrm>
            <a:off x="879548" y="3429000"/>
            <a:ext cx="10432904" cy="2745769"/>
          </a:xfrm>
          <a:prstGeom prst="rect">
            <a:avLst/>
          </a:prstGeom>
          <a:noFill/>
          <a:ln w="38100" cap="flat" cmpd="sng" algn="ctr">
            <a:solidFill>
              <a:srgbClr val="003668"/>
            </a:solidFill>
            <a:prstDash val="solid"/>
          </a:ln>
          <a:effectLst/>
        </p:spPr>
        <p:txBody>
          <a:bodyPr lIns="91440" tIns="45720" rIns="91440" bIns="45720"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051"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DC14EA38-6F40-69E9-7656-5B23CCB75DE3}"/>
              </a:ext>
            </a:extLst>
          </p:cNvPr>
          <p:cNvGrpSpPr/>
          <p:nvPr/>
        </p:nvGrpSpPr>
        <p:grpSpPr>
          <a:xfrm>
            <a:off x="5018049" y="3878735"/>
            <a:ext cx="2137861" cy="2183018"/>
            <a:chOff x="5045108" y="4343210"/>
            <a:chExt cx="2137861" cy="1271805"/>
          </a:xfrm>
        </p:grpSpPr>
        <p:sp>
          <p:nvSpPr>
            <p:cNvPr id="43" name="Freeform: Shape 42">
              <a:extLst>
                <a:ext uri="{FF2B5EF4-FFF2-40B4-BE49-F238E27FC236}">
                  <a16:creationId xmlns:a16="http://schemas.microsoft.com/office/drawing/2014/main" id="{45962688-25EF-3573-A64B-E85EF8FB996F}"/>
                </a:ext>
              </a:extLst>
            </p:cNvPr>
            <p:cNvSpPr/>
            <p:nvPr/>
          </p:nvSpPr>
          <p:spPr>
            <a:xfrm>
              <a:off x="5045108" y="4343210"/>
              <a:ext cx="2137861" cy="1271805"/>
            </a:xfrm>
            <a:custGeom>
              <a:avLst/>
              <a:gdLst>
                <a:gd name="connsiteX0" fmla="*/ 0 w 2071524"/>
                <a:gd name="connsiteY0" fmla="*/ 0 h 2805199"/>
                <a:gd name="connsiteX1" fmla="*/ 2071524 w 2071524"/>
                <a:gd name="connsiteY1" fmla="*/ 0 h 2805199"/>
                <a:gd name="connsiteX2" fmla="*/ 2071524 w 2071524"/>
                <a:gd name="connsiteY2" fmla="*/ 2805199 h 2805199"/>
                <a:gd name="connsiteX3" fmla="*/ 0 w 2071524"/>
                <a:gd name="connsiteY3" fmla="*/ 2805199 h 2805199"/>
                <a:gd name="connsiteX4" fmla="*/ 0 w 2071524"/>
                <a:gd name="connsiteY4" fmla="*/ 0 h 2805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524" h="2805199">
                  <a:moveTo>
                    <a:pt x="0" y="0"/>
                  </a:moveTo>
                  <a:lnTo>
                    <a:pt x="2071524" y="0"/>
                  </a:lnTo>
                  <a:lnTo>
                    <a:pt x="2071524" y="2805199"/>
                  </a:lnTo>
                  <a:lnTo>
                    <a:pt x="0" y="2805199"/>
                  </a:lnTo>
                  <a:lnTo>
                    <a:pt x="0" y="0"/>
                  </a:lnTo>
                  <a:close/>
                </a:path>
              </a:pathLst>
            </a:custGeom>
            <a:noFill/>
            <a:ln w="12700" cap="flat" cmpd="sng" algn="ctr">
              <a:noFill/>
              <a:prstDash val="solid"/>
            </a:ln>
            <a:effectLst/>
          </p:spPr>
          <p:txBody>
            <a:bodyPr spcFirstLastPara="0" vert="horz" wrap="square" lIns="213360" tIns="213360" rIns="213360" bIns="213360" numCol="1" spcCol="1270" anchor="t" anchorCtr="0">
              <a:noAutofit/>
            </a:body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srgbClr val="00529B"/>
                  </a:solidFill>
                  <a:effectLst/>
                  <a:uLnTx/>
                  <a:uFillTx/>
                  <a:latin typeface="Arial" panose="020B0604020202020204" pitchFamily="34" charset="0"/>
                  <a:cs typeface="Arial" panose="020B0604020202020204" pitchFamily="34" charset="0"/>
                </a:rPr>
                <a:t>Empower Beneficiaries</a:t>
              </a:r>
            </a:p>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Empower beneficiaries with personalized, actionable health tools to support informed decision making + care navigation</a:t>
              </a:r>
            </a:p>
          </p:txBody>
        </p:sp>
        <p:sp>
          <p:nvSpPr>
            <p:cNvPr id="44" name="Rectangle 43">
              <a:extLst>
                <a:ext uri="{FF2B5EF4-FFF2-40B4-BE49-F238E27FC236}">
                  <a16:creationId xmlns:a16="http://schemas.microsoft.com/office/drawing/2014/main" id="{E7D21D4D-F988-6AC3-F11A-794B1CCA5648}"/>
                </a:ext>
              </a:extLst>
            </p:cNvPr>
            <p:cNvSpPr/>
            <p:nvPr/>
          </p:nvSpPr>
          <p:spPr>
            <a:xfrm>
              <a:off x="5179040" y="4393638"/>
              <a:ext cx="1869998" cy="1184646"/>
            </a:xfrm>
            <a:prstGeom prst="rect">
              <a:avLst/>
            </a:prstGeom>
            <a:noFill/>
            <a:ln w="9525" cap="rnd" cmpd="sng" algn="ctr">
              <a:solidFill>
                <a:sysClr val="windowText" lastClr="000000">
                  <a:lumMod val="50000"/>
                  <a:lumOff val="50000"/>
                </a:sys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5" name="Group 44">
            <a:extLst>
              <a:ext uri="{FF2B5EF4-FFF2-40B4-BE49-F238E27FC236}">
                <a16:creationId xmlns:a16="http://schemas.microsoft.com/office/drawing/2014/main" id="{AF03463E-1DF6-BBE8-A9C4-319C88EA1EFB}"/>
              </a:ext>
            </a:extLst>
          </p:cNvPr>
          <p:cNvGrpSpPr/>
          <p:nvPr/>
        </p:nvGrpSpPr>
        <p:grpSpPr>
          <a:xfrm>
            <a:off x="2975379" y="3878735"/>
            <a:ext cx="2137861" cy="2183018"/>
            <a:chOff x="2993418" y="4343209"/>
            <a:chExt cx="2137861" cy="1271805"/>
          </a:xfrm>
        </p:grpSpPr>
        <p:sp>
          <p:nvSpPr>
            <p:cNvPr id="46" name="Freeform: Shape 45">
              <a:extLst>
                <a:ext uri="{FF2B5EF4-FFF2-40B4-BE49-F238E27FC236}">
                  <a16:creationId xmlns:a16="http://schemas.microsoft.com/office/drawing/2014/main" id="{8D28151C-4D02-7FA4-9F20-BB7085957591}"/>
                </a:ext>
              </a:extLst>
            </p:cNvPr>
            <p:cNvSpPr/>
            <p:nvPr/>
          </p:nvSpPr>
          <p:spPr>
            <a:xfrm>
              <a:off x="2993418" y="4343209"/>
              <a:ext cx="2137861" cy="1271805"/>
            </a:xfrm>
            <a:custGeom>
              <a:avLst/>
              <a:gdLst>
                <a:gd name="connsiteX0" fmla="*/ 0 w 2071524"/>
                <a:gd name="connsiteY0" fmla="*/ 0 h 2805199"/>
                <a:gd name="connsiteX1" fmla="*/ 2071524 w 2071524"/>
                <a:gd name="connsiteY1" fmla="*/ 0 h 2805199"/>
                <a:gd name="connsiteX2" fmla="*/ 2071524 w 2071524"/>
                <a:gd name="connsiteY2" fmla="*/ 2805199 h 2805199"/>
                <a:gd name="connsiteX3" fmla="*/ 0 w 2071524"/>
                <a:gd name="connsiteY3" fmla="*/ 2805199 h 2805199"/>
                <a:gd name="connsiteX4" fmla="*/ 0 w 2071524"/>
                <a:gd name="connsiteY4" fmla="*/ 0 h 2805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524" h="2805199">
                  <a:moveTo>
                    <a:pt x="0" y="0"/>
                  </a:moveTo>
                  <a:lnTo>
                    <a:pt x="2071524" y="0"/>
                  </a:lnTo>
                  <a:lnTo>
                    <a:pt x="2071524" y="2805199"/>
                  </a:lnTo>
                  <a:lnTo>
                    <a:pt x="0" y="2805199"/>
                  </a:lnTo>
                  <a:lnTo>
                    <a:pt x="0" y="0"/>
                  </a:lnTo>
                  <a:close/>
                </a:path>
              </a:pathLst>
            </a:custGeom>
            <a:noFill/>
            <a:ln w="10795" cap="flat" cmpd="sng" algn="ctr">
              <a:noFill/>
              <a:prstDash val="solid"/>
            </a:ln>
            <a:effectLst/>
          </p:spPr>
          <p:txBody>
            <a:bodyPr spcFirstLastPara="0" vert="horz" wrap="square" lIns="213360" tIns="213360" rIns="213360" bIns="213360" numCol="1" spcCol="1270" anchor="t" anchorCtr="0">
              <a:noAutofit/>
            </a:body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srgbClr val="00529B"/>
                  </a:solidFill>
                  <a:effectLst/>
                  <a:uLnTx/>
                  <a:uFillTx/>
                  <a:latin typeface="Arial" panose="020B0604020202020204" pitchFamily="34" charset="0"/>
                  <a:cs typeface="Arial" panose="020B0604020202020204" pitchFamily="34" charset="0"/>
                </a:rPr>
                <a:t>Crush Fraud</a:t>
              </a:r>
            </a:p>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Crush fraud and reduce inappropriate spending</a:t>
              </a:r>
            </a:p>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438050D8-2D4F-CBCE-9CA9-5A20E082E3E8}"/>
                </a:ext>
              </a:extLst>
            </p:cNvPr>
            <p:cNvSpPr/>
            <p:nvPr/>
          </p:nvSpPr>
          <p:spPr>
            <a:xfrm>
              <a:off x="3127349" y="4393638"/>
              <a:ext cx="1869998" cy="1184646"/>
            </a:xfrm>
            <a:prstGeom prst="rect">
              <a:avLst/>
            </a:prstGeom>
            <a:noFill/>
            <a:ln w="9525" cap="rnd" cmpd="sng" algn="ctr">
              <a:solidFill>
                <a:sysClr val="windowText" lastClr="000000">
                  <a:lumMod val="50000"/>
                  <a:lumOff val="50000"/>
                </a:sys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id="{58556881-ED3C-56C5-4FAF-1EE876FBC84D}"/>
              </a:ext>
            </a:extLst>
          </p:cNvPr>
          <p:cNvGrpSpPr/>
          <p:nvPr/>
        </p:nvGrpSpPr>
        <p:grpSpPr>
          <a:xfrm>
            <a:off x="923689" y="3878735"/>
            <a:ext cx="2137861" cy="2183018"/>
            <a:chOff x="941728" y="4343209"/>
            <a:chExt cx="2137861" cy="1271805"/>
          </a:xfrm>
        </p:grpSpPr>
        <p:sp>
          <p:nvSpPr>
            <p:cNvPr id="49" name="Freeform: Shape 48">
              <a:extLst>
                <a:ext uri="{FF2B5EF4-FFF2-40B4-BE49-F238E27FC236}">
                  <a16:creationId xmlns:a16="http://schemas.microsoft.com/office/drawing/2014/main" id="{92D0F160-B179-989C-1CC8-FFDB5BBEF7E5}"/>
                </a:ext>
              </a:extLst>
            </p:cNvPr>
            <p:cNvSpPr/>
            <p:nvPr/>
          </p:nvSpPr>
          <p:spPr>
            <a:xfrm>
              <a:off x="941728" y="4343209"/>
              <a:ext cx="2137861" cy="1271805"/>
            </a:xfrm>
            <a:custGeom>
              <a:avLst/>
              <a:gdLst>
                <a:gd name="connsiteX0" fmla="*/ 0 w 2071524"/>
                <a:gd name="connsiteY0" fmla="*/ 0 h 2805199"/>
                <a:gd name="connsiteX1" fmla="*/ 2071524 w 2071524"/>
                <a:gd name="connsiteY1" fmla="*/ 0 h 2805199"/>
                <a:gd name="connsiteX2" fmla="*/ 2071524 w 2071524"/>
                <a:gd name="connsiteY2" fmla="*/ 2805199 h 2805199"/>
                <a:gd name="connsiteX3" fmla="*/ 0 w 2071524"/>
                <a:gd name="connsiteY3" fmla="*/ 2805199 h 2805199"/>
                <a:gd name="connsiteX4" fmla="*/ 0 w 2071524"/>
                <a:gd name="connsiteY4" fmla="*/ 0 h 2805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524" h="2805199">
                  <a:moveTo>
                    <a:pt x="0" y="0"/>
                  </a:moveTo>
                  <a:lnTo>
                    <a:pt x="2071524" y="0"/>
                  </a:lnTo>
                  <a:lnTo>
                    <a:pt x="2071524" y="2805199"/>
                  </a:lnTo>
                  <a:lnTo>
                    <a:pt x="0" y="2805199"/>
                  </a:lnTo>
                  <a:lnTo>
                    <a:pt x="0" y="0"/>
                  </a:lnTo>
                  <a:close/>
                </a:path>
              </a:pathLst>
            </a:custGeom>
            <a:noFill/>
            <a:ln w="10795" cap="flat" cmpd="sng" algn="ctr">
              <a:noFill/>
              <a:prstDash val="solid"/>
            </a:ln>
            <a:effectLst/>
          </p:spPr>
          <p:txBody>
            <a:bodyPr spcFirstLastPara="0" vert="horz" wrap="square" lIns="213360" tIns="213360" rIns="213360" bIns="213360" numCol="1" spcCol="1270" anchor="t" anchorCtr="0">
              <a:noAutofit/>
            </a:body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srgbClr val="00529B"/>
                  </a:solidFill>
                  <a:effectLst/>
                  <a:uLnTx/>
                  <a:uFillTx/>
                  <a:latin typeface="Arial" panose="020B0604020202020204" pitchFamily="34" charset="0"/>
                  <a:cs typeface="Arial" panose="020B0604020202020204" pitchFamily="34" charset="0"/>
                </a:rPr>
                <a:t>Leading Payor</a:t>
              </a:r>
            </a:p>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Establish the CMS team as the indisputable leading payor in the country</a:t>
              </a:r>
              <a:endPar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8C4B57F2-B157-084A-1285-963F2D5F5660}"/>
                </a:ext>
              </a:extLst>
            </p:cNvPr>
            <p:cNvSpPr/>
            <p:nvPr/>
          </p:nvSpPr>
          <p:spPr>
            <a:xfrm>
              <a:off x="1075659" y="4393638"/>
              <a:ext cx="1869998" cy="1184646"/>
            </a:xfrm>
            <a:prstGeom prst="rect">
              <a:avLst/>
            </a:prstGeom>
            <a:noFill/>
            <a:ln w="9525" cap="rnd" cmpd="sng" algn="ctr">
              <a:solidFill>
                <a:sysClr val="windowText" lastClr="000000">
                  <a:lumMod val="50000"/>
                  <a:lumOff val="50000"/>
                </a:sys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1" name="Group 50">
            <a:extLst>
              <a:ext uri="{FF2B5EF4-FFF2-40B4-BE49-F238E27FC236}">
                <a16:creationId xmlns:a16="http://schemas.microsoft.com/office/drawing/2014/main" id="{9B2BFAE2-456F-D52E-1453-865747E40F92}"/>
              </a:ext>
            </a:extLst>
          </p:cNvPr>
          <p:cNvGrpSpPr/>
          <p:nvPr/>
        </p:nvGrpSpPr>
        <p:grpSpPr>
          <a:xfrm>
            <a:off x="7078760" y="3878735"/>
            <a:ext cx="2137861" cy="2183018"/>
            <a:chOff x="7096799" y="4343209"/>
            <a:chExt cx="2137861" cy="1271805"/>
          </a:xfrm>
        </p:grpSpPr>
        <p:sp>
          <p:nvSpPr>
            <p:cNvPr id="52" name="Freeform: Shape 51">
              <a:extLst>
                <a:ext uri="{FF2B5EF4-FFF2-40B4-BE49-F238E27FC236}">
                  <a16:creationId xmlns:a16="http://schemas.microsoft.com/office/drawing/2014/main" id="{00478398-E81A-8C04-08B2-64605F7E4AB4}"/>
                </a:ext>
              </a:extLst>
            </p:cNvPr>
            <p:cNvSpPr/>
            <p:nvPr/>
          </p:nvSpPr>
          <p:spPr>
            <a:xfrm>
              <a:off x="7096799" y="4343209"/>
              <a:ext cx="2137861" cy="1271805"/>
            </a:xfrm>
            <a:custGeom>
              <a:avLst/>
              <a:gdLst>
                <a:gd name="connsiteX0" fmla="*/ 0 w 2071524"/>
                <a:gd name="connsiteY0" fmla="*/ 0 h 2805199"/>
                <a:gd name="connsiteX1" fmla="*/ 2071524 w 2071524"/>
                <a:gd name="connsiteY1" fmla="*/ 0 h 2805199"/>
                <a:gd name="connsiteX2" fmla="*/ 2071524 w 2071524"/>
                <a:gd name="connsiteY2" fmla="*/ 2805199 h 2805199"/>
                <a:gd name="connsiteX3" fmla="*/ 0 w 2071524"/>
                <a:gd name="connsiteY3" fmla="*/ 2805199 h 2805199"/>
                <a:gd name="connsiteX4" fmla="*/ 0 w 2071524"/>
                <a:gd name="connsiteY4" fmla="*/ 0 h 2805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524" h="2805199">
                  <a:moveTo>
                    <a:pt x="0" y="0"/>
                  </a:moveTo>
                  <a:lnTo>
                    <a:pt x="2071524" y="0"/>
                  </a:lnTo>
                  <a:lnTo>
                    <a:pt x="2071524" y="2805199"/>
                  </a:lnTo>
                  <a:lnTo>
                    <a:pt x="0" y="2805199"/>
                  </a:lnTo>
                  <a:lnTo>
                    <a:pt x="0" y="0"/>
                  </a:lnTo>
                  <a:close/>
                </a:path>
              </a:pathLst>
            </a:custGeom>
            <a:noFill/>
            <a:ln w="10795" cap="flat" cmpd="sng" algn="ctr">
              <a:noFill/>
              <a:prstDash val="solid"/>
            </a:ln>
            <a:effectLst/>
          </p:spPr>
          <p:txBody>
            <a:bodyPr spcFirstLastPara="0" vert="horz" wrap="square" lIns="213360" tIns="213360" rIns="213360" bIns="213360" numCol="1" spcCol="1270" anchor="t" anchorCtr="0">
              <a:noAutofit/>
            </a:body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srgbClr val="00529B"/>
                  </a:solidFill>
                  <a:effectLst/>
                  <a:uLnTx/>
                  <a:uFillTx/>
                  <a:latin typeface="Arial" panose="020B0604020202020204" pitchFamily="34" charset="0"/>
                  <a:cs typeface="Arial" panose="020B0604020202020204" pitchFamily="34" charset="0"/>
                </a:rPr>
                <a:t>Incentivize Providers</a:t>
              </a:r>
            </a:p>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Incentivize providers to maximize focus on delivering their best, data-driven care possible</a:t>
              </a:r>
              <a:endPar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D16E5891-285E-5E10-E129-49C6C1E1EB33}"/>
                </a:ext>
              </a:extLst>
            </p:cNvPr>
            <p:cNvSpPr/>
            <p:nvPr/>
          </p:nvSpPr>
          <p:spPr>
            <a:xfrm>
              <a:off x="7230730" y="4393638"/>
              <a:ext cx="1869998" cy="1184646"/>
            </a:xfrm>
            <a:prstGeom prst="rect">
              <a:avLst/>
            </a:prstGeom>
            <a:noFill/>
            <a:ln w="9525" cap="rnd" cmpd="sng" algn="ctr">
              <a:solidFill>
                <a:sysClr val="windowText" lastClr="000000">
                  <a:lumMod val="50000"/>
                  <a:lumOff val="50000"/>
                </a:sys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4" name="Group 53">
            <a:extLst>
              <a:ext uri="{FF2B5EF4-FFF2-40B4-BE49-F238E27FC236}">
                <a16:creationId xmlns:a16="http://schemas.microsoft.com/office/drawing/2014/main" id="{7EA545A2-F50E-4A35-212E-B8B933164909}"/>
              </a:ext>
            </a:extLst>
          </p:cNvPr>
          <p:cNvGrpSpPr/>
          <p:nvPr/>
        </p:nvGrpSpPr>
        <p:grpSpPr>
          <a:xfrm>
            <a:off x="9130450" y="3878735"/>
            <a:ext cx="2137861" cy="2183018"/>
            <a:chOff x="9148489" y="4343210"/>
            <a:chExt cx="2137861" cy="1271805"/>
          </a:xfrm>
        </p:grpSpPr>
        <p:sp>
          <p:nvSpPr>
            <p:cNvPr id="55" name="Freeform: Shape 54">
              <a:extLst>
                <a:ext uri="{FF2B5EF4-FFF2-40B4-BE49-F238E27FC236}">
                  <a16:creationId xmlns:a16="http://schemas.microsoft.com/office/drawing/2014/main" id="{C3F7C1E0-A711-7C49-6723-6EBD6AF62159}"/>
                </a:ext>
              </a:extLst>
            </p:cNvPr>
            <p:cNvSpPr/>
            <p:nvPr/>
          </p:nvSpPr>
          <p:spPr>
            <a:xfrm>
              <a:off x="9148489" y="4343210"/>
              <a:ext cx="2137861" cy="1271805"/>
            </a:xfrm>
            <a:custGeom>
              <a:avLst/>
              <a:gdLst>
                <a:gd name="connsiteX0" fmla="*/ 0 w 2071524"/>
                <a:gd name="connsiteY0" fmla="*/ 0 h 2805199"/>
                <a:gd name="connsiteX1" fmla="*/ 2071524 w 2071524"/>
                <a:gd name="connsiteY1" fmla="*/ 0 h 2805199"/>
                <a:gd name="connsiteX2" fmla="*/ 2071524 w 2071524"/>
                <a:gd name="connsiteY2" fmla="*/ 2805199 h 2805199"/>
                <a:gd name="connsiteX3" fmla="*/ 0 w 2071524"/>
                <a:gd name="connsiteY3" fmla="*/ 2805199 h 2805199"/>
                <a:gd name="connsiteX4" fmla="*/ 0 w 2071524"/>
                <a:gd name="connsiteY4" fmla="*/ 0 h 2805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524" h="2805199">
                  <a:moveTo>
                    <a:pt x="0" y="0"/>
                  </a:moveTo>
                  <a:lnTo>
                    <a:pt x="2071524" y="0"/>
                  </a:lnTo>
                  <a:lnTo>
                    <a:pt x="2071524" y="2805199"/>
                  </a:lnTo>
                  <a:lnTo>
                    <a:pt x="0" y="2805199"/>
                  </a:lnTo>
                  <a:lnTo>
                    <a:pt x="0" y="0"/>
                  </a:lnTo>
                  <a:close/>
                </a:path>
              </a:pathLst>
            </a:custGeom>
            <a:noFill/>
            <a:ln w="10795" cap="flat" cmpd="sng" algn="ctr">
              <a:noFill/>
              <a:prstDash val="solid"/>
            </a:ln>
            <a:effectLst/>
          </p:spPr>
          <p:txBody>
            <a:bodyPr spcFirstLastPara="0" vert="horz" wrap="square" lIns="213360" tIns="213360" rIns="213360" bIns="213360" numCol="1" spcCol="1270" anchor="t" anchorCtr="0">
              <a:noAutofit/>
            </a:body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srgbClr val="00529B"/>
                  </a:solidFill>
                  <a:effectLst/>
                  <a:uLnTx/>
                  <a:uFillTx/>
                  <a:latin typeface="Arial" panose="020B0604020202020204" pitchFamily="34" charset="0"/>
                  <a:cs typeface="Arial" panose="020B0604020202020204" pitchFamily="34" charset="0"/>
                </a:rPr>
                <a:t>Align Spending </a:t>
              </a:r>
              <a:br>
                <a:rPr kumimoji="0" lang="en-US" sz="1600" b="1" i="0" u="sng" strike="noStrike" kern="0" cap="none" spc="0" normalizeH="0" baseline="0" noProof="0" dirty="0">
                  <a:ln>
                    <a:noFill/>
                  </a:ln>
                  <a:solidFill>
                    <a:srgbClr val="00529B"/>
                  </a:solidFill>
                  <a:effectLst/>
                  <a:uLnTx/>
                  <a:uFillTx/>
                  <a:latin typeface="Arial" panose="020B0604020202020204" pitchFamily="34" charset="0"/>
                  <a:cs typeface="Arial" panose="020B0604020202020204" pitchFamily="34" charset="0"/>
                </a:rPr>
              </a:br>
              <a:r>
                <a:rPr kumimoji="0" lang="en-US" sz="1600" b="1" i="0" u="sng" strike="noStrike" kern="0" cap="none" spc="0" normalizeH="0" baseline="0" noProof="0" dirty="0">
                  <a:ln>
                    <a:noFill/>
                  </a:ln>
                  <a:solidFill>
                    <a:srgbClr val="00529B"/>
                  </a:solidFill>
                  <a:effectLst/>
                  <a:uLnTx/>
                  <a:uFillTx/>
                  <a:latin typeface="Arial" panose="020B0604020202020204" pitchFamily="34" charset="0"/>
                  <a:cs typeface="Arial" panose="020B0604020202020204" pitchFamily="34" charset="0"/>
                </a:rPr>
                <a:t>&amp; Value</a:t>
              </a:r>
            </a:p>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Partner intentionally with CMS stakeholders to better align spending and value</a:t>
              </a:r>
              <a:endPar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4701A1BA-EAA1-6E63-A97A-2373D3EE662F}"/>
                </a:ext>
              </a:extLst>
            </p:cNvPr>
            <p:cNvSpPr/>
            <p:nvPr/>
          </p:nvSpPr>
          <p:spPr>
            <a:xfrm>
              <a:off x="9282421" y="4393638"/>
              <a:ext cx="1869998" cy="1184646"/>
            </a:xfrm>
            <a:prstGeom prst="rect">
              <a:avLst/>
            </a:prstGeom>
            <a:noFill/>
            <a:ln w="9525" cap="rnd" cmpd="sng" algn="ctr">
              <a:solidFill>
                <a:sysClr val="windowText" lastClr="000000">
                  <a:lumMod val="50000"/>
                  <a:lumOff val="50000"/>
                </a:sys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08328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D5AD5-4A05-8C24-FDCC-9A29F8AC5E04}"/>
              </a:ext>
            </a:extLst>
          </p:cNvPr>
          <p:cNvSpPr>
            <a:spLocks noGrp="1"/>
          </p:cNvSpPr>
          <p:nvPr>
            <p:ph type="ctrTitle"/>
          </p:nvPr>
        </p:nvSpPr>
        <p:spPr>
          <a:xfrm>
            <a:off x="508000" y="529371"/>
            <a:ext cx="11176000" cy="745048"/>
          </a:xfrm>
        </p:spPr>
        <p:txBody>
          <a:bodyPr/>
          <a:lstStyle/>
          <a:p>
            <a:r>
              <a:rPr lang="en-US" sz="2800" dirty="0"/>
              <a:t>Who we serve: </a:t>
            </a:r>
            <a:r>
              <a:rPr lang="en-US" sz="2800" b="0" dirty="0"/>
              <a:t>The American People</a:t>
            </a:r>
            <a:r>
              <a:rPr lang="en-US" sz="2800" dirty="0"/>
              <a:t> </a:t>
            </a:r>
          </a:p>
        </p:txBody>
      </p:sp>
      <p:sp>
        <p:nvSpPr>
          <p:cNvPr id="4" name="2.Footnote">
            <a:extLst>
              <a:ext uri="{FF2B5EF4-FFF2-40B4-BE49-F238E27FC236}">
                <a16:creationId xmlns:a16="http://schemas.microsoft.com/office/drawing/2014/main" id="{3267EA28-E9E4-DF2F-C97F-3EB9583A9D70}"/>
              </a:ext>
            </a:extLst>
          </p:cNvPr>
          <p:cNvSpPr txBox="1"/>
          <p:nvPr/>
        </p:nvSpPr>
        <p:spPr>
          <a:xfrm>
            <a:off x="553972" y="5974834"/>
            <a:ext cx="7278624" cy="307777"/>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https://data.cms.gov/fact-sheet/cms-fast-facts</a:t>
            </a:r>
            <a:r>
              <a:rPr kumimoji="0" lang="en-US" sz="10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cs typeface="Arial" panose="020B0604020202020204" pitchFamily="34" charset="0"/>
              </a:rPr>
              <a:t> </a:t>
            </a:r>
          </a:p>
          <a:p>
            <a:pPr marL="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000" b="0" i="0" u="sng" strike="noStrike" kern="0" cap="none" spc="0" normalizeH="0" baseline="0" noProof="0" dirty="0">
                <a:ln>
                  <a:noFill/>
                </a:ln>
                <a:solidFill>
                  <a:prstClr val="black">
                    <a:lumMod val="50000"/>
                    <a:lumOff val="50000"/>
                  </a:prstClr>
                </a:solidFill>
                <a:effectLst/>
                <a:uLnTx/>
                <a:uFillTx/>
                <a:latin typeface="Arial" panose="020B0604020202020204" pitchFamily="34" charset="0"/>
                <a:cs typeface="Arial" panose="020B0604020202020204" pitchFamily="34" charset="0"/>
                <a:sym typeface="Arial"/>
              </a:rPr>
              <a:t>https://www.cms.gov/files/document/health-insurance-exchanges-2024-open-enrollment-report-final.pdf</a:t>
            </a:r>
            <a:endParaRPr kumimoji="0" lang="en-US" sz="10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cs typeface="Arial" panose="020B0604020202020204" pitchFamily="34" charset="0"/>
              <a:sym typeface="Arial"/>
            </a:endParaRPr>
          </a:p>
        </p:txBody>
      </p:sp>
      <p:sp>
        <p:nvSpPr>
          <p:cNvPr id="6" name="Google Shape;257;p29">
            <a:extLst>
              <a:ext uri="{FF2B5EF4-FFF2-40B4-BE49-F238E27FC236}">
                <a16:creationId xmlns:a16="http://schemas.microsoft.com/office/drawing/2014/main" id="{CDEDB3B4-3EED-D87F-21A6-BC8ABD36DD70}"/>
              </a:ext>
            </a:extLst>
          </p:cNvPr>
          <p:cNvSpPr txBox="1"/>
          <p:nvPr/>
        </p:nvSpPr>
        <p:spPr>
          <a:xfrm>
            <a:off x="1086375" y="2467039"/>
            <a:ext cx="2981850" cy="1274100"/>
          </a:xfrm>
          <a:prstGeom prst="rect">
            <a:avLst/>
          </a:prstGeom>
          <a:noFill/>
          <a:ln>
            <a:noFill/>
          </a:ln>
        </p:spPr>
        <p:txBody>
          <a:bodyPr spcFirstLastPara="1" wrap="square" lIns="0" tIns="0" rIns="0" bIns="0" anchor="b" anchorCtr="0">
            <a:noAutofit/>
          </a:bodyPr>
          <a:lstStyle/>
          <a:p>
            <a:pPr algn="ctr">
              <a:buClr>
                <a:srgbClr val="000000"/>
              </a:buClr>
              <a:buSzPts val="8800"/>
              <a:buFont typeface="Arial"/>
              <a:buNone/>
              <a:defRPr/>
            </a:pPr>
            <a:r>
              <a:rPr lang="en-US" sz="7200" b="1" kern="0" dirty="0">
                <a:solidFill>
                  <a:srgbClr val="003668"/>
                </a:solidFill>
                <a:latin typeface="Arial" panose="020B0604020202020204" pitchFamily="34" charset="0"/>
                <a:ea typeface="Source Sans Pro"/>
                <a:cs typeface="Arial" panose="020B0604020202020204" pitchFamily="34" charset="0"/>
                <a:sym typeface="Source Sans Pro"/>
              </a:rPr>
              <a:t>67.8</a:t>
            </a:r>
            <a:r>
              <a:rPr lang="en-US" sz="8000" b="1" kern="0" dirty="0">
                <a:solidFill>
                  <a:srgbClr val="003668"/>
                </a:solidFill>
                <a:latin typeface="Arial" panose="020B0604020202020204" pitchFamily="34" charset="0"/>
                <a:ea typeface="Source Sans Pro"/>
                <a:cs typeface="Arial" panose="020B0604020202020204" pitchFamily="34" charset="0"/>
                <a:sym typeface="Source Sans Pro"/>
              </a:rPr>
              <a:t> </a:t>
            </a:r>
            <a:r>
              <a:rPr lang="en-US" sz="4800" b="1" kern="0" dirty="0">
                <a:solidFill>
                  <a:srgbClr val="003668"/>
                </a:solidFill>
                <a:latin typeface="Arial" panose="020B0604020202020204" pitchFamily="34" charset="0"/>
                <a:ea typeface="Source Sans Pro"/>
                <a:cs typeface="Arial" panose="020B0604020202020204" pitchFamily="34" charset="0"/>
                <a:sym typeface="Source Sans Pro"/>
              </a:rPr>
              <a:t>M</a:t>
            </a:r>
            <a:endParaRPr sz="4800" b="1" kern="0" dirty="0">
              <a:solidFill>
                <a:srgbClr val="003668"/>
              </a:solidFill>
              <a:latin typeface="Arial" panose="020B0604020202020204" pitchFamily="34" charset="0"/>
              <a:ea typeface="Source Sans Pro"/>
              <a:cs typeface="Arial" panose="020B0604020202020204" pitchFamily="34" charset="0"/>
              <a:sym typeface="Source Sans Pro"/>
            </a:endParaRPr>
          </a:p>
        </p:txBody>
      </p:sp>
      <p:sp>
        <p:nvSpPr>
          <p:cNvPr id="7" name="Google Shape;258;p29">
            <a:extLst>
              <a:ext uri="{FF2B5EF4-FFF2-40B4-BE49-F238E27FC236}">
                <a16:creationId xmlns:a16="http://schemas.microsoft.com/office/drawing/2014/main" id="{E4BD6DBF-773F-4721-8D17-30EBEFA185C3}"/>
              </a:ext>
            </a:extLst>
          </p:cNvPr>
          <p:cNvSpPr txBox="1"/>
          <p:nvPr/>
        </p:nvSpPr>
        <p:spPr>
          <a:xfrm>
            <a:off x="826200" y="3756298"/>
            <a:ext cx="3502200" cy="968102"/>
          </a:xfrm>
          <a:prstGeom prst="rect">
            <a:avLst/>
          </a:prstGeom>
          <a:noFill/>
          <a:ln>
            <a:noFill/>
          </a:ln>
        </p:spPr>
        <p:txBody>
          <a:bodyPr spcFirstLastPara="1" wrap="square" lIns="182875" tIns="91425" rIns="182875" bIns="0" anchor="t" anchorCtr="0">
            <a:noAutofit/>
          </a:bodyPr>
          <a:lstStyle/>
          <a:p>
            <a:pPr algn="ctr">
              <a:buClr>
                <a:srgbClr val="000000"/>
              </a:buClr>
              <a:buSzPts val="2000"/>
              <a:buFont typeface="Arial"/>
              <a:buNone/>
              <a:defRPr/>
            </a:pPr>
            <a:r>
              <a:rPr lang="en-US" sz="2000" b="1" kern="0" dirty="0">
                <a:solidFill>
                  <a:srgbClr val="00529B"/>
                </a:solidFill>
                <a:latin typeface="Arial" panose="020B0604020202020204" pitchFamily="34" charset="0"/>
                <a:ea typeface="Source Sans Pro"/>
                <a:cs typeface="Arial" panose="020B0604020202020204" pitchFamily="34" charset="0"/>
                <a:sym typeface="Source Sans Pro"/>
              </a:rPr>
              <a:t>Medicare Beneficiaries</a:t>
            </a:r>
            <a:r>
              <a:rPr lang="en-US" sz="2000" b="1" kern="0" baseline="30000" dirty="0">
                <a:solidFill>
                  <a:srgbClr val="00529B"/>
                </a:solidFill>
                <a:latin typeface="Arial" panose="020B0604020202020204" pitchFamily="34" charset="0"/>
                <a:ea typeface="Source Sans Pro"/>
                <a:cs typeface="Arial" panose="020B0604020202020204" pitchFamily="34" charset="0"/>
                <a:sym typeface="Source Sans Pro"/>
              </a:rPr>
              <a:t>1</a:t>
            </a:r>
          </a:p>
          <a:p>
            <a:pPr algn="ctr">
              <a:buClr>
                <a:srgbClr val="000000"/>
              </a:buClr>
              <a:buSzPts val="1800"/>
              <a:buFont typeface="Arial"/>
              <a:buNone/>
              <a:defRPr/>
            </a:pPr>
            <a:r>
              <a:rPr lang="en-US" sz="2000" b="1" kern="0" dirty="0">
                <a:solidFill>
                  <a:srgbClr val="00529B"/>
                </a:solidFill>
                <a:latin typeface="Arial" panose="020B0604020202020204" pitchFamily="34" charset="0"/>
                <a:ea typeface="Source Sans Pro"/>
                <a:cs typeface="Arial" panose="020B0604020202020204" pitchFamily="34" charset="0"/>
                <a:sym typeface="Source Sans Pro"/>
              </a:rPr>
              <a:t>(2024)</a:t>
            </a:r>
          </a:p>
        </p:txBody>
      </p:sp>
      <p:sp>
        <p:nvSpPr>
          <p:cNvPr id="8" name="Google Shape;261;p29">
            <a:extLst>
              <a:ext uri="{FF2B5EF4-FFF2-40B4-BE49-F238E27FC236}">
                <a16:creationId xmlns:a16="http://schemas.microsoft.com/office/drawing/2014/main" id="{4C327DA6-1808-1ED4-27CE-A582B6876A60}"/>
              </a:ext>
            </a:extLst>
          </p:cNvPr>
          <p:cNvSpPr txBox="1"/>
          <p:nvPr/>
        </p:nvSpPr>
        <p:spPr>
          <a:xfrm>
            <a:off x="4332900" y="3756298"/>
            <a:ext cx="3502200" cy="968102"/>
          </a:xfrm>
          <a:prstGeom prst="rect">
            <a:avLst/>
          </a:prstGeom>
          <a:noFill/>
          <a:ln>
            <a:noFill/>
          </a:ln>
        </p:spPr>
        <p:txBody>
          <a:bodyPr spcFirstLastPara="1" wrap="square" lIns="182875" tIns="91425" rIns="182875" bIns="0" anchor="t" anchorCtr="0">
            <a:noAutofit/>
          </a:bodyPr>
          <a:lstStyle/>
          <a:p>
            <a:pPr algn="ctr">
              <a:buClr>
                <a:srgbClr val="000000"/>
              </a:buClr>
              <a:buSzPts val="2000"/>
              <a:buFont typeface="Arial"/>
              <a:buNone/>
              <a:defRPr/>
            </a:pPr>
            <a:r>
              <a:rPr lang="en-US" sz="2000" b="1" kern="0" dirty="0">
                <a:solidFill>
                  <a:srgbClr val="00529B"/>
                </a:solidFill>
                <a:latin typeface="Arial" panose="020B0604020202020204" pitchFamily="34" charset="0"/>
                <a:ea typeface="Source Sans Pro"/>
                <a:cs typeface="Arial" panose="020B0604020202020204" pitchFamily="34" charset="0"/>
                <a:sym typeface="Source Sans Pro"/>
              </a:rPr>
              <a:t>Medicaid Beneficiaries</a:t>
            </a:r>
            <a:r>
              <a:rPr lang="en-US" sz="2000" b="1" kern="0" baseline="30000" dirty="0">
                <a:solidFill>
                  <a:srgbClr val="00529B"/>
                </a:solidFill>
                <a:latin typeface="Arial" panose="020B0604020202020204" pitchFamily="34" charset="0"/>
                <a:ea typeface="Source Sans Pro"/>
                <a:cs typeface="Arial" panose="020B0604020202020204" pitchFamily="34" charset="0"/>
                <a:sym typeface="Source Sans Pro"/>
              </a:rPr>
              <a:t>1</a:t>
            </a:r>
            <a:endParaRPr lang="en-US" sz="2000" b="1" kern="0" dirty="0">
              <a:solidFill>
                <a:srgbClr val="00529B"/>
              </a:solidFill>
              <a:latin typeface="Arial" panose="020B0604020202020204" pitchFamily="34" charset="0"/>
              <a:ea typeface="Source Sans Pro"/>
              <a:cs typeface="Arial" panose="020B0604020202020204" pitchFamily="34" charset="0"/>
              <a:sym typeface="Source Sans Pro"/>
            </a:endParaRPr>
          </a:p>
          <a:p>
            <a:pPr algn="ctr">
              <a:buClr>
                <a:srgbClr val="000000"/>
              </a:buClr>
              <a:buSzPts val="2000"/>
              <a:buFont typeface="Arial"/>
              <a:buNone/>
              <a:defRPr/>
            </a:pPr>
            <a:r>
              <a:rPr lang="en-US" sz="2000" b="1" kern="0" dirty="0">
                <a:solidFill>
                  <a:srgbClr val="00529B"/>
                </a:solidFill>
                <a:latin typeface="Arial" panose="020B0604020202020204" pitchFamily="34" charset="0"/>
                <a:ea typeface="Source Sans Pro"/>
                <a:cs typeface="Arial" panose="020B0604020202020204" pitchFamily="34" charset="0"/>
                <a:sym typeface="Source Sans Pro"/>
              </a:rPr>
              <a:t>(2024)</a:t>
            </a:r>
          </a:p>
        </p:txBody>
      </p:sp>
      <p:sp>
        <p:nvSpPr>
          <p:cNvPr id="9" name="Google Shape;264;p29">
            <a:extLst>
              <a:ext uri="{FF2B5EF4-FFF2-40B4-BE49-F238E27FC236}">
                <a16:creationId xmlns:a16="http://schemas.microsoft.com/office/drawing/2014/main" id="{2AF00A68-28D5-5C9B-9B9C-FD337BED25BE}"/>
              </a:ext>
            </a:extLst>
          </p:cNvPr>
          <p:cNvSpPr txBox="1"/>
          <p:nvPr/>
        </p:nvSpPr>
        <p:spPr>
          <a:xfrm>
            <a:off x="7863600" y="3756298"/>
            <a:ext cx="3502200" cy="968102"/>
          </a:xfrm>
          <a:prstGeom prst="rect">
            <a:avLst/>
          </a:prstGeom>
          <a:noFill/>
          <a:ln>
            <a:noFill/>
          </a:ln>
        </p:spPr>
        <p:txBody>
          <a:bodyPr spcFirstLastPara="1" wrap="square" lIns="182875" tIns="91425" rIns="182875" bIns="0" anchor="t" anchorCtr="0">
            <a:noAutofit/>
          </a:bodyPr>
          <a:lstStyle/>
          <a:p>
            <a:pPr algn="ctr">
              <a:buClr>
                <a:srgbClr val="000000"/>
              </a:buClr>
              <a:buSzPts val="1900"/>
              <a:buFont typeface="Arial"/>
              <a:buNone/>
              <a:defRPr/>
            </a:pPr>
            <a:r>
              <a:rPr lang="en-US" sz="1900" b="1" kern="0" dirty="0">
                <a:solidFill>
                  <a:srgbClr val="00529B"/>
                </a:solidFill>
                <a:latin typeface="Arial" panose="020B0604020202020204" pitchFamily="34" charset="0"/>
                <a:ea typeface="Source Sans Pro"/>
                <a:cs typeface="Arial" panose="020B0604020202020204" pitchFamily="34" charset="0"/>
                <a:sym typeface="Source Sans Pro"/>
              </a:rPr>
              <a:t>Healthcare.gov</a:t>
            </a:r>
            <a:r>
              <a:rPr lang="en-US" sz="1900" b="1" kern="0" baseline="30000" dirty="0">
                <a:solidFill>
                  <a:srgbClr val="00529B"/>
                </a:solidFill>
                <a:latin typeface="Arial" panose="020B0604020202020204" pitchFamily="34" charset="0"/>
                <a:ea typeface="Source Sans Pro"/>
                <a:cs typeface="Arial" panose="020B0604020202020204" pitchFamily="34" charset="0"/>
                <a:sym typeface="Source Sans Pro"/>
              </a:rPr>
              <a:t>2</a:t>
            </a:r>
          </a:p>
          <a:p>
            <a:pPr algn="ctr">
              <a:buClr>
                <a:srgbClr val="000000"/>
              </a:buClr>
              <a:buSzPts val="2000"/>
              <a:buFont typeface="Arial"/>
              <a:buNone/>
              <a:defRPr/>
            </a:pPr>
            <a:r>
              <a:rPr lang="en-US" sz="2000" b="1" kern="0" dirty="0">
                <a:solidFill>
                  <a:srgbClr val="00529B"/>
                </a:solidFill>
                <a:latin typeface="Arial" panose="020B0604020202020204" pitchFamily="34" charset="0"/>
                <a:ea typeface="Source Sans Pro"/>
                <a:cs typeface="Arial" panose="020B0604020202020204" pitchFamily="34" charset="0"/>
                <a:sym typeface="Source Sans Pro"/>
              </a:rPr>
              <a:t> (2024)</a:t>
            </a:r>
          </a:p>
        </p:txBody>
      </p:sp>
      <p:cxnSp>
        <p:nvCxnSpPr>
          <p:cNvPr id="10" name="Google Shape;267;p29">
            <a:extLst>
              <a:ext uri="{FF2B5EF4-FFF2-40B4-BE49-F238E27FC236}">
                <a16:creationId xmlns:a16="http://schemas.microsoft.com/office/drawing/2014/main" id="{567FA354-1F38-793F-58F4-E4428CFF96AC}"/>
              </a:ext>
            </a:extLst>
          </p:cNvPr>
          <p:cNvCxnSpPr/>
          <p:nvPr/>
        </p:nvCxnSpPr>
        <p:spPr>
          <a:xfrm>
            <a:off x="4228197" y="2473500"/>
            <a:ext cx="300" cy="1911000"/>
          </a:xfrm>
          <a:prstGeom prst="straightConnector1">
            <a:avLst/>
          </a:prstGeom>
          <a:noFill/>
          <a:ln w="28575" cap="flat" cmpd="sng">
            <a:solidFill>
              <a:srgbClr val="FFD004"/>
            </a:solidFill>
            <a:prstDash val="solid"/>
            <a:round/>
            <a:headEnd type="none" w="sm" len="sm"/>
            <a:tailEnd type="none" w="sm" len="sm"/>
          </a:ln>
        </p:spPr>
      </p:cxnSp>
      <p:cxnSp>
        <p:nvCxnSpPr>
          <p:cNvPr id="11" name="Google Shape;268;p29">
            <a:extLst>
              <a:ext uri="{FF2B5EF4-FFF2-40B4-BE49-F238E27FC236}">
                <a16:creationId xmlns:a16="http://schemas.microsoft.com/office/drawing/2014/main" id="{BD855E5F-D394-5805-2B16-52DA30339FDB}"/>
              </a:ext>
            </a:extLst>
          </p:cNvPr>
          <p:cNvCxnSpPr/>
          <p:nvPr/>
        </p:nvCxnSpPr>
        <p:spPr>
          <a:xfrm>
            <a:off x="7987423" y="2473500"/>
            <a:ext cx="300" cy="1911000"/>
          </a:xfrm>
          <a:prstGeom prst="straightConnector1">
            <a:avLst/>
          </a:prstGeom>
          <a:noFill/>
          <a:ln w="28575" cap="flat" cmpd="sng">
            <a:solidFill>
              <a:srgbClr val="FFD004"/>
            </a:solidFill>
            <a:prstDash val="solid"/>
            <a:round/>
            <a:headEnd type="none" w="sm" len="sm"/>
            <a:tailEnd type="none" w="sm" len="sm"/>
          </a:ln>
        </p:spPr>
      </p:cxnSp>
      <p:sp>
        <p:nvSpPr>
          <p:cNvPr id="12" name="Google Shape;257;p29">
            <a:extLst>
              <a:ext uri="{FF2B5EF4-FFF2-40B4-BE49-F238E27FC236}">
                <a16:creationId xmlns:a16="http://schemas.microsoft.com/office/drawing/2014/main" id="{AE576809-6254-3D7A-573A-AC94808F71BB}"/>
              </a:ext>
            </a:extLst>
          </p:cNvPr>
          <p:cNvSpPr txBox="1"/>
          <p:nvPr/>
        </p:nvSpPr>
        <p:spPr>
          <a:xfrm>
            <a:off x="4388470" y="2467039"/>
            <a:ext cx="3391061" cy="1274100"/>
          </a:xfrm>
          <a:prstGeom prst="rect">
            <a:avLst/>
          </a:prstGeom>
          <a:noFill/>
          <a:ln>
            <a:noFill/>
          </a:ln>
        </p:spPr>
        <p:txBody>
          <a:bodyPr spcFirstLastPara="1" wrap="square" lIns="0" tIns="0" rIns="0" bIns="0" anchor="b" anchorCtr="0">
            <a:noAutofit/>
          </a:bodyPr>
          <a:lstStyle/>
          <a:p>
            <a:pPr algn="ctr">
              <a:buClr>
                <a:srgbClr val="000000"/>
              </a:buClr>
              <a:buSzPts val="8800"/>
              <a:buFont typeface="Arial"/>
              <a:buNone/>
              <a:defRPr/>
            </a:pPr>
            <a:r>
              <a:rPr lang="en-US" sz="7200" b="1" kern="0" dirty="0">
                <a:solidFill>
                  <a:srgbClr val="003668"/>
                </a:solidFill>
                <a:latin typeface="Arial" panose="020B0604020202020204" pitchFamily="34" charset="0"/>
                <a:ea typeface="Source Sans Pro"/>
                <a:cs typeface="Arial" panose="020B0604020202020204" pitchFamily="34" charset="0"/>
                <a:sym typeface="Source Sans Pro"/>
              </a:rPr>
              <a:t>82.3</a:t>
            </a:r>
            <a:r>
              <a:rPr lang="en-US" sz="8000" b="1" kern="0" dirty="0">
                <a:solidFill>
                  <a:srgbClr val="003668"/>
                </a:solidFill>
                <a:latin typeface="Arial" panose="020B0604020202020204" pitchFamily="34" charset="0"/>
                <a:ea typeface="Source Sans Pro"/>
                <a:cs typeface="Arial" panose="020B0604020202020204" pitchFamily="34" charset="0"/>
                <a:sym typeface="Source Sans Pro"/>
              </a:rPr>
              <a:t> </a:t>
            </a:r>
            <a:r>
              <a:rPr lang="en-US" sz="4800" b="1" kern="0" dirty="0">
                <a:solidFill>
                  <a:srgbClr val="003668"/>
                </a:solidFill>
                <a:latin typeface="Arial" panose="020B0604020202020204" pitchFamily="34" charset="0"/>
                <a:ea typeface="Source Sans Pro"/>
                <a:cs typeface="Arial" panose="020B0604020202020204" pitchFamily="34" charset="0"/>
                <a:sym typeface="Source Sans Pro"/>
              </a:rPr>
              <a:t>M</a:t>
            </a:r>
            <a:endParaRPr sz="4800" b="1" kern="0" dirty="0">
              <a:solidFill>
                <a:srgbClr val="003668"/>
              </a:solidFill>
              <a:latin typeface="Arial" panose="020B0604020202020204" pitchFamily="34" charset="0"/>
              <a:ea typeface="Source Sans Pro"/>
              <a:cs typeface="Arial" panose="020B0604020202020204" pitchFamily="34" charset="0"/>
              <a:sym typeface="Source Sans Pro"/>
            </a:endParaRPr>
          </a:p>
        </p:txBody>
      </p:sp>
      <p:sp>
        <p:nvSpPr>
          <p:cNvPr id="13" name="Google Shape;257;p29">
            <a:extLst>
              <a:ext uri="{FF2B5EF4-FFF2-40B4-BE49-F238E27FC236}">
                <a16:creationId xmlns:a16="http://schemas.microsoft.com/office/drawing/2014/main" id="{3017611A-A223-AE95-8C36-6C9160838875}"/>
              </a:ext>
            </a:extLst>
          </p:cNvPr>
          <p:cNvSpPr txBox="1"/>
          <p:nvPr/>
        </p:nvSpPr>
        <p:spPr>
          <a:xfrm>
            <a:off x="8195617" y="2467039"/>
            <a:ext cx="2981850" cy="1274100"/>
          </a:xfrm>
          <a:prstGeom prst="rect">
            <a:avLst/>
          </a:prstGeom>
          <a:noFill/>
          <a:ln>
            <a:noFill/>
          </a:ln>
        </p:spPr>
        <p:txBody>
          <a:bodyPr spcFirstLastPara="1" wrap="square" lIns="0" tIns="0" rIns="0" bIns="0" anchor="b" anchorCtr="0">
            <a:noAutofit/>
          </a:bodyPr>
          <a:lstStyle/>
          <a:p>
            <a:pPr algn="ctr">
              <a:buClr>
                <a:srgbClr val="000000"/>
              </a:buClr>
              <a:buSzPts val="8800"/>
              <a:buFont typeface="Arial"/>
              <a:buNone/>
              <a:defRPr/>
            </a:pPr>
            <a:r>
              <a:rPr lang="en-US" sz="7200" b="1" kern="0" dirty="0">
                <a:solidFill>
                  <a:srgbClr val="003668"/>
                </a:solidFill>
                <a:latin typeface="Arial" panose="020B0604020202020204" pitchFamily="34" charset="0"/>
                <a:ea typeface="Source Sans Pro"/>
                <a:cs typeface="Arial" panose="020B0604020202020204" pitchFamily="34" charset="0"/>
                <a:sym typeface="Source Sans Pro"/>
              </a:rPr>
              <a:t>21.4</a:t>
            </a:r>
            <a:r>
              <a:rPr lang="en-US" sz="8000" b="1" kern="0" dirty="0">
                <a:solidFill>
                  <a:srgbClr val="003668"/>
                </a:solidFill>
                <a:latin typeface="Arial" panose="020B0604020202020204" pitchFamily="34" charset="0"/>
                <a:ea typeface="Source Sans Pro"/>
                <a:cs typeface="Arial" panose="020B0604020202020204" pitchFamily="34" charset="0"/>
                <a:sym typeface="Source Sans Pro"/>
              </a:rPr>
              <a:t> </a:t>
            </a:r>
            <a:r>
              <a:rPr lang="en-US" sz="4800" b="1" kern="0" dirty="0">
                <a:solidFill>
                  <a:srgbClr val="003668"/>
                </a:solidFill>
                <a:latin typeface="Arial" panose="020B0604020202020204" pitchFamily="34" charset="0"/>
                <a:ea typeface="Source Sans Pro"/>
                <a:cs typeface="Arial" panose="020B0604020202020204" pitchFamily="34" charset="0"/>
                <a:sym typeface="Source Sans Pro"/>
              </a:rPr>
              <a:t>M</a:t>
            </a:r>
            <a:endParaRPr sz="4800" b="1" kern="0" dirty="0">
              <a:solidFill>
                <a:srgbClr val="003668"/>
              </a:solidFill>
              <a:latin typeface="Arial" panose="020B0604020202020204" pitchFamily="34" charset="0"/>
              <a:ea typeface="Source Sans Pro"/>
              <a:cs typeface="Arial" panose="020B0604020202020204" pitchFamily="34" charset="0"/>
              <a:sym typeface="Source Sans Pro"/>
            </a:endParaRPr>
          </a:p>
        </p:txBody>
      </p:sp>
    </p:spTree>
    <p:extLst>
      <p:ext uri="{BB962C8B-B14F-4D97-AF65-F5344CB8AC3E}">
        <p14:creationId xmlns:p14="http://schemas.microsoft.com/office/powerpoint/2010/main" val="2573428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A8BBC-673B-85DF-0AE5-E65A9BA4B9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92CF7D-42F3-1088-234E-C4786E8B6CA2}"/>
              </a:ext>
            </a:extLst>
          </p:cNvPr>
          <p:cNvSpPr>
            <a:spLocks noGrp="1"/>
          </p:cNvSpPr>
          <p:nvPr>
            <p:ph type="ctrTitle"/>
          </p:nvPr>
        </p:nvSpPr>
        <p:spPr>
          <a:xfrm>
            <a:off x="508000" y="529371"/>
            <a:ext cx="11176000" cy="745048"/>
          </a:xfrm>
        </p:spPr>
        <p:txBody>
          <a:bodyPr/>
          <a:lstStyle/>
          <a:p>
            <a:r>
              <a:rPr lang="en-US" sz="2800" dirty="0"/>
              <a:t>Who we serve: </a:t>
            </a:r>
            <a:r>
              <a:rPr lang="en-US" sz="2800" b="0" dirty="0"/>
              <a:t>Taxpayers</a:t>
            </a:r>
            <a:endParaRPr lang="en-US" sz="2800" dirty="0"/>
          </a:p>
        </p:txBody>
      </p:sp>
      <p:sp>
        <p:nvSpPr>
          <p:cNvPr id="3" name="Google Shape;257;p29">
            <a:extLst>
              <a:ext uri="{FF2B5EF4-FFF2-40B4-BE49-F238E27FC236}">
                <a16:creationId xmlns:a16="http://schemas.microsoft.com/office/drawing/2014/main" id="{8DA008EE-74EE-E4BE-E9CF-6529D53AE164}"/>
              </a:ext>
            </a:extLst>
          </p:cNvPr>
          <p:cNvSpPr txBox="1"/>
          <p:nvPr/>
        </p:nvSpPr>
        <p:spPr>
          <a:xfrm>
            <a:off x="1086375" y="2467039"/>
            <a:ext cx="2981850" cy="1274100"/>
          </a:xfrm>
          <a:prstGeom prst="rect">
            <a:avLst/>
          </a:prstGeom>
          <a:noFill/>
          <a:ln>
            <a:noFill/>
          </a:ln>
        </p:spPr>
        <p:txBody>
          <a:bodyPr spcFirstLastPara="1" wrap="square" lIns="0" tIns="0" rIns="0" bIns="0" anchor="b" anchorCtr="0">
            <a:noAutofit/>
          </a:bodyPr>
          <a:lstStyle/>
          <a:p>
            <a:pPr algn="ctr">
              <a:buClr>
                <a:srgbClr val="000000"/>
              </a:buClr>
              <a:buSzPts val="8800"/>
              <a:buFont typeface="Arial"/>
              <a:buNone/>
              <a:defRPr/>
            </a:pPr>
            <a:r>
              <a:rPr lang="en-US" sz="7200" b="1" kern="0" dirty="0">
                <a:solidFill>
                  <a:srgbClr val="003668"/>
                </a:solidFill>
                <a:latin typeface="Arial" panose="020B0604020202020204" pitchFamily="34" charset="0"/>
                <a:ea typeface="Source Sans Pro"/>
                <a:cs typeface="Arial" panose="020B0604020202020204" pitchFamily="34" charset="0"/>
                <a:sym typeface="Source Sans Pro"/>
              </a:rPr>
              <a:t>$1.76 </a:t>
            </a:r>
            <a:r>
              <a:rPr lang="en-US" sz="4800" b="1" kern="0" dirty="0">
                <a:solidFill>
                  <a:srgbClr val="003668"/>
                </a:solidFill>
                <a:latin typeface="Arial" panose="020B0604020202020204" pitchFamily="34" charset="0"/>
                <a:ea typeface="Source Sans Pro"/>
                <a:cs typeface="Arial" panose="020B0604020202020204" pitchFamily="34" charset="0"/>
                <a:sym typeface="Source Sans Pro"/>
              </a:rPr>
              <a:t>T</a:t>
            </a:r>
            <a:endParaRPr sz="4800" b="1" kern="0" dirty="0">
              <a:solidFill>
                <a:srgbClr val="003668"/>
              </a:solidFill>
              <a:latin typeface="Arial" panose="020B0604020202020204" pitchFamily="34" charset="0"/>
              <a:ea typeface="Source Sans Pro"/>
              <a:cs typeface="Arial" panose="020B0604020202020204" pitchFamily="34" charset="0"/>
              <a:sym typeface="Source Sans Pro"/>
            </a:endParaRPr>
          </a:p>
        </p:txBody>
      </p:sp>
      <p:sp>
        <p:nvSpPr>
          <p:cNvPr id="5" name="Google Shape;258;p29">
            <a:extLst>
              <a:ext uri="{FF2B5EF4-FFF2-40B4-BE49-F238E27FC236}">
                <a16:creationId xmlns:a16="http://schemas.microsoft.com/office/drawing/2014/main" id="{0EA98496-629D-9099-5EEE-0DAB9AC6C085}"/>
              </a:ext>
            </a:extLst>
          </p:cNvPr>
          <p:cNvSpPr txBox="1"/>
          <p:nvPr/>
        </p:nvSpPr>
        <p:spPr>
          <a:xfrm>
            <a:off x="826200" y="3756298"/>
            <a:ext cx="3502200" cy="968102"/>
          </a:xfrm>
          <a:prstGeom prst="rect">
            <a:avLst/>
          </a:prstGeom>
          <a:noFill/>
          <a:ln>
            <a:noFill/>
          </a:ln>
        </p:spPr>
        <p:txBody>
          <a:bodyPr spcFirstLastPara="1" wrap="square" lIns="182875" tIns="91425" rIns="182875" bIns="0" anchor="t" anchorCtr="0">
            <a:noAutofit/>
          </a:bodyPr>
          <a:lstStyle/>
          <a:p>
            <a:pPr algn="ctr">
              <a:buClr>
                <a:srgbClr val="000000"/>
              </a:buClr>
              <a:buSzPts val="2000"/>
              <a:buFont typeface="Arial"/>
              <a:buNone/>
              <a:defRPr/>
            </a:pPr>
            <a:r>
              <a:rPr lang="en-US" sz="2000" b="1" kern="0" dirty="0">
                <a:solidFill>
                  <a:srgbClr val="00529B"/>
                </a:solidFill>
                <a:latin typeface="Arial" panose="020B0604020202020204" pitchFamily="34" charset="0"/>
                <a:ea typeface="Source Sans Pro"/>
                <a:cs typeface="Arial" panose="020B0604020202020204" pitchFamily="34" charset="0"/>
                <a:sym typeface="Source Sans Pro"/>
              </a:rPr>
              <a:t>CMS Budget</a:t>
            </a:r>
            <a:r>
              <a:rPr lang="en-US" sz="2000" b="1" kern="0" baseline="30000" dirty="0">
                <a:solidFill>
                  <a:srgbClr val="00529B"/>
                </a:solidFill>
                <a:latin typeface="Arial" panose="020B0604020202020204" pitchFamily="34" charset="0"/>
                <a:ea typeface="Source Sans Pro"/>
                <a:cs typeface="Arial" panose="020B0604020202020204" pitchFamily="34" charset="0"/>
                <a:sym typeface="Source Sans Pro"/>
              </a:rPr>
              <a:t>1</a:t>
            </a:r>
            <a:endParaRPr sz="2000" b="1" kern="0" baseline="30000" dirty="0">
              <a:solidFill>
                <a:srgbClr val="00529B"/>
              </a:solidFill>
              <a:latin typeface="Arial" panose="020B0604020202020204" pitchFamily="34" charset="0"/>
              <a:ea typeface="Source Sans Pro"/>
              <a:cs typeface="Arial" panose="020B0604020202020204" pitchFamily="34" charset="0"/>
              <a:sym typeface="Source Sans Pro"/>
            </a:endParaRPr>
          </a:p>
          <a:p>
            <a:pPr algn="ctr">
              <a:buClr>
                <a:srgbClr val="000000"/>
              </a:buClr>
              <a:buSzPts val="1800"/>
              <a:buFont typeface="Arial"/>
              <a:buNone/>
              <a:defRPr/>
            </a:pPr>
            <a:r>
              <a:rPr lang="en-US" b="1" kern="0" dirty="0">
                <a:solidFill>
                  <a:srgbClr val="00529B"/>
                </a:solidFill>
                <a:latin typeface="Arial" panose="020B0604020202020204" pitchFamily="34" charset="0"/>
                <a:ea typeface="Source Sans Pro"/>
                <a:cs typeface="Arial" panose="020B0604020202020204" pitchFamily="34" charset="0"/>
                <a:sym typeface="Source Sans Pro"/>
              </a:rPr>
              <a:t>(FY 2024)</a:t>
            </a:r>
            <a:endParaRPr b="1" kern="0" dirty="0">
              <a:solidFill>
                <a:srgbClr val="00529B"/>
              </a:solidFill>
              <a:latin typeface="Arial" panose="020B0604020202020204" pitchFamily="34" charset="0"/>
              <a:ea typeface="Source Sans Pro"/>
              <a:cs typeface="Arial" panose="020B0604020202020204" pitchFamily="34" charset="0"/>
              <a:sym typeface="Source Sans Pro"/>
            </a:endParaRPr>
          </a:p>
        </p:txBody>
      </p:sp>
      <p:sp>
        <p:nvSpPr>
          <p:cNvPr id="14" name="Google Shape;261;p29">
            <a:extLst>
              <a:ext uri="{FF2B5EF4-FFF2-40B4-BE49-F238E27FC236}">
                <a16:creationId xmlns:a16="http://schemas.microsoft.com/office/drawing/2014/main" id="{86DE46C2-CAF9-8E11-2AD4-01D541FAE65D}"/>
              </a:ext>
            </a:extLst>
          </p:cNvPr>
          <p:cNvSpPr txBox="1"/>
          <p:nvPr/>
        </p:nvSpPr>
        <p:spPr>
          <a:xfrm>
            <a:off x="4332900" y="3756298"/>
            <a:ext cx="3502200" cy="968102"/>
          </a:xfrm>
          <a:prstGeom prst="rect">
            <a:avLst/>
          </a:prstGeom>
          <a:noFill/>
          <a:ln>
            <a:noFill/>
          </a:ln>
        </p:spPr>
        <p:txBody>
          <a:bodyPr spcFirstLastPara="1" wrap="square" lIns="182875" tIns="91425" rIns="182875" bIns="0" anchor="t" anchorCtr="0">
            <a:noAutofit/>
          </a:bodyPr>
          <a:lstStyle/>
          <a:p>
            <a:pPr algn="ctr">
              <a:buClr>
                <a:srgbClr val="000000"/>
              </a:buClr>
              <a:buSzPts val="2000"/>
              <a:buFont typeface="Arial"/>
              <a:buNone/>
              <a:defRPr/>
            </a:pPr>
            <a:r>
              <a:rPr lang="en-US" sz="2000" b="1" kern="0" dirty="0">
                <a:solidFill>
                  <a:srgbClr val="00529B"/>
                </a:solidFill>
                <a:latin typeface="Arial" panose="020B0604020202020204" pitchFamily="34" charset="0"/>
                <a:ea typeface="Source Sans Pro"/>
                <a:cs typeface="Arial" panose="020B0604020202020204" pitchFamily="34" charset="0"/>
                <a:sym typeface="Source Sans Pro"/>
              </a:rPr>
              <a:t>Total Medicare Payments</a:t>
            </a:r>
            <a:r>
              <a:rPr lang="en-US" sz="2000" b="1" kern="0" baseline="30000" dirty="0">
                <a:solidFill>
                  <a:srgbClr val="00529B"/>
                </a:solidFill>
                <a:latin typeface="Arial" panose="020B0604020202020204" pitchFamily="34" charset="0"/>
                <a:ea typeface="Source Sans Pro"/>
                <a:cs typeface="Arial" panose="020B0604020202020204" pitchFamily="34" charset="0"/>
                <a:sym typeface="Source Sans Pro"/>
              </a:rPr>
              <a:t>2</a:t>
            </a:r>
            <a:endParaRPr sz="2000" b="1" kern="0" dirty="0">
              <a:solidFill>
                <a:srgbClr val="00529B"/>
              </a:solidFill>
              <a:latin typeface="Arial" panose="020B0604020202020204" pitchFamily="34" charset="0"/>
              <a:ea typeface="Source Sans Pro"/>
              <a:cs typeface="Arial" panose="020B0604020202020204" pitchFamily="34" charset="0"/>
              <a:sym typeface="Source Sans Pro"/>
            </a:endParaRPr>
          </a:p>
          <a:p>
            <a:pPr algn="ctr">
              <a:buClr>
                <a:srgbClr val="000000"/>
              </a:buClr>
              <a:buSzPts val="2000"/>
              <a:buFont typeface="Arial"/>
              <a:buNone/>
              <a:defRPr/>
            </a:pPr>
            <a:r>
              <a:rPr lang="en-US" sz="2000" b="1" kern="0" dirty="0">
                <a:solidFill>
                  <a:srgbClr val="00529B"/>
                </a:solidFill>
                <a:latin typeface="Arial" panose="020B0604020202020204" pitchFamily="34" charset="0"/>
                <a:ea typeface="Source Sans Pro"/>
                <a:cs typeface="Arial" panose="020B0604020202020204" pitchFamily="34" charset="0"/>
                <a:sym typeface="Source Sans Pro"/>
              </a:rPr>
              <a:t>(FY 2024)</a:t>
            </a:r>
            <a:endParaRPr sz="2000" b="1" kern="0" dirty="0">
              <a:solidFill>
                <a:srgbClr val="00529B"/>
              </a:solidFill>
              <a:latin typeface="Arial" panose="020B0604020202020204" pitchFamily="34" charset="0"/>
              <a:ea typeface="Source Sans Pro"/>
              <a:cs typeface="Arial" panose="020B0604020202020204" pitchFamily="34" charset="0"/>
              <a:sym typeface="Source Sans Pro"/>
            </a:endParaRPr>
          </a:p>
        </p:txBody>
      </p:sp>
      <p:sp>
        <p:nvSpPr>
          <p:cNvPr id="15" name="Google Shape;264;p29">
            <a:extLst>
              <a:ext uri="{FF2B5EF4-FFF2-40B4-BE49-F238E27FC236}">
                <a16:creationId xmlns:a16="http://schemas.microsoft.com/office/drawing/2014/main" id="{E8D6D00A-FC0F-AAEC-9C47-DB9FA7B4B88F}"/>
              </a:ext>
            </a:extLst>
          </p:cNvPr>
          <p:cNvSpPr txBox="1"/>
          <p:nvPr/>
        </p:nvSpPr>
        <p:spPr>
          <a:xfrm>
            <a:off x="7863600" y="3756298"/>
            <a:ext cx="3502200" cy="968102"/>
          </a:xfrm>
          <a:prstGeom prst="rect">
            <a:avLst/>
          </a:prstGeom>
          <a:noFill/>
          <a:ln>
            <a:noFill/>
          </a:ln>
        </p:spPr>
        <p:txBody>
          <a:bodyPr spcFirstLastPara="1" wrap="square" lIns="182875" tIns="91425" rIns="182875" bIns="0" anchor="t" anchorCtr="0">
            <a:noAutofit/>
          </a:bodyPr>
          <a:lstStyle/>
          <a:p>
            <a:pPr algn="ctr">
              <a:buClr>
                <a:srgbClr val="000000"/>
              </a:buClr>
              <a:buSzPts val="1900"/>
              <a:buFont typeface="Arial"/>
              <a:buNone/>
              <a:defRPr/>
            </a:pPr>
            <a:r>
              <a:rPr lang="en-US" sz="1900" b="1" kern="0" dirty="0">
                <a:solidFill>
                  <a:srgbClr val="00529B"/>
                </a:solidFill>
                <a:latin typeface="Arial" panose="020B0604020202020204" pitchFamily="34" charset="0"/>
                <a:ea typeface="Source Sans Pro"/>
                <a:cs typeface="Arial" panose="020B0604020202020204" pitchFamily="34" charset="0"/>
                <a:sym typeface="Source Sans Pro"/>
              </a:rPr>
              <a:t>Total Medicaid Payments</a:t>
            </a:r>
            <a:r>
              <a:rPr lang="en-US" sz="1900" b="1" kern="0" baseline="30000" dirty="0">
                <a:solidFill>
                  <a:srgbClr val="00529B"/>
                </a:solidFill>
                <a:latin typeface="Arial" panose="020B0604020202020204" pitchFamily="34" charset="0"/>
                <a:ea typeface="Source Sans Pro"/>
                <a:cs typeface="Arial" panose="020B0604020202020204" pitchFamily="34" charset="0"/>
                <a:sym typeface="Source Sans Pro"/>
              </a:rPr>
              <a:t>2</a:t>
            </a:r>
            <a:endParaRPr sz="1900" b="1" kern="0" baseline="30000" dirty="0">
              <a:solidFill>
                <a:srgbClr val="00529B"/>
              </a:solidFill>
              <a:latin typeface="Arial" panose="020B0604020202020204" pitchFamily="34" charset="0"/>
              <a:ea typeface="Source Sans Pro"/>
              <a:cs typeface="Arial" panose="020B0604020202020204" pitchFamily="34" charset="0"/>
              <a:sym typeface="Source Sans Pro"/>
            </a:endParaRPr>
          </a:p>
          <a:p>
            <a:pPr algn="ctr">
              <a:buClr>
                <a:srgbClr val="000000"/>
              </a:buClr>
              <a:buSzPts val="2000"/>
              <a:buFont typeface="Arial"/>
              <a:buNone/>
              <a:defRPr/>
            </a:pPr>
            <a:r>
              <a:rPr lang="en-US" sz="2000" b="1" kern="0" dirty="0">
                <a:solidFill>
                  <a:srgbClr val="00529B"/>
                </a:solidFill>
                <a:latin typeface="Arial" panose="020B0604020202020204" pitchFamily="34" charset="0"/>
                <a:ea typeface="Source Sans Pro"/>
                <a:cs typeface="Arial" panose="020B0604020202020204" pitchFamily="34" charset="0"/>
                <a:sym typeface="Source Sans Pro"/>
              </a:rPr>
              <a:t> (FY 2024)</a:t>
            </a:r>
            <a:endParaRPr sz="2000" b="1" kern="0" dirty="0">
              <a:solidFill>
                <a:srgbClr val="00529B"/>
              </a:solidFill>
              <a:latin typeface="Arial" panose="020B0604020202020204" pitchFamily="34" charset="0"/>
              <a:ea typeface="Source Sans Pro"/>
              <a:cs typeface="Arial" panose="020B0604020202020204" pitchFamily="34" charset="0"/>
              <a:sym typeface="Source Sans Pro"/>
            </a:endParaRPr>
          </a:p>
        </p:txBody>
      </p:sp>
      <p:cxnSp>
        <p:nvCxnSpPr>
          <p:cNvPr id="16" name="Google Shape;267;p29">
            <a:extLst>
              <a:ext uri="{FF2B5EF4-FFF2-40B4-BE49-F238E27FC236}">
                <a16:creationId xmlns:a16="http://schemas.microsoft.com/office/drawing/2014/main" id="{DEF25420-8E7C-EF8C-39A2-FD9326FC5DC0}"/>
              </a:ext>
            </a:extLst>
          </p:cNvPr>
          <p:cNvCxnSpPr/>
          <p:nvPr/>
        </p:nvCxnSpPr>
        <p:spPr>
          <a:xfrm>
            <a:off x="4228197" y="2473500"/>
            <a:ext cx="300" cy="1911000"/>
          </a:xfrm>
          <a:prstGeom prst="straightConnector1">
            <a:avLst/>
          </a:prstGeom>
          <a:noFill/>
          <a:ln w="28575" cap="flat" cmpd="sng">
            <a:solidFill>
              <a:srgbClr val="FFD004"/>
            </a:solidFill>
            <a:prstDash val="solid"/>
            <a:round/>
            <a:headEnd type="none" w="sm" len="sm"/>
            <a:tailEnd type="none" w="sm" len="sm"/>
          </a:ln>
        </p:spPr>
      </p:cxnSp>
      <p:cxnSp>
        <p:nvCxnSpPr>
          <p:cNvPr id="17" name="Google Shape;268;p29">
            <a:extLst>
              <a:ext uri="{FF2B5EF4-FFF2-40B4-BE49-F238E27FC236}">
                <a16:creationId xmlns:a16="http://schemas.microsoft.com/office/drawing/2014/main" id="{F8CF5991-24C9-E69C-2193-B6D9AB003251}"/>
              </a:ext>
            </a:extLst>
          </p:cNvPr>
          <p:cNvCxnSpPr/>
          <p:nvPr/>
        </p:nvCxnSpPr>
        <p:spPr>
          <a:xfrm>
            <a:off x="7987423" y="2473500"/>
            <a:ext cx="300" cy="1911000"/>
          </a:xfrm>
          <a:prstGeom prst="straightConnector1">
            <a:avLst/>
          </a:prstGeom>
          <a:noFill/>
          <a:ln w="28575" cap="flat" cmpd="sng">
            <a:solidFill>
              <a:srgbClr val="FFD004"/>
            </a:solidFill>
            <a:prstDash val="solid"/>
            <a:round/>
            <a:headEnd type="none" w="sm" len="sm"/>
            <a:tailEnd type="none" w="sm" len="sm"/>
          </a:ln>
        </p:spPr>
      </p:cxnSp>
      <p:sp>
        <p:nvSpPr>
          <p:cNvPr id="18" name="Google Shape;257;p29">
            <a:extLst>
              <a:ext uri="{FF2B5EF4-FFF2-40B4-BE49-F238E27FC236}">
                <a16:creationId xmlns:a16="http://schemas.microsoft.com/office/drawing/2014/main" id="{786E059C-6726-0A52-D013-5000B854DB73}"/>
              </a:ext>
            </a:extLst>
          </p:cNvPr>
          <p:cNvSpPr txBox="1"/>
          <p:nvPr/>
        </p:nvSpPr>
        <p:spPr>
          <a:xfrm>
            <a:off x="4388470" y="2467039"/>
            <a:ext cx="3391061" cy="1274100"/>
          </a:xfrm>
          <a:prstGeom prst="rect">
            <a:avLst/>
          </a:prstGeom>
          <a:noFill/>
          <a:ln>
            <a:noFill/>
          </a:ln>
        </p:spPr>
        <p:txBody>
          <a:bodyPr spcFirstLastPara="1" wrap="square" lIns="0" tIns="0" rIns="0" bIns="0" anchor="b" anchorCtr="0">
            <a:noAutofit/>
          </a:bodyPr>
          <a:lstStyle/>
          <a:p>
            <a:pPr algn="ctr">
              <a:buClr>
                <a:srgbClr val="000000"/>
              </a:buClr>
              <a:buSzPts val="8800"/>
              <a:buFont typeface="Arial"/>
              <a:buNone/>
              <a:defRPr/>
            </a:pPr>
            <a:r>
              <a:rPr lang="en-US" sz="7200" b="1" kern="0" dirty="0">
                <a:solidFill>
                  <a:srgbClr val="003668"/>
                </a:solidFill>
                <a:latin typeface="Arial" panose="020B0604020202020204" pitchFamily="34" charset="0"/>
                <a:ea typeface="Source Sans Pro"/>
                <a:cs typeface="Arial" panose="020B0604020202020204" pitchFamily="34" charset="0"/>
                <a:sym typeface="Source Sans Pro"/>
              </a:rPr>
              <a:t>$1.05 </a:t>
            </a:r>
            <a:r>
              <a:rPr lang="en-US" sz="4800" b="1" kern="0" dirty="0">
                <a:solidFill>
                  <a:srgbClr val="003668"/>
                </a:solidFill>
                <a:latin typeface="Arial" panose="020B0604020202020204" pitchFamily="34" charset="0"/>
                <a:ea typeface="Source Sans Pro"/>
                <a:cs typeface="Arial" panose="020B0604020202020204" pitchFamily="34" charset="0"/>
                <a:sym typeface="Source Sans Pro"/>
              </a:rPr>
              <a:t>T</a:t>
            </a:r>
            <a:endParaRPr sz="4800" b="1" kern="0" dirty="0">
              <a:solidFill>
                <a:srgbClr val="003668"/>
              </a:solidFill>
              <a:latin typeface="Arial" panose="020B0604020202020204" pitchFamily="34" charset="0"/>
              <a:ea typeface="Source Sans Pro"/>
              <a:cs typeface="Arial" panose="020B0604020202020204" pitchFamily="34" charset="0"/>
              <a:sym typeface="Source Sans Pro"/>
            </a:endParaRPr>
          </a:p>
        </p:txBody>
      </p:sp>
      <p:sp>
        <p:nvSpPr>
          <p:cNvPr id="19" name="Google Shape;257;p29">
            <a:extLst>
              <a:ext uri="{FF2B5EF4-FFF2-40B4-BE49-F238E27FC236}">
                <a16:creationId xmlns:a16="http://schemas.microsoft.com/office/drawing/2014/main" id="{1F71CD44-C96A-BB71-71BF-4365EA321FEA}"/>
              </a:ext>
            </a:extLst>
          </p:cNvPr>
          <p:cNvSpPr txBox="1"/>
          <p:nvPr/>
        </p:nvSpPr>
        <p:spPr>
          <a:xfrm>
            <a:off x="8195617" y="2467039"/>
            <a:ext cx="2981850" cy="1274100"/>
          </a:xfrm>
          <a:prstGeom prst="rect">
            <a:avLst/>
          </a:prstGeom>
          <a:noFill/>
          <a:ln>
            <a:noFill/>
          </a:ln>
        </p:spPr>
        <p:txBody>
          <a:bodyPr spcFirstLastPara="1" wrap="square" lIns="0" tIns="0" rIns="0" bIns="0" anchor="b" anchorCtr="0">
            <a:noAutofit/>
          </a:bodyPr>
          <a:lstStyle/>
          <a:p>
            <a:pPr algn="ctr">
              <a:buClr>
                <a:srgbClr val="000000"/>
              </a:buClr>
              <a:buSzPts val="8800"/>
              <a:buFont typeface="Arial"/>
              <a:buNone/>
              <a:defRPr/>
            </a:pPr>
            <a:r>
              <a:rPr lang="en-US" sz="7200" b="1" kern="0" dirty="0">
                <a:solidFill>
                  <a:srgbClr val="003668"/>
                </a:solidFill>
                <a:latin typeface="Arial" panose="020B0604020202020204" pitchFamily="34" charset="0"/>
                <a:ea typeface="Source Sans Pro"/>
                <a:cs typeface="Arial" panose="020B0604020202020204" pitchFamily="34" charset="0"/>
                <a:sym typeface="Source Sans Pro"/>
              </a:rPr>
              <a:t>$846</a:t>
            </a:r>
            <a:r>
              <a:rPr lang="en-US" sz="4400" b="1" kern="0" dirty="0">
                <a:solidFill>
                  <a:srgbClr val="003668"/>
                </a:solidFill>
                <a:latin typeface="Arial" panose="020B0604020202020204" pitchFamily="34" charset="0"/>
                <a:ea typeface="Source Sans Pro"/>
                <a:cs typeface="Arial" panose="020B0604020202020204" pitchFamily="34" charset="0"/>
                <a:sym typeface="Source Sans Pro"/>
              </a:rPr>
              <a:t> </a:t>
            </a:r>
            <a:r>
              <a:rPr lang="en-US" sz="4800" b="1" kern="0" dirty="0">
                <a:solidFill>
                  <a:srgbClr val="003668"/>
                </a:solidFill>
                <a:latin typeface="Arial" panose="020B0604020202020204" pitchFamily="34" charset="0"/>
                <a:ea typeface="Source Sans Pro"/>
                <a:cs typeface="Arial" panose="020B0604020202020204" pitchFamily="34" charset="0"/>
                <a:sym typeface="Source Sans Pro"/>
              </a:rPr>
              <a:t>B</a:t>
            </a:r>
            <a:endParaRPr sz="4800" b="1" kern="0" dirty="0">
              <a:solidFill>
                <a:srgbClr val="003668"/>
              </a:solidFill>
              <a:latin typeface="Arial" panose="020B0604020202020204" pitchFamily="34" charset="0"/>
              <a:ea typeface="Source Sans Pro"/>
              <a:cs typeface="Arial" panose="020B0604020202020204" pitchFamily="34" charset="0"/>
              <a:sym typeface="Source Sans Pro"/>
            </a:endParaRPr>
          </a:p>
        </p:txBody>
      </p:sp>
      <p:sp>
        <p:nvSpPr>
          <p:cNvPr id="20" name="2.Footnote">
            <a:extLst>
              <a:ext uri="{FF2B5EF4-FFF2-40B4-BE49-F238E27FC236}">
                <a16:creationId xmlns:a16="http://schemas.microsoft.com/office/drawing/2014/main" id="{50BDC866-89C3-A3DE-571B-F16A4D0878A6}"/>
              </a:ext>
            </a:extLst>
          </p:cNvPr>
          <p:cNvSpPr txBox="1"/>
          <p:nvPr/>
        </p:nvSpPr>
        <p:spPr>
          <a:xfrm>
            <a:off x="553972" y="5974834"/>
            <a:ext cx="7278624" cy="307777"/>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https://www.cms.gov/files/document/cms-financial-report-fiscal-year-2024.pdf</a:t>
            </a:r>
            <a:r>
              <a:rPr kumimoji="0" lang="en-US" sz="10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cs typeface="Arial" panose="020B0604020202020204" pitchFamily="34" charset="0"/>
              </a:rPr>
              <a:t>  </a:t>
            </a:r>
          </a:p>
          <a:p>
            <a:pPr marL="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000" b="0" i="0" u="sng" strike="noStrike" kern="0" cap="none" spc="0" normalizeH="0" baseline="0" noProof="0" dirty="0">
                <a:ln>
                  <a:noFill/>
                </a:ln>
                <a:solidFill>
                  <a:prstClr val="black">
                    <a:lumMod val="50000"/>
                    <a:lumOff val="50000"/>
                  </a:prstClr>
                </a:solidFill>
                <a:effectLst/>
                <a:uLnTx/>
                <a:uFillTx/>
                <a:latin typeface="Arial" panose="020B0604020202020204" pitchFamily="34" charset="0"/>
                <a:cs typeface="Arial" panose="020B0604020202020204" pitchFamily="34" charset="0"/>
                <a:sym typeface="Arial"/>
              </a:rPr>
              <a:t>https://www.govinfo.gov/content/pkg/BUDGET-2025-BUD/pdf/BUDGET-2025-BUD.pdf</a:t>
            </a:r>
            <a:endParaRPr kumimoji="0" lang="en-US" sz="10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733157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06686-DB6B-9D09-28BF-747C38EB65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0F3582-CB9C-481D-46DE-0C4967C1C86E}"/>
              </a:ext>
            </a:extLst>
          </p:cNvPr>
          <p:cNvSpPr>
            <a:spLocks noGrp="1"/>
          </p:cNvSpPr>
          <p:nvPr>
            <p:ph type="ctrTitle"/>
          </p:nvPr>
        </p:nvSpPr>
        <p:spPr>
          <a:xfrm>
            <a:off x="508000" y="529371"/>
            <a:ext cx="11176000" cy="745048"/>
          </a:xfrm>
        </p:spPr>
        <p:txBody>
          <a:bodyPr/>
          <a:lstStyle/>
          <a:p>
            <a:r>
              <a:rPr lang="en-US" sz="2800" dirty="0"/>
              <a:t>Who we serve: </a:t>
            </a:r>
            <a:r>
              <a:rPr lang="en-US" sz="2800" b="0" dirty="0"/>
              <a:t>The Health Care System</a:t>
            </a:r>
            <a:endParaRPr lang="en-US" sz="2800" dirty="0"/>
          </a:p>
        </p:txBody>
      </p:sp>
      <p:sp>
        <p:nvSpPr>
          <p:cNvPr id="4" name="Google Shape;257;p29">
            <a:extLst>
              <a:ext uri="{FF2B5EF4-FFF2-40B4-BE49-F238E27FC236}">
                <a16:creationId xmlns:a16="http://schemas.microsoft.com/office/drawing/2014/main" id="{F85F31E7-477D-9B18-DBFC-3D9A1A0F82DC}"/>
              </a:ext>
            </a:extLst>
          </p:cNvPr>
          <p:cNvSpPr txBox="1"/>
          <p:nvPr/>
        </p:nvSpPr>
        <p:spPr>
          <a:xfrm>
            <a:off x="990533" y="2467039"/>
            <a:ext cx="2981850" cy="1274100"/>
          </a:xfrm>
          <a:prstGeom prst="rect">
            <a:avLst/>
          </a:prstGeom>
          <a:noFill/>
          <a:ln>
            <a:noFill/>
          </a:ln>
        </p:spPr>
        <p:txBody>
          <a:bodyPr spcFirstLastPara="1" wrap="square" lIns="0" tIns="0" rIns="0" bIns="0" anchor="b" anchorCtr="0">
            <a:noAutofit/>
          </a:bodyPr>
          <a:lstStyle/>
          <a:p>
            <a:pPr algn="ctr">
              <a:buClr>
                <a:srgbClr val="000000"/>
              </a:buClr>
              <a:buSzPts val="8800"/>
              <a:buFont typeface="Arial"/>
              <a:buNone/>
              <a:defRPr/>
            </a:pPr>
            <a:r>
              <a:rPr lang="en-US" sz="7200" b="1" kern="0">
                <a:solidFill>
                  <a:srgbClr val="003668"/>
                </a:solidFill>
                <a:latin typeface="Arial" panose="020B0604020202020204" pitchFamily="34" charset="0"/>
                <a:ea typeface="Source Sans Pro"/>
                <a:cs typeface="Arial" panose="020B0604020202020204" pitchFamily="34" charset="0"/>
                <a:sym typeface="Source Sans Pro"/>
              </a:rPr>
              <a:t>6,398</a:t>
            </a:r>
            <a:endParaRPr sz="4400" b="1" kern="0" dirty="0">
              <a:solidFill>
                <a:srgbClr val="003668"/>
              </a:solidFill>
              <a:latin typeface="Arial" panose="020B0604020202020204" pitchFamily="34" charset="0"/>
              <a:ea typeface="Source Sans Pro"/>
              <a:cs typeface="Arial" panose="020B0604020202020204" pitchFamily="34" charset="0"/>
              <a:sym typeface="Source Sans Pro"/>
            </a:endParaRPr>
          </a:p>
        </p:txBody>
      </p:sp>
      <p:sp>
        <p:nvSpPr>
          <p:cNvPr id="6" name="Google Shape;258;p29">
            <a:extLst>
              <a:ext uri="{FF2B5EF4-FFF2-40B4-BE49-F238E27FC236}">
                <a16:creationId xmlns:a16="http://schemas.microsoft.com/office/drawing/2014/main" id="{28B7F6CB-32A0-EBE9-59E8-2ECFEF00F8F0}"/>
              </a:ext>
            </a:extLst>
          </p:cNvPr>
          <p:cNvSpPr txBox="1"/>
          <p:nvPr/>
        </p:nvSpPr>
        <p:spPr>
          <a:xfrm>
            <a:off x="826200" y="3756298"/>
            <a:ext cx="3502200" cy="738900"/>
          </a:xfrm>
          <a:prstGeom prst="rect">
            <a:avLst/>
          </a:prstGeom>
          <a:noFill/>
          <a:ln>
            <a:noFill/>
          </a:ln>
        </p:spPr>
        <p:txBody>
          <a:bodyPr spcFirstLastPara="1" wrap="square" lIns="182875" tIns="91425" rIns="182875" bIns="0" anchor="t" anchorCtr="0">
            <a:noAutofit/>
          </a:bodyPr>
          <a:lstStyle/>
          <a:p>
            <a:pPr algn="ctr">
              <a:buClr>
                <a:srgbClr val="000000"/>
              </a:buClr>
              <a:buSzPts val="2000"/>
              <a:buFont typeface="Arial"/>
              <a:buNone/>
              <a:defRPr/>
            </a:pPr>
            <a:r>
              <a:rPr lang="en-US" sz="2000" b="1" kern="0" dirty="0">
                <a:solidFill>
                  <a:srgbClr val="00529B"/>
                </a:solidFill>
                <a:latin typeface="Arial" panose="020B0604020202020204" pitchFamily="34" charset="0"/>
                <a:ea typeface="Source Sans Pro"/>
                <a:cs typeface="Arial" panose="020B0604020202020204" pitchFamily="34" charset="0"/>
                <a:sym typeface="Source Sans Pro"/>
              </a:rPr>
              <a:t>CMS Employees</a:t>
            </a:r>
            <a:r>
              <a:rPr lang="en-US" sz="2000" b="1" kern="0" baseline="30000" dirty="0">
                <a:solidFill>
                  <a:srgbClr val="00529B"/>
                </a:solidFill>
                <a:latin typeface="Arial" panose="020B0604020202020204" pitchFamily="34" charset="0"/>
                <a:ea typeface="Source Sans Pro"/>
                <a:cs typeface="Arial" panose="020B0604020202020204" pitchFamily="34" charset="0"/>
                <a:sym typeface="Source Sans Pro"/>
              </a:rPr>
              <a:t>1</a:t>
            </a:r>
            <a:endParaRPr sz="2000" b="1" kern="0" baseline="30000" dirty="0">
              <a:solidFill>
                <a:srgbClr val="00529B"/>
              </a:solidFill>
              <a:latin typeface="Arial" panose="020B0604020202020204" pitchFamily="34" charset="0"/>
              <a:ea typeface="Source Sans Pro"/>
              <a:cs typeface="Arial" panose="020B0604020202020204" pitchFamily="34" charset="0"/>
              <a:sym typeface="Source Sans Pro"/>
            </a:endParaRPr>
          </a:p>
        </p:txBody>
      </p:sp>
      <p:sp>
        <p:nvSpPr>
          <p:cNvPr id="7" name="Google Shape;261;p29">
            <a:extLst>
              <a:ext uri="{FF2B5EF4-FFF2-40B4-BE49-F238E27FC236}">
                <a16:creationId xmlns:a16="http://schemas.microsoft.com/office/drawing/2014/main" id="{A2E347B7-E24C-2804-4A96-0E52D7F56E23}"/>
              </a:ext>
            </a:extLst>
          </p:cNvPr>
          <p:cNvSpPr txBox="1"/>
          <p:nvPr/>
        </p:nvSpPr>
        <p:spPr>
          <a:xfrm>
            <a:off x="4332900" y="3756298"/>
            <a:ext cx="3502200" cy="738900"/>
          </a:xfrm>
          <a:prstGeom prst="rect">
            <a:avLst/>
          </a:prstGeom>
          <a:noFill/>
          <a:ln>
            <a:noFill/>
          </a:ln>
        </p:spPr>
        <p:txBody>
          <a:bodyPr spcFirstLastPara="1" wrap="square" lIns="182875" tIns="91425" rIns="182875" bIns="0" anchor="t" anchorCtr="0">
            <a:noAutofit/>
          </a:bodyPr>
          <a:lstStyle/>
          <a:p>
            <a:pPr algn="ctr">
              <a:buClr>
                <a:srgbClr val="000000"/>
              </a:buClr>
              <a:buSzPts val="2000"/>
              <a:buFont typeface="Arial"/>
              <a:buNone/>
              <a:defRPr/>
            </a:pPr>
            <a:r>
              <a:rPr lang="en-US" sz="2000" b="1" kern="0" dirty="0">
                <a:solidFill>
                  <a:srgbClr val="00529B"/>
                </a:solidFill>
                <a:latin typeface="Arial" panose="020B0604020202020204" pitchFamily="34" charset="0"/>
                <a:ea typeface="Source Sans Pro"/>
                <a:cs typeface="Arial" panose="020B0604020202020204" pitchFamily="34" charset="0"/>
                <a:sym typeface="Source Sans Pro"/>
              </a:rPr>
              <a:t>Health Care Providers</a:t>
            </a:r>
            <a:r>
              <a:rPr lang="en-US" sz="2000" b="1" kern="0" baseline="30000" dirty="0">
                <a:solidFill>
                  <a:srgbClr val="00529B"/>
                </a:solidFill>
                <a:latin typeface="Arial" panose="020B0604020202020204" pitchFamily="34" charset="0"/>
                <a:ea typeface="Source Sans Pro"/>
                <a:cs typeface="Arial" panose="020B0604020202020204" pitchFamily="34" charset="0"/>
                <a:sym typeface="Source Sans Pro"/>
              </a:rPr>
              <a:t>2</a:t>
            </a:r>
            <a:endParaRPr sz="2000" b="1" kern="0" dirty="0">
              <a:solidFill>
                <a:srgbClr val="00529B"/>
              </a:solidFill>
              <a:latin typeface="Arial" panose="020B0604020202020204" pitchFamily="34" charset="0"/>
              <a:ea typeface="Source Sans Pro"/>
              <a:cs typeface="Arial" panose="020B0604020202020204" pitchFamily="34" charset="0"/>
              <a:sym typeface="Source Sans Pro"/>
            </a:endParaRPr>
          </a:p>
          <a:p>
            <a:pPr algn="ctr">
              <a:buClr>
                <a:srgbClr val="000000"/>
              </a:buClr>
              <a:buSzPts val="2000"/>
              <a:buFont typeface="Arial"/>
              <a:buNone/>
              <a:defRPr/>
            </a:pPr>
            <a:r>
              <a:rPr lang="en-US" sz="2000" b="1" kern="0" dirty="0">
                <a:solidFill>
                  <a:srgbClr val="00529B"/>
                </a:solidFill>
                <a:latin typeface="Arial" panose="020B0604020202020204" pitchFamily="34" charset="0"/>
                <a:ea typeface="Source Sans Pro"/>
                <a:cs typeface="Arial" panose="020B0604020202020204" pitchFamily="34" charset="0"/>
                <a:sym typeface="Source Sans Pro"/>
              </a:rPr>
              <a:t>(2024)</a:t>
            </a:r>
            <a:endParaRPr sz="2000" b="1" kern="0" dirty="0">
              <a:solidFill>
                <a:srgbClr val="00529B"/>
              </a:solidFill>
              <a:latin typeface="Arial" panose="020B0604020202020204" pitchFamily="34" charset="0"/>
              <a:ea typeface="Source Sans Pro"/>
              <a:cs typeface="Arial" panose="020B0604020202020204" pitchFamily="34" charset="0"/>
              <a:sym typeface="Source Sans Pro"/>
            </a:endParaRPr>
          </a:p>
        </p:txBody>
      </p:sp>
      <p:sp>
        <p:nvSpPr>
          <p:cNvPr id="8" name="Google Shape;264;p29">
            <a:extLst>
              <a:ext uri="{FF2B5EF4-FFF2-40B4-BE49-F238E27FC236}">
                <a16:creationId xmlns:a16="http://schemas.microsoft.com/office/drawing/2014/main" id="{FB784328-EA51-478F-DF90-D9B7B358A87E}"/>
              </a:ext>
            </a:extLst>
          </p:cNvPr>
          <p:cNvSpPr txBox="1"/>
          <p:nvPr/>
        </p:nvSpPr>
        <p:spPr>
          <a:xfrm>
            <a:off x="7863600" y="3756298"/>
            <a:ext cx="3502200" cy="738900"/>
          </a:xfrm>
          <a:prstGeom prst="rect">
            <a:avLst/>
          </a:prstGeom>
          <a:noFill/>
          <a:ln>
            <a:noFill/>
          </a:ln>
        </p:spPr>
        <p:txBody>
          <a:bodyPr spcFirstLastPara="1" wrap="square" lIns="182875" tIns="91425" rIns="182875" bIns="0" anchor="t" anchorCtr="0">
            <a:noAutofit/>
          </a:bodyPr>
          <a:lstStyle/>
          <a:p>
            <a:pPr algn="ctr">
              <a:buClr>
                <a:srgbClr val="000000"/>
              </a:buClr>
              <a:buSzPts val="1900"/>
              <a:buFont typeface="Arial"/>
              <a:buNone/>
              <a:defRPr/>
            </a:pPr>
            <a:r>
              <a:rPr lang="en-US" sz="1900" b="1" kern="0" dirty="0">
                <a:solidFill>
                  <a:srgbClr val="00529B"/>
                </a:solidFill>
                <a:latin typeface="Arial" panose="020B0604020202020204" pitchFamily="34" charset="0"/>
                <a:ea typeface="Source Sans Pro"/>
                <a:cs typeface="Arial" panose="020B0604020202020204" pitchFamily="34" charset="0"/>
                <a:sym typeface="Source Sans Pro"/>
              </a:rPr>
              <a:t>National Health Care Spending is Medicare</a:t>
            </a:r>
            <a:r>
              <a:rPr lang="en-US" b="1" kern="0" baseline="30000" dirty="0">
                <a:solidFill>
                  <a:srgbClr val="00529B"/>
                </a:solidFill>
                <a:latin typeface="Arial" panose="020B0604020202020204" pitchFamily="34" charset="0"/>
                <a:ea typeface="Source Sans Pro"/>
                <a:cs typeface="Arial" panose="020B0604020202020204" pitchFamily="34" charset="0"/>
                <a:sym typeface="Source Sans Pro"/>
              </a:rPr>
              <a:t>3</a:t>
            </a:r>
            <a:endParaRPr sz="1900" b="1" kern="0" baseline="30000" dirty="0">
              <a:solidFill>
                <a:srgbClr val="00529B"/>
              </a:solidFill>
              <a:latin typeface="Arial" panose="020B0604020202020204" pitchFamily="34" charset="0"/>
              <a:ea typeface="Source Sans Pro"/>
              <a:cs typeface="Arial" panose="020B0604020202020204" pitchFamily="34" charset="0"/>
              <a:sym typeface="Source Sans Pro"/>
            </a:endParaRPr>
          </a:p>
          <a:p>
            <a:pPr algn="ctr">
              <a:buClr>
                <a:srgbClr val="000000"/>
              </a:buClr>
              <a:buSzPts val="2000"/>
              <a:buFont typeface="Arial"/>
              <a:buNone/>
              <a:defRPr/>
            </a:pPr>
            <a:r>
              <a:rPr lang="en-US" sz="2000" b="1" kern="0" dirty="0">
                <a:solidFill>
                  <a:srgbClr val="00529B"/>
                </a:solidFill>
                <a:latin typeface="Arial" panose="020B0604020202020204" pitchFamily="34" charset="0"/>
                <a:ea typeface="Source Sans Pro"/>
                <a:cs typeface="Arial" panose="020B0604020202020204" pitchFamily="34" charset="0"/>
                <a:sym typeface="Source Sans Pro"/>
              </a:rPr>
              <a:t> (FY 2024)</a:t>
            </a:r>
            <a:endParaRPr sz="2000" b="1" kern="0" dirty="0">
              <a:solidFill>
                <a:srgbClr val="00529B"/>
              </a:solidFill>
              <a:latin typeface="Arial" panose="020B0604020202020204" pitchFamily="34" charset="0"/>
              <a:ea typeface="Source Sans Pro"/>
              <a:cs typeface="Arial" panose="020B0604020202020204" pitchFamily="34" charset="0"/>
              <a:sym typeface="Source Sans Pro"/>
            </a:endParaRPr>
          </a:p>
        </p:txBody>
      </p:sp>
      <p:cxnSp>
        <p:nvCxnSpPr>
          <p:cNvPr id="9" name="Google Shape;267;p29">
            <a:extLst>
              <a:ext uri="{FF2B5EF4-FFF2-40B4-BE49-F238E27FC236}">
                <a16:creationId xmlns:a16="http://schemas.microsoft.com/office/drawing/2014/main" id="{061D0EC1-5D1B-9C65-5852-25C78462E1B2}"/>
              </a:ext>
            </a:extLst>
          </p:cNvPr>
          <p:cNvCxnSpPr/>
          <p:nvPr/>
        </p:nvCxnSpPr>
        <p:spPr>
          <a:xfrm>
            <a:off x="4180277" y="2473500"/>
            <a:ext cx="300" cy="1911000"/>
          </a:xfrm>
          <a:prstGeom prst="straightConnector1">
            <a:avLst/>
          </a:prstGeom>
          <a:noFill/>
          <a:ln w="28575" cap="flat" cmpd="sng">
            <a:solidFill>
              <a:srgbClr val="FFD004"/>
            </a:solidFill>
            <a:prstDash val="solid"/>
            <a:round/>
            <a:headEnd type="none" w="sm" len="sm"/>
            <a:tailEnd type="none" w="sm" len="sm"/>
          </a:ln>
        </p:spPr>
      </p:cxnSp>
      <p:cxnSp>
        <p:nvCxnSpPr>
          <p:cNvPr id="10" name="Google Shape;268;p29">
            <a:extLst>
              <a:ext uri="{FF2B5EF4-FFF2-40B4-BE49-F238E27FC236}">
                <a16:creationId xmlns:a16="http://schemas.microsoft.com/office/drawing/2014/main" id="{4DD61466-0FE1-F4D7-0DB9-075DBB609B8C}"/>
              </a:ext>
            </a:extLst>
          </p:cNvPr>
          <p:cNvCxnSpPr/>
          <p:nvPr/>
        </p:nvCxnSpPr>
        <p:spPr>
          <a:xfrm>
            <a:off x="7987423" y="2473500"/>
            <a:ext cx="300" cy="1911000"/>
          </a:xfrm>
          <a:prstGeom prst="straightConnector1">
            <a:avLst/>
          </a:prstGeom>
          <a:noFill/>
          <a:ln w="28575" cap="flat" cmpd="sng">
            <a:solidFill>
              <a:srgbClr val="FFD004"/>
            </a:solidFill>
            <a:prstDash val="solid"/>
            <a:round/>
            <a:headEnd type="none" w="sm" len="sm"/>
            <a:tailEnd type="none" w="sm" len="sm"/>
          </a:ln>
        </p:spPr>
      </p:cxnSp>
      <p:sp>
        <p:nvSpPr>
          <p:cNvPr id="11" name="Google Shape;257;p29">
            <a:extLst>
              <a:ext uri="{FF2B5EF4-FFF2-40B4-BE49-F238E27FC236}">
                <a16:creationId xmlns:a16="http://schemas.microsoft.com/office/drawing/2014/main" id="{0B052042-1DC1-D2EF-FE5A-EBB339864622}"/>
              </a:ext>
            </a:extLst>
          </p:cNvPr>
          <p:cNvSpPr txBox="1"/>
          <p:nvPr/>
        </p:nvSpPr>
        <p:spPr>
          <a:xfrm>
            <a:off x="4388470" y="2467039"/>
            <a:ext cx="3391061" cy="1274100"/>
          </a:xfrm>
          <a:prstGeom prst="rect">
            <a:avLst/>
          </a:prstGeom>
          <a:noFill/>
          <a:ln>
            <a:noFill/>
          </a:ln>
        </p:spPr>
        <p:txBody>
          <a:bodyPr spcFirstLastPara="1" wrap="square" lIns="0" tIns="0" rIns="0" bIns="0" anchor="b" anchorCtr="0">
            <a:noAutofit/>
          </a:bodyPr>
          <a:lstStyle/>
          <a:p>
            <a:pPr algn="ctr">
              <a:buClr>
                <a:srgbClr val="000000"/>
              </a:buClr>
              <a:buSzPts val="8800"/>
              <a:buFont typeface="Arial"/>
              <a:buNone/>
              <a:defRPr/>
            </a:pPr>
            <a:r>
              <a:rPr lang="en-US" sz="7200" b="1" kern="0" dirty="0">
                <a:solidFill>
                  <a:srgbClr val="003668"/>
                </a:solidFill>
                <a:latin typeface="Arial" panose="020B0604020202020204" pitchFamily="34" charset="0"/>
                <a:ea typeface="Source Sans Pro"/>
                <a:cs typeface="Arial" panose="020B0604020202020204" pitchFamily="34" charset="0"/>
                <a:sym typeface="Source Sans Pro"/>
              </a:rPr>
              <a:t>1.5</a:t>
            </a:r>
            <a:r>
              <a:rPr lang="en-US" sz="8000" b="1" kern="0" dirty="0">
                <a:solidFill>
                  <a:srgbClr val="003668"/>
                </a:solidFill>
                <a:latin typeface="Arial" panose="020B0604020202020204" pitchFamily="34" charset="0"/>
                <a:ea typeface="Source Sans Pro"/>
                <a:cs typeface="Arial" panose="020B0604020202020204" pitchFamily="34" charset="0"/>
                <a:sym typeface="Source Sans Pro"/>
              </a:rPr>
              <a:t> </a:t>
            </a:r>
            <a:r>
              <a:rPr lang="en-US" sz="4800" b="1" kern="0" dirty="0">
                <a:solidFill>
                  <a:srgbClr val="003668"/>
                </a:solidFill>
                <a:latin typeface="Arial" panose="020B0604020202020204" pitchFamily="34" charset="0"/>
                <a:ea typeface="Source Sans Pro"/>
                <a:cs typeface="Arial" panose="020B0604020202020204" pitchFamily="34" charset="0"/>
                <a:sym typeface="Source Sans Pro"/>
              </a:rPr>
              <a:t>M</a:t>
            </a:r>
            <a:endParaRPr sz="4800" b="1" kern="0" dirty="0">
              <a:solidFill>
                <a:srgbClr val="003668"/>
              </a:solidFill>
              <a:latin typeface="Arial" panose="020B0604020202020204" pitchFamily="34" charset="0"/>
              <a:ea typeface="Source Sans Pro"/>
              <a:cs typeface="Arial" panose="020B0604020202020204" pitchFamily="34" charset="0"/>
              <a:sym typeface="Source Sans Pro"/>
            </a:endParaRPr>
          </a:p>
        </p:txBody>
      </p:sp>
      <p:sp>
        <p:nvSpPr>
          <p:cNvPr id="12" name="Google Shape;257;p29">
            <a:extLst>
              <a:ext uri="{FF2B5EF4-FFF2-40B4-BE49-F238E27FC236}">
                <a16:creationId xmlns:a16="http://schemas.microsoft.com/office/drawing/2014/main" id="{BE8D1BA0-C54E-C7EA-5733-DCE1F21DBFBF}"/>
              </a:ext>
            </a:extLst>
          </p:cNvPr>
          <p:cNvSpPr txBox="1"/>
          <p:nvPr/>
        </p:nvSpPr>
        <p:spPr>
          <a:xfrm>
            <a:off x="8195617" y="2467039"/>
            <a:ext cx="2981850" cy="1274100"/>
          </a:xfrm>
          <a:prstGeom prst="rect">
            <a:avLst/>
          </a:prstGeom>
          <a:noFill/>
          <a:ln>
            <a:noFill/>
          </a:ln>
        </p:spPr>
        <p:txBody>
          <a:bodyPr spcFirstLastPara="1" wrap="square" lIns="0" tIns="0" rIns="0" bIns="0" anchor="b" anchorCtr="0">
            <a:noAutofit/>
          </a:bodyPr>
          <a:lstStyle/>
          <a:p>
            <a:pPr algn="ctr">
              <a:buClr>
                <a:srgbClr val="000000"/>
              </a:buClr>
              <a:buSzPts val="8800"/>
              <a:buFont typeface="Arial"/>
              <a:buNone/>
              <a:defRPr/>
            </a:pPr>
            <a:r>
              <a:rPr lang="en-US" sz="7200" b="1" kern="0" dirty="0">
                <a:solidFill>
                  <a:srgbClr val="003668"/>
                </a:solidFill>
                <a:latin typeface="Arial" panose="020B0604020202020204" pitchFamily="34" charset="0"/>
                <a:ea typeface="Source Sans Pro"/>
                <a:cs typeface="Arial" panose="020B0604020202020204" pitchFamily="34" charset="0"/>
                <a:sym typeface="Source Sans Pro"/>
              </a:rPr>
              <a:t>22%</a:t>
            </a:r>
            <a:endParaRPr sz="4400" b="1" kern="0" dirty="0">
              <a:solidFill>
                <a:srgbClr val="003668"/>
              </a:solidFill>
              <a:latin typeface="Arial" panose="020B0604020202020204" pitchFamily="34" charset="0"/>
              <a:ea typeface="Source Sans Pro"/>
              <a:cs typeface="Arial" panose="020B0604020202020204" pitchFamily="34" charset="0"/>
              <a:sym typeface="Source Sans Pro"/>
            </a:endParaRPr>
          </a:p>
        </p:txBody>
      </p:sp>
      <p:sp>
        <p:nvSpPr>
          <p:cNvPr id="13" name="2.Footnote">
            <a:extLst>
              <a:ext uri="{FF2B5EF4-FFF2-40B4-BE49-F238E27FC236}">
                <a16:creationId xmlns:a16="http://schemas.microsoft.com/office/drawing/2014/main" id="{5B528CB5-7CA1-2A98-759B-C60A870EC125}"/>
              </a:ext>
            </a:extLst>
          </p:cNvPr>
          <p:cNvSpPr txBox="1"/>
          <p:nvPr/>
        </p:nvSpPr>
        <p:spPr>
          <a:xfrm>
            <a:off x="553972" y="5820946"/>
            <a:ext cx="7278624" cy="461665"/>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indent="-228600">
              <a:buFontTx/>
              <a:buAutoNum type="arabicPeriod"/>
              <a:defRPr/>
            </a:pPr>
            <a:r>
              <a:rPr kumimoji="0" lang="en-US" sz="10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cs typeface="Arial" panose="020B0604020202020204" pitchFamily="34" charset="0"/>
              </a:rPr>
              <a:t>As of April 30, 2025 </a:t>
            </a:r>
          </a:p>
          <a:p>
            <a:pPr marL="0" marR="0" lvl="0" indent="-228600" defTabSz="914400" eaLnBrk="1" fontAlgn="auto" latinLnBrk="0" hangingPunct="1">
              <a:lnSpc>
                <a:spcPct val="100000"/>
              </a:lnSpc>
              <a:spcBef>
                <a:spcPts val="0"/>
              </a:spcBef>
              <a:spcAft>
                <a:spcPts val="0"/>
              </a:spcAft>
              <a:buClrTx/>
              <a:buSzTx/>
              <a:buFontTx/>
              <a:buAutoNum type="arabicPeriod"/>
              <a:tabLst/>
              <a:defRPr/>
            </a:pPr>
            <a:r>
              <a:rPr lang="en-US" sz="1000" kern="0" dirty="0">
                <a:solidFill>
                  <a:prstClr val="black">
                    <a:lumMod val="50000"/>
                    <a:lumOff val="50000"/>
                  </a:prstClr>
                </a:solidFill>
                <a:latin typeface="Arial" panose="020B0604020202020204" pitchFamily="34" charset="0"/>
                <a:cs typeface="Arial" panose="020B0604020202020204" pitchFamily="34" charset="0"/>
                <a:sym typeface="Arial"/>
                <a:hlinkClick r:id="rId2">
                  <a:extLst>
                    <a:ext uri="{A12FA001-AC4F-418D-AE19-62706E023703}">
                      <ahyp:hlinkClr xmlns:ahyp="http://schemas.microsoft.com/office/drawing/2018/hyperlinkcolor" val="tx"/>
                    </a:ext>
                  </a:extLst>
                </a:hlinkClick>
              </a:rPr>
              <a:t>https://data.cms.gov/sites/default/files/2025-04/CMSFastFacts2025_508.pdf</a:t>
            </a:r>
            <a:endParaRPr lang="en-US" sz="1000" kern="0" dirty="0">
              <a:solidFill>
                <a:prstClr val="black">
                  <a:lumMod val="50000"/>
                  <a:lumOff val="50000"/>
                </a:prstClr>
              </a:solidFill>
              <a:latin typeface="Arial" panose="020B0604020202020204" pitchFamily="34" charset="0"/>
              <a:cs typeface="Arial" panose="020B0604020202020204" pitchFamily="34" charset="0"/>
              <a:sym typeface="Arial"/>
            </a:endParaRPr>
          </a:p>
          <a:p>
            <a:pPr indent="-228600">
              <a:buFontTx/>
              <a:buAutoNum type="arabicPeriod"/>
              <a:defRPr/>
            </a:pPr>
            <a:r>
              <a:rPr kumimoji="0" lang="en-US" sz="10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https://www.cms.gov/files/document/cms-financial-report-fiscal-year-2024.pdf</a:t>
            </a:r>
            <a:r>
              <a:rPr kumimoji="0" lang="en-US" sz="10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6734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84948-A1CF-32A7-C430-D6D10D1EB1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5841F6-3A7B-F93C-9DDA-BA9453F44B7C}"/>
              </a:ext>
            </a:extLst>
          </p:cNvPr>
          <p:cNvSpPr>
            <a:spLocks noGrp="1"/>
          </p:cNvSpPr>
          <p:nvPr>
            <p:ph type="ctrTitle"/>
          </p:nvPr>
        </p:nvSpPr>
        <p:spPr>
          <a:xfrm>
            <a:off x="508000" y="529371"/>
            <a:ext cx="11176000" cy="745048"/>
          </a:xfrm>
        </p:spPr>
        <p:txBody>
          <a:bodyPr/>
          <a:lstStyle/>
          <a:p>
            <a:r>
              <a:rPr lang="en-US" sz="2800" dirty="0"/>
              <a:t>What we do: </a:t>
            </a:r>
            <a:r>
              <a:rPr lang="en-US" sz="2800" b="0" dirty="0"/>
              <a:t>Right-Size Contracts</a:t>
            </a:r>
            <a:endParaRPr lang="en-US" sz="2800" dirty="0"/>
          </a:p>
        </p:txBody>
      </p:sp>
      <p:sp>
        <p:nvSpPr>
          <p:cNvPr id="4" name="Google Shape;257;p29">
            <a:extLst>
              <a:ext uri="{FF2B5EF4-FFF2-40B4-BE49-F238E27FC236}">
                <a16:creationId xmlns:a16="http://schemas.microsoft.com/office/drawing/2014/main" id="{E581D365-A201-B9D6-A0DA-978756DA0B0A}"/>
              </a:ext>
            </a:extLst>
          </p:cNvPr>
          <p:cNvSpPr txBox="1"/>
          <p:nvPr/>
        </p:nvSpPr>
        <p:spPr>
          <a:xfrm>
            <a:off x="990533" y="2467039"/>
            <a:ext cx="2981850" cy="1274100"/>
          </a:xfrm>
          <a:prstGeom prst="rect">
            <a:avLst/>
          </a:prstGeom>
          <a:noFill/>
          <a:ln>
            <a:noFill/>
          </a:ln>
        </p:spPr>
        <p:txBody>
          <a:bodyPr spcFirstLastPara="1" wrap="square" lIns="0" tIns="0" rIns="0" bIns="0" anchor="b"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8800"/>
              <a:buFont typeface="Arial"/>
              <a:buNone/>
              <a:tabLst/>
              <a:defRPr/>
            </a:pPr>
            <a:r>
              <a:rPr kumimoji="0" lang="en-US" sz="7200" b="1" i="0" u="none" strike="noStrike" kern="0" cap="none" spc="0" normalizeH="0" baseline="0" noProof="0" dirty="0">
                <a:ln>
                  <a:noFill/>
                </a:ln>
                <a:solidFill>
                  <a:srgbClr val="003668"/>
                </a:solidFill>
                <a:effectLst/>
                <a:uLnTx/>
                <a:uFillTx/>
                <a:latin typeface="Arial" panose="020B0604020202020204" pitchFamily="34" charset="0"/>
                <a:ea typeface="Source Sans Pro"/>
                <a:cs typeface="Arial" panose="020B0604020202020204" pitchFamily="34" charset="0"/>
                <a:sym typeface="Source Sans Pro"/>
              </a:rPr>
              <a:t>1,200+</a:t>
            </a:r>
            <a:endParaRPr kumimoji="0" sz="4400" b="1" i="0" u="none" strike="noStrike" kern="0" cap="none" spc="0" normalizeH="0" baseline="0" noProof="0" dirty="0">
              <a:ln>
                <a:noFill/>
              </a:ln>
              <a:solidFill>
                <a:srgbClr val="003668"/>
              </a:solidFill>
              <a:effectLst/>
              <a:uLnTx/>
              <a:uFillTx/>
              <a:latin typeface="Arial" panose="020B0604020202020204" pitchFamily="34" charset="0"/>
              <a:ea typeface="Source Sans Pro"/>
              <a:cs typeface="Arial" panose="020B0604020202020204" pitchFamily="34" charset="0"/>
              <a:sym typeface="Source Sans Pro"/>
            </a:endParaRPr>
          </a:p>
        </p:txBody>
      </p:sp>
      <p:sp>
        <p:nvSpPr>
          <p:cNvPr id="6" name="Google Shape;258;p29">
            <a:extLst>
              <a:ext uri="{FF2B5EF4-FFF2-40B4-BE49-F238E27FC236}">
                <a16:creationId xmlns:a16="http://schemas.microsoft.com/office/drawing/2014/main" id="{3BA566CD-1B4B-76FD-D87D-CE8FFDD7A059}"/>
              </a:ext>
            </a:extLst>
          </p:cNvPr>
          <p:cNvSpPr txBox="1"/>
          <p:nvPr/>
        </p:nvSpPr>
        <p:spPr>
          <a:xfrm>
            <a:off x="826200" y="3756298"/>
            <a:ext cx="3502200" cy="738900"/>
          </a:xfrm>
          <a:prstGeom prst="rect">
            <a:avLst/>
          </a:prstGeom>
          <a:noFill/>
          <a:ln>
            <a:noFill/>
          </a:ln>
        </p:spPr>
        <p:txBody>
          <a:bodyPr spcFirstLastPara="1" wrap="square" lIns="182875" tIns="91425" rIns="182875"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rgbClr val="00529B"/>
                </a:solidFill>
                <a:effectLst/>
                <a:uLnTx/>
                <a:uFillTx/>
                <a:latin typeface="Arial" panose="020B0604020202020204" pitchFamily="34" charset="0"/>
                <a:ea typeface="Source Sans Pro"/>
                <a:cs typeface="Arial" panose="020B0604020202020204" pitchFamily="34" charset="0"/>
                <a:sym typeface="Source Sans Pro"/>
              </a:rPr>
              <a:t>Active Contracts</a:t>
            </a:r>
            <a:endParaRPr kumimoji="0" sz="1800" b="1" i="0" u="none" strike="noStrike" kern="0" cap="none" spc="0" normalizeH="0" baseline="0" noProof="0" dirty="0">
              <a:ln>
                <a:noFill/>
              </a:ln>
              <a:solidFill>
                <a:srgbClr val="00529B"/>
              </a:solidFill>
              <a:effectLst/>
              <a:uLnTx/>
              <a:uFillTx/>
              <a:latin typeface="Arial" panose="020B0604020202020204" pitchFamily="34" charset="0"/>
              <a:ea typeface="Source Sans Pro"/>
              <a:cs typeface="Arial" panose="020B0604020202020204" pitchFamily="34" charset="0"/>
              <a:sym typeface="Source Sans Pro"/>
            </a:endParaRPr>
          </a:p>
        </p:txBody>
      </p:sp>
      <p:sp>
        <p:nvSpPr>
          <p:cNvPr id="7" name="Google Shape;261;p29">
            <a:extLst>
              <a:ext uri="{FF2B5EF4-FFF2-40B4-BE49-F238E27FC236}">
                <a16:creationId xmlns:a16="http://schemas.microsoft.com/office/drawing/2014/main" id="{E8983C33-72B4-2F40-29EA-6427F5271320}"/>
              </a:ext>
            </a:extLst>
          </p:cNvPr>
          <p:cNvSpPr txBox="1"/>
          <p:nvPr/>
        </p:nvSpPr>
        <p:spPr>
          <a:xfrm>
            <a:off x="4332900" y="3756298"/>
            <a:ext cx="3502200" cy="738900"/>
          </a:xfrm>
          <a:prstGeom prst="rect">
            <a:avLst/>
          </a:prstGeom>
          <a:noFill/>
          <a:ln>
            <a:noFill/>
          </a:ln>
        </p:spPr>
        <p:txBody>
          <a:bodyPr spcFirstLastPara="1" wrap="square" lIns="182875" tIns="91425" rIns="182875"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rgbClr val="00529B"/>
                </a:solidFill>
                <a:effectLst/>
                <a:uLnTx/>
                <a:uFillTx/>
                <a:latin typeface="Arial" panose="020B0604020202020204" pitchFamily="34" charset="0"/>
                <a:ea typeface="Source Sans Pro"/>
                <a:cs typeface="Arial" panose="020B0604020202020204" pitchFamily="34" charset="0"/>
                <a:sym typeface="Source Sans Pro"/>
              </a:rPr>
              <a:t>Annual Contract Obligations</a:t>
            </a:r>
            <a:endParaRPr kumimoji="0" sz="2000" b="1" i="0" u="none" strike="noStrike" kern="0" cap="none" spc="0" normalizeH="0" baseline="0" noProof="0" dirty="0">
              <a:ln>
                <a:noFill/>
              </a:ln>
              <a:solidFill>
                <a:srgbClr val="00529B"/>
              </a:solidFill>
              <a:effectLst/>
              <a:uLnTx/>
              <a:uFillTx/>
              <a:latin typeface="Arial" panose="020B0604020202020204" pitchFamily="34" charset="0"/>
              <a:ea typeface="Source Sans Pro"/>
              <a:cs typeface="Arial" panose="020B0604020202020204" pitchFamily="34" charset="0"/>
              <a:sym typeface="Source Sans Pro"/>
            </a:endParaRPr>
          </a:p>
        </p:txBody>
      </p:sp>
      <p:sp>
        <p:nvSpPr>
          <p:cNvPr id="8" name="Google Shape;264;p29">
            <a:extLst>
              <a:ext uri="{FF2B5EF4-FFF2-40B4-BE49-F238E27FC236}">
                <a16:creationId xmlns:a16="http://schemas.microsoft.com/office/drawing/2014/main" id="{70CF5FA6-F520-4B8C-D886-34F82C29D81A}"/>
              </a:ext>
            </a:extLst>
          </p:cNvPr>
          <p:cNvSpPr txBox="1"/>
          <p:nvPr/>
        </p:nvSpPr>
        <p:spPr>
          <a:xfrm>
            <a:off x="8131059" y="3756298"/>
            <a:ext cx="3502200" cy="738900"/>
          </a:xfrm>
          <a:prstGeom prst="rect">
            <a:avLst/>
          </a:prstGeom>
          <a:noFill/>
          <a:ln>
            <a:noFill/>
          </a:ln>
        </p:spPr>
        <p:txBody>
          <a:bodyPr spcFirstLastPara="1" wrap="square" lIns="182875" tIns="91425" rIns="182875"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r>
              <a:rPr kumimoji="0" lang="en-US" sz="1900" b="1" i="0" u="none" strike="noStrike" kern="0" cap="none" spc="0" normalizeH="0" baseline="0" noProof="0" dirty="0">
                <a:ln>
                  <a:noFill/>
                </a:ln>
                <a:solidFill>
                  <a:srgbClr val="00529B"/>
                </a:solidFill>
                <a:effectLst/>
                <a:uLnTx/>
                <a:uFillTx/>
                <a:latin typeface="Arial" panose="020B0604020202020204" pitchFamily="34" charset="0"/>
                <a:ea typeface="Source Sans Pro"/>
                <a:cs typeface="Arial" panose="020B0604020202020204" pitchFamily="34" charset="0"/>
                <a:sym typeface="Source Sans Pro"/>
              </a:rPr>
              <a:t>Full-Time Contractors</a:t>
            </a:r>
            <a:endParaRPr kumimoji="0" sz="2000" b="1" i="0" u="none" strike="noStrike" kern="0" cap="none" spc="0" normalizeH="0" baseline="0" noProof="0" dirty="0">
              <a:ln>
                <a:noFill/>
              </a:ln>
              <a:solidFill>
                <a:srgbClr val="00529B"/>
              </a:solidFill>
              <a:effectLst/>
              <a:uLnTx/>
              <a:uFillTx/>
              <a:latin typeface="Arial" panose="020B0604020202020204" pitchFamily="34" charset="0"/>
              <a:ea typeface="Source Sans Pro"/>
              <a:cs typeface="Arial" panose="020B0604020202020204" pitchFamily="34" charset="0"/>
              <a:sym typeface="Source Sans Pro"/>
            </a:endParaRPr>
          </a:p>
        </p:txBody>
      </p:sp>
      <p:cxnSp>
        <p:nvCxnSpPr>
          <p:cNvPr id="9" name="Google Shape;267;p29">
            <a:extLst>
              <a:ext uri="{FF2B5EF4-FFF2-40B4-BE49-F238E27FC236}">
                <a16:creationId xmlns:a16="http://schemas.microsoft.com/office/drawing/2014/main" id="{724571D1-F45B-806D-4874-7502368A65AF}"/>
              </a:ext>
            </a:extLst>
          </p:cNvPr>
          <p:cNvCxnSpPr/>
          <p:nvPr/>
        </p:nvCxnSpPr>
        <p:spPr>
          <a:xfrm>
            <a:off x="4180277" y="2473500"/>
            <a:ext cx="300" cy="1911000"/>
          </a:xfrm>
          <a:prstGeom prst="straightConnector1">
            <a:avLst/>
          </a:prstGeom>
          <a:noFill/>
          <a:ln w="28575" cap="flat" cmpd="sng">
            <a:solidFill>
              <a:srgbClr val="FFD004"/>
            </a:solidFill>
            <a:prstDash val="solid"/>
            <a:round/>
            <a:headEnd type="none" w="sm" len="sm"/>
            <a:tailEnd type="none" w="sm" len="sm"/>
          </a:ln>
        </p:spPr>
      </p:cxnSp>
      <p:cxnSp>
        <p:nvCxnSpPr>
          <p:cNvPr id="10" name="Google Shape;268;p29">
            <a:extLst>
              <a:ext uri="{FF2B5EF4-FFF2-40B4-BE49-F238E27FC236}">
                <a16:creationId xmlns:a16="http://schemas.microsoft.com/office/drawing/2014/main" id="{5661EBE5-B256-CCE6-51B4-9D0CE9CAB184}"/>
              </a:ext>
            </a:extLst>
          </p:cNvPr>
          <p:cNvCxnSpPr/>
          <p:nvPr/>
        </p:nvCxnSpPr>
        <p:spPr>
          <a:xfrm>
            <a:off x="7987423" y="2473500"/>
            <a:ext cx="300" cy="1911000"/>
          </a:xfrm>
          <a:prstGeom prst="straightConnector1">
            <a:avLst/>
          </a:prstGeom>
          <a:noFill/>
          <a:ln w="28575" cap="flat" cmpd="sng">
            <a:solidFill>
              <a:srgbClr val="FFD004"/>
            </a:solidFill>
            <a:prstDash val="solid"/>
            <a:round/>
            <a:headEnd type="none" w="sm" len="sm"/>
            <a:tailEnd type="none" w="sm" len="sm"/>
          </a:ln>
        </p:spPr>
      </p:cxnSp>
      <p:sp>
        <p:nvSpPr>
          <p:cNvPr id="11" name="Google Shape;257;p29">
            <a:extLst>
              <a:ext uri="{FF2B5EF4-FFF2-40B4-BE49-F238E27FC236}">
                <a16:creationId xmlns:a16="http://schemas.microsoft.com/office/drawing/2014/main" id="{1255190D-F6A0-F68C-3736-F864ABAF83DE}"/>
              </a:ext>
            </a:extLst>
          </p:cNvPr>
          <p:cNvSpPr txBox="1"/>
          <p:nvPr/>
        </p:nvSpPr>
        <p:spPr>
          <a:xfrm>
            <a:off x="4088630" y="2467039"/>
            <a:ext cx="4014741" cy="1274100"/>
          </a:xfrm>
          <a:prstGeom prst="rect">
            <a:avLst/>
          </a:prstGeom>
          <a:noFill/>
          <a:ln>
            <a:noFill/>
          </a:ln>
        </p:spPr>
        <p:txBody>
          <a:bodyPr spcFirstLastPara="1" wrap="square" lIns="0" tIns="0" rIns="0" bIns="0" anchor="b"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8800"/>
              <a:buFont typeface="Arial"/>
              <a:buNone/>
              <a:tabLst/>
              <a:defRPr/>
            </a:pPr>
            <a:r>
              <a:rPr kumimoji="0" lang="en-US" sz="7200" b="1" i="0" u="none" strike="noStrike" kern="0" cap="none" spc="0" normalizeH="0" baseline="0" noProof="0" dirty="0">
                <a:ln>
                  <a:noFill/>
                </a:ln>
                <a:solidFill>
                  <a:srgbClr val="003668"/>
                </a:solidFill>
                <a:effectLst/>
                <a:uLnTx/>
                <a:uFillTx/>
                <a:latin typeface="Arial" panose="020B0604020202020204" pitchFamily="34" charset="0"/>
                <a:ea typeface="Source Sans Pro"/>
                <a:cs typeface="Arial" panose="020B0604020202020204" pitchFamily="34" charset="0"/>
                <a:sym typeface="Source Sans Pro"/>
              </a:rPr>
              <a:t>$7.5</a:t>
            </a:r>
            <a:r>
              <a:rPr kumimoji="0" lang="en-US" sz="4400" b="1" i="0" u="none" strike="noStrike" kern="0" cap="none" spc="0" normalizeH="0" baseline="0" noProof="0" dirty="0">
                <a:ln>
                  <a:noFill/>
                </a:ln>
                <a:solidFill>
                  <a:srgbClr val="003668"/>
                </a:solidFill>
                <a:effectLst/>
                <a:uLnTx/>
                <a:uFillTx/>
                <a:latin typeface="Arial" panose="020B0604020202020204" pitchFamily="34" charset="0"/>
                <a:ea typeface="Source Sans Pro"/>
                <a:cs typeface="Arial" panose="020B0604020202020204" pitchFamily="34" charset="0"/>
                <a:sym typeface="Source Sans Pro"/>
              </a:rPr>
              <a:t>B+</a:t>
            </a:r>
            <a:endParaRPr kumimoji="0" sz="4400" b="1" i="0" u="none" strike="noStrike" kern="0" cap="none" spc="0" normalizeH="0" baseline="0" noProof="0" dirty="0">
              <a:ln>
                <a:noFill/>
              </a:ln>
              <a:solidFill>
                <a:srgbClr val="003668"/>
              </a:solidFill>
              <a:effectLst/>
              <a:uLnTx/>
              <a:uFillTx/>
              <a:latin typeface="Arial" panose="020B0604020202020204" pitchFamily="34" charset="0"/>
              <a:ea typeface="Source Sans Pro"/>
              <a:cs typeface="Arial" panose="020B0604020202020204" pitchFamily="34" charset="0"/>
              <a:sym typeface="Source Sans Pro"/>
            </a:endParaRPr>
          </a:p>
        </p:txBody>
      </p:sp>
      <p:sp>
        <p:nvSpPr>
          <p:cNvPr id="12" name="Google Shape;257;p29">
            <a:extLst>
              <a:ext uri="{FF2B5EF4-FFF2-40B4-BE49-F238E27FC236}">
                <a16:creationId xmlns:a16="http://schemas.microsoft.com/office/drawing/2014/main" id="{F7CE1D6B-2BA3-85A0-08E1-1302912AD905}"/>
              </a:ext>
            </a:extLst>
          </p:cNvPr>
          <p:cNvSpPr txBox="1"/>
          <p:nvPr/>
        </p:nvSpPr>
        <p:spPr>
          <a:xfrm>
            <a:off x="8195617" y="2467039"/>
            <a:ext cx="3373084" cy="1274100"/>
          </a:xfrm>
          <a:prstGeom prst="rect">
            <a:avLst/>
          </a:prstGeom>
          <a:noFill/>
          <a:ln>
            <a:noFill/>
          </a:ln>
        </p:spPr>
        <p:txBody>
          <a:bodyPr spcFirstLastPara="1" wrap="square" lIns="0" tIns="0" rIns="0" bIns="0" anchor="b"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8800"/>
              <a:buFont typeface="Arial"/>
              <a:buNone/>
              <a:tabLst/>
              <a:defRPr/>
            </a:pPr>
            <a:r>
              <a:rPr lang="en-US" sz="7200" b="1" kern="0" dirty="0">
                <a:solidFill>
                  <a:srgbClr val="003668"/>
                </a:solidFill>
                <a:latin typeface="Arial" panose="020B0604020202020204" pitchFamily="34" charset="0"/>
                <a:ea typeface="Source Sans Pro"/>
                <a:cs typeface="Arial" panose="020B0604020202020204" pitchFamily="34" charset="0"/>
                <a:sym typeface="Source Sans Pro"/>
              </a:rPr>
              <a:t>38,000</a:t>
            </a:r>
            <a:endParaRPr kumimoji="0" sz="4400" b="1" i="0" u="none" strike="noStrike" kern="0" cap="none" spc="0" normalizeH="0" baseline="0" noProof="0" dirty="0">
              <a:ln>
                <a:noFill/>
              </a:ln>
              <a:solidFill>
                <a:srgbClr val="003668"/>
              </a:solidFill>
              <a:effectLst/>
              <a:uLnTx/>
              <a:uFillTx/>
              <a:latin typeface="Arial" panose="020B0604020202020204" pitchFamily="34" charset="0"/>
              <a:ea typeface="Source Sans Pro"/>
              <a:cs typeface="Arial" panose="020B0604020202020204" pitchFamily="34" charset="0"/>
              <a:sym typeface="Source Sans Pro"/>
            </a:endParaRPr>
          </a:p>
        </p:txBody>
      </p:sp>
      <p:sp>
        <p:nvSpPr>
          <p:cNvPr id="3" name="TextBox 2">
            <a:extLst>
              <a:ext uri="{FF2B5EF4-FFF2-40B4-BE49-F238E27FC236}">
                <a16:creationId xmlns:a16="http://schemas.microsoft.com/office/drawing/2014/main" id="{81C7708B-E02B-A53A-31CF-63EEDE7CBE98}"/>
              </a:ext>
            </a:extLst>
          </p:cNvPr>
          <p:cNvSpPr txBox="1"/>
          <p:nvPr/>
        </p:nvSpPr>
        <p:spPr>
          <a:xfrm>
            <a:off x="8079969" y="2907817"/>
            <a:ext cx="435797" cy="677108"/>
          </a:xfrm>
          <a:prstGeom prst="rect">
            <a:avLst/>
          </a:prstGeom>
          <a:noFill/>
        </p:spPr>
        <p:txBody>
          <a:bodyPr vert="horz" wrap="square" lIns="0" tIns="0" rIns="0" bIns="0" rtlCol="0" anchor="ctr">
            <a:spAutoFit/>
          </a:bodyPr>
          <a:lstStyle/>
          <a:p>
            <a:pPr algn="ctr"/>
            <a:r>
              <a:rPr lang="en-US" sz="4400" b="1" kern="0" dirty="0">
                <a:solidFill>
                  <a:srgbClr val="003668"/>
                </a:solidFill>
                <a:latin typeface="Arial" panose="020B0604020202020204" pitchFamily="34" charset="0"/>
                <a:ea typeface="Source Sans Pro"/>
                <a:cs typeface="Arial" panose="020B0604020202020204" pitchFamily="34" charset="0"/>
                <a:sym typeface="Source Sans Pro"/>
              </a:rPr>
              <a:t>~</a:t>
            </a:r>
            <a:endParaRPr lang="en-US" sz="4400" dirty="0"/>
          </a:p>
        </p:txBody>
      </p:sp>
    </p:spTree>
    <p:extLst>
      <p:ext uri="{BB962C8B-B14F-4D97-AF65-F5344CB8AC3E}">
        <p14:creationId xmlns:p14="http://schemas.microsoft.com/office/powerpoint/2010/main" val="2589417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E6124-2C19-F0FC-A274-5D6D45A103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3571B2E-37D5-2222-AF34-A2E25F4B23D9}"/>
              </a:ext>
            </a:extLst>
          </p:cNvPr>
          <p:cNvSpPr>
            <a:spLocks noGrp="1"/>
          </p:cNvSpPr>
          <p:nvPr>
            <p:ph type="title"/>
          </p:nvPr>
        </p:nvSpPr>
        <p:spPr>
          <a:xfrm>
            <a:off x="603957" y="2057402"/>
            <a:ext cx="8311444" cy="380999"/>
          </a:xfrm>
        </p:spPr>
        <p:txBody>
          <a:bodyPr/>
          <a:lstStyle/>
          <a:p>
            <a:r>
              <a:rPr lang="en-US" dirty="0">
                <a:cs typeface="Segoe UI Light"/>
              </a:rPr>
              <a:t>CMS’ Behavioral Health Strategy</a:t>
            </a:r>
            <a:endParaRPr lang="en-US" dirty="0"/>
          </a:p>
        </p:txBody>
      </p:sp>
    </p:spTree>
    <p:extLst>
      <p:ext uri="{BB962C8B-B14F-4D97-AF65-F5344CB8AC3E}">
        <p14:creationId xmlns:p14="http://schemas.microsoft.com/office/powerpoint/2010/main" val="13997346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xt5bGgI1R0KiKkldHh1zxA"/>
</p:tagLst>
</file>

<file path=ppt/tags/tag1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xt5bGgI1R0KiKkldHh1zx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7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1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MMI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BCG Grid 16:9">
  <a:themeElements>
    <a:clrScheme name="assa">
      <a:dk1>
        <a:sysClr val="windowText" lastClr="000000"/>
      </a:dk1>
      <a:lt1>
        <a:sysClr val="window" lastClr="FFFFFF"/>
      </a:lt1>
      <a:dk2>
        <a:srgbClr val="00529B"/>
      </a:dk2>
      <a:lt2>
        <a:srgbClr val="F2F2F2"/>
      </a:lt2>
      <a:accent1>
        <a:srgbClr val="003668"/>
      </a:accent1>
      <a:accent2>
        <a:srgbClr val="00488A"/>
      </a:accent2>
      <a:accent3>
        <a:srgbClr val="FFD004"/>
      </a:accent3>
      <a:accent4>
        <a:srgbClr val="0074DE"/>
      </a:accent4>
      <a:accent5>
        <a:srgbClr val="5C5C5C"/>
      </a:accent5>
      <a:accent6>
        <a:srgbClr val="9D74D0"/>
      </a:accent6>
      <a:hlink>
        <a:srgbClr val="2E3558"/>
      </a:hlink>
      <a:folHlink>
        <a:srgbClr val="6571AF"/>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529B"/>
        </a:solidFill>
        <a:ln w="9525" cap="rnd" cmpd="sng" algn="ctr">
          <a:solidFill>
            <a:srgbClr val="00529B"/>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cmpd="sng" algn="ctr">
          <a:solidFill>
            <a:srgbClr val="9A9A9A"/>
          </a:solidFill>
          <a:prstDash val="solid"/>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D2B284913CC04494F72129CF1F4CC9" ma:contentTypeVersion="11" ma:contentTypeDescription="Create a new document." ma:contentTypeScope="" ma:versionID="cc5f24ce6719eb10127a4f6a43afb7fb">
  <xsd:schema xmlns:xsd="http://www.w3.org/2001/XMLSchema" xmlns:xs="http://www.w3.org/2001/XMLSchema" xmlns:p="http://schemas.microsoft.com/office/2006/metadata/properties" xmlns:ns2="472988dd-34d0-45cf-8c62-b37671289ead" targetNamespace="http://schemas.microsoft.com/office/2006/metadata/properties" ma:root="true" ma:fieldsID="b30ec4b55c26871365d909fd74c3be4d" ns2:_="">
    <xsd:import namespace="472988dd-34d0-45cf-8c62-b37671289ead"/>
    <xsd:element name="properties">
      <xsd:complexType>
        <xsd:sequence>
          <xsd:element name="documentManagement">
            <xsd:complexType>
              <xsd:all>
                <xsd:element ref="ns2: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2988dd-34d0-45cf-8c62-b37671289ead" elementFormDefault="qualified">
    <xsd:import namespace="http://schemas.microsoft.com/office/2006/documentManagement/types"/>
    <xsd:import namespace="http://schemas.microsoft.com/office/infopath/2007/PartnerControls"/>
    <xsd:element name="SharedWithUsers" ma:index="6"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A346559D-8D3B-4DCB-8837-5382317C0A93}">
  <ds:schemaRefs>
    <ds:schemaRef ds:uri="http://schemas.microsoft.com/office/2006/documentManagement/types"/>
    <ds:schemaRef ds:uri="http://www.w3.org/XML/1998/namespace"/>
    <ds:schemaRef ds:uri="http://purl.org/dc/dcmitype/"/>
    <ds:schemaRef ds:uri="http://schemas.microsoft.com/office/infopath/2007/PartnerControls"/>
    <ds:schemaRef ds:uri="472988dd-34d0-45cf-8c62-b37671289ead"/>
    <ds:schemaRef ds:uri="http://schemas.microsoft.com/office/2006/metadata/properties"/>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7BB8D019-275B-4CD2-9418-BE9F32C724CF}">
  <ds:schemaRefs>
    <ds:schemaRef ds:uri="http://schemas.microsoft.com/sharepoint/v3/contenttype/forms"/>
  </ds:schemaRefs>
</ds:datastoreItem>
</file>

<file path=customXml/itemProps3.xml><?xml version="1.0" encoding="utf-8"?>
<ds:datastoreItem xmlns:ds="http://schemas.openxmlformats.org/officeDocument/2006/customXml" ds:itemID="{DE577C4E-2797-47F5-A2C9-425BFECB66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2988dd-34d0-45cf-8c62-b37671289e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9A3EDEE-E26C-448F-9678-033F5FFBF6C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18332</TotalTime>
  <Words>3605</Words>
  <Application>Microsoft Office PowerPoint</Application>
  <PresentationFormat>Widescreen</PresentationFormat>
  <Paragraphs>272</Paragraphs>
  <Slides>39</Slides>
  <Notes>6</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39</vt:i4>
      </vt:variant>
    </vt:vector>
  </HeadingPairs>
  <TitlesOfParts>
    <vt:vector size="55" baseType="lpstr">
      <vt:lpstr>Aptos</vt:lpstr>
      <vt:lpstr>Arial</vt:lpstr>
      <vt:lpstr>Arial Narrow</vt:lpstr>
      <vt:lpstr>Avenir Medium</vt:lpstr>
      <vt:lpstr>Calibri</vt:lpstr>
      <vt:lpstr>Courier New</vt:lpstr>
      <vt:lpstr>Segoe UI</vt:lpstr>
      <vt:lpstr>Segoe UI Light</vt:lpstr>
      <vt:lpstr>System Font Regular</vt:lpstr>
      <vt:lpstr>Trebuchet MS</vt:lpstr>
      <vt:lpstr>Wingdings</vt:lpstr>
      <vt:lpstr>CMMI blue</vt:lpstr>
      <vt:lpstr>10_BCG Grid 16:9</vt:lpstr>
      <vt:lpstr>11_Custom Design</vt:lpstr>
      <vt:lpstr>9_Custom Design</vt:lpstr>
      <vt:lpstr>think-cell Slide</vt:lpstr>
      <vt:lpstr>CMS’ Behavioral Health Strategy National Association for Behavioral Healthcare Conference    March 2, 2026</vt:lpstr>
      <vt:lpstr>CMS’ Mission</vt:lpstr>
      <vt:lpstr>CMS’ Strategic Framework &amp; Purpose</vt:lpstr>
      <vt:lpstr>Make America Healthy Again</vt:lpstr>
      <vt:lpstr>Who we serve: The American People </vt:lpstr>
      <vt:lpstr>Who we serve: Taxpayers</vt:lpstr>
      <vt:lpstr>Who we serve: The Health Care System</vt:lpstr>
      <vt:lpstr>What we do: Right-Size Contracts</vt:lpstr>
      <vt:lpstr>CMS’ Behavioral Health Strategy</vt:lpstr>
      <vt:lpstr>CMS’ Behavioral Health Strategy</vt:lpstr>
      <vt:lpstr>PowerPoint Presentation</vt:lpstr>
      <vt:lpstr>CMS Actions</vt:lpstr>
      <vt:lpstr>CMS Actions continued</vt:lpstr>
      <vt:lpstr>EO: Addressing Addiction Through the American Recovery Institute</vt:lpstr>
      <vt:lpstr>Innovation Center Models</vt:lpstr>
      <vt:lpstr>IBH (Innovation in Behavioral Health) Model</vt:lpstr>
      <vt:lpstr>ACCESS (Advancing Chronic Care with Effective, Scalable Solutions) Model</vt:lpstr>
      <vt:lpstr>ASM (Ambulatory Specialty Model)</vt:lpstr>
      <vt:lpstr>Integrated Care for Kids (InCK) Model</vt:lpstr>
      <vt:lpstr>Medicaid 1115 SUD and SMI Demonstrations</vt:lpstr>
      <vt:lpstr>SUD Demos</vt:lpstr>
      <vt:lpstr>SMI Demos</vt:lpstr>
      <vt:lpstr>QIN-QIOs</vt:lpstr>
      <vt:lpstr>QIN-QIOs</vt:lpstr>
      <vt:lpstr>Focused Aims and Sub-Aims of QIN-QIO Technical Assistance</vt:lpstr>
      <vt:lpstr>Behavioral Health Focus:  Depression, Suicide Prevention, Substance Use Disorder, and Chronic Pain</vt:lpstr>
      <vt:lpstr>Behavioral Health Focus:  Depression, Suicide Prevention, Substance Use Disorder, and Chronic Pain</vt:lpstr>
      <vt:lpstr>Behavioral Health Focus:  Depression, Suicide Prevention, Substance Use Disorder, and Chronic Pain</vt:lpstr>
      <vt:lpstr>2026 Medicare Physician Fee Schedule</vt:lpstr>
      <vt:lpstr>Policies to Improve Care for Chronic Illness and Behavioral Health Needs</vt:lpstr>
      <vt:lpstr>Policies to Improve Care for Chronic Illness and Behavioral Health Needs</vt:lpstr>
      <vt:lpstr>Policies to Improve Care for Chronic Illness and Behavioral Health Needs</vt:lpstr>
      <vt:lpstr>Rural Health Clinics (RHCs) and Federally Qualified Health Centers (FQHCs) </vt:lpstr>
      <vt:lpstr>Behavioral Health Toolkit</vt:lpstr>
      <vt:lpstr>New CMS Early and Periodic Screening, Diagnostic, and Treatment (EPSDT) Behavioral Health Toolkit</vt:lpstr>
      <vt:lpstr>Let’s Connect!</vt:lpstr>
      <vt:lpstr>CMS Quality Conference</vt:lpstr>
      <vt:lpstr>Open Question &amp; Answer Session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DSEP and CMMI</dc:title>
  <dc:creator>Carrie Wells</dc:creator>
  <cp:lastModifiedBy>Bilger, Kalyn (CMS/CPI)</cp:lastModifiedBy>
  <cp:revision>166</cp:revision>
  <cp:lastPrinted>2025-06-09T15:02:37Z</cp:lastPrinted>
  <dcterms:created xsi:type="dcterms:W3CDTF">2022-09-30T19:23:48Z</dcterms:created>
  <dcterms:modified xsi:type="dcterms:W3CDTF">2026-02-27T16:34:37Z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0x010100D5D2B284913CC04494F72129CF1F4CC9</vt:lpwstr>
  </property>
</Properties>
</file>