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5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A2A"/>
    <a:srgbClr val="112233"/>
    <a:srgbClr val="243A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F3AC3D-AE00-452B-B0C3-A8FF4A6F927A}" v="1" dt="2026-02-19T21:48:05.7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51"/>
    <p:restoredTop sz="94626"/>
  </p:normalViewPr>
  <p:slideViewPr>
    <p:cSldViewPr snapToGrid="0">
      <p:cViewPr varScale="1">
        <p:scale>
          <a:sx n="121" d="100"/>
          <a:sy n="121" d="100"/>
        </p:scale>
        <p:origin x="8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Boles" userId="HGL5t3ol+sgxZ14b62YQH0i5NyCd4eEOZJOthPWBb1M=" providerId="None" clId="Web-{84F3AC3D-AE00-452B-B0C3-A8FF4A6F927A}"/>
    <pc:docChg chg="delSld">
      <pc:chgData name="Eric Boles" userId="HGL5t3ol+sgxZ14b62YQH0i5NyCd4eEOZJOthPWBb1M=" providerId="None" clId="Web-{84F3AC3D-AE00-452B-B0C3-A8FF4A6F927A}" dt="2026-02-19T21:48:05.764" v="0"/>
      <pc:docMkLst>
        <pc:docMk/>
      </pc:docMkLst>
      <pc:sldChg chg="del">
        <pc:chgData name="Eric Boles" userId="HGL5t3ol+sgxZ14b62YQH0i5NyCd4eEOZJOthPWBb1M=" providerId="None" clId="Web-{84F3AC3D-AE00-452B-B0C3-A8FF4A6F927A}" dt="2026-02-19T21:48:05.764" v="0"/>
        <pc:sldMkLst>
          <pc:docMk/>
          <pc:sldMk cId="2948170083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E9D81-E8F5-BCEE-B762-FDB44BEAD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52050-78F0-8869-FC8B-D943CD577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3EFDB-DD2C-AF52-452E-19907B9D1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06B9-0ECE-0042-AED6-9D3F388BA190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23636-F2EA-F415-A030-C8FA21E0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A2405-B202-B6F0-EFC8-D6CEDD685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3F07-CC91-9B46-988E-AECEF949A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38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7F06E-1830-729C-5679-05A17F6E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5329F8-6E56-5E78-CCCF-F4497A589A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F47E6-CD34-8FC4-8B77-F316EC24C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06B9-0ECE-0042-AED6-9D3F388BA190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EAC97-710E-63AD-6869-A22420BFB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78740-43EA-45EA-DD0F-F95129F35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3F07-CC91-9B46-988E-AECEF949A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89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C8DD4F-9A00-6C0D-FE4B-73A51A7BD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C1B446-3DF9-4F1D-EC75-3A75B9638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0BA28-99CA-F0DA-77CC-31814F7CB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06B9-0ECE-0042-AED6-9D3F388BA190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6D577-9D89-7113-5332-4B4E447C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D3022-6689-75EF-D7EB-D3624A548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3F07-CC91-9B46-988E-AECEF949A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0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B09BD-74A8-BE75-D22A-53D78A6B1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47A5E-F2CB-CB83-DDB4-84A45C314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5CEC3-83B0-2214-2992-87FBC0C27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06B9-0ECE-0042-AED6-9D3F388BA190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0A415-59EE-2DDB-224C-ABD75CA9D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DB94E-6286-7B47-901B-3FA1A6495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3F07-CC91-9B46-988E-AECEF949A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66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18864-EEB0-4AC5-71EE-480B0D23D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BA198-E456-79D2-4426-D8C3699A7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332E6-1FF4-8996-895D-1E8DB3BDD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06B9-0ECE-0042-AED6-9D3F388BA190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80A-6F9A-23C7-0959-65E59C9E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72BE4-6CDE-20AF-411E-46038D1A9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3F07-CC91-9B46-988E-AECEF949A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96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4CC9B-0560-3E53-34DD-8C8CC594D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8A520-D105-0A18-360D-2C13CE6D8F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CEA830-FFF2-990F-072E-E77032EC8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5CE46C-E3DC-CA4D-6F17-C8CEC683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06B9-0ECE-0042-AED6-9D3F388BA190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BCD35-5CD4-FB94-25CF-E1D1709E2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42AACA-E72B-2A5B-3793-2253302C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3F07-CC91-9B46-988E-AECEF949A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51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12888-B215-E5D5-F5B4-B9FE415E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3A2F2-2703-610A-6754-EC682A2ED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BB8F0C-3BCA-8A83-36AC-761C74809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8037C7-CBC7-ECBC-3356-319B812281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5D58A7-678E-8940-4F6E-CCEA3810FF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25FD63-FA6D-A294-5520-B37D64E1D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06B9-0ECE-0042-AED6-9D3F388BA190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E31F2-1888-25D1-BAD2-FFEC8049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116410-727D-6BE9-7B4C-3BE71F16A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3F07-CC91-9B46-988E-AECEF949A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96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74CFA-4B4C-2C6B-7CC8-B783DF1AB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8DA57B-3C0F-E6A2-D2B2-F9B3AD27F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06B9-0ECE-0042-AED6-9D3F388BA190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64ED54-5E66-DEB5-9D19-C22EA6EE1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FC3701-A935-C9AD-D58F-72870EBF2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3F07-CC91-9B46-988E-AECEF949A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6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CCD7D-3FF3-42F1-F553-2718CD5B7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06B9-0ECE-0042-AED6-9D3F388BA190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C103A7-F7D1-B269-B8FE-C29E738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470442-E9A9-D5BA-2C25-8547E8DE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3F07-CC91-9B46-988E-AECEF949A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76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459DC-2AFD-0845-40BF-9B96C74D2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67F1D-B03D-DFE0-5E1D-A7FC511CA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C88AA2-A6BE-E04A-6717-C548347D7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9D9747-C791-CA5B-50BC-37146E6B2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06B9-0ECE-0042-AED6-9D3F388BA190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F286B3-8050-B83E-0092-3B7ABC351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5394E-39D6-44F8-35D0-4A3C5A070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3F07-CC91-9B46-988E-AECEF949A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61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F9535-2DE4-76E4-00CD-3963BE1CC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249507-5C3A-4CB2-0D38-931B384DC9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DB228-59B3-8964-C696-94B15DD0F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3AD32-3669-49A5-74FD-6A2319704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06B9-0ECE-0042-AED6-9D3F388BA190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559E68-3BCD-51C1-C749-BBD09CD47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610922-FBE8-D740-487F-62CCCDDEA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3F07-CC91-9B46-988E-AECEF949A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EFC0A5-D6F5-5999-B037-1693C329A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A2861-DCC7-A612-3A4D-3FFC48134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DA62B-F61F-AEAF-58F2-6EE4C24474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9406B9-0ECE-0042-AED6-9D3F388BA190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FA356-F677-4DAC-86FF-EA7605947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29A90-7DD0-93E4-690D-3658986E1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CD3F07-CC91-9B46-988E-AECEF949A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2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blue suit smiling&#10;&#10;AI-generated content may be incorrect.">
            <a:extLst>
              <a:ext uri="{FF2B5EF4-FFF2-40B4-BE49-F238E27FC236}">
                <a16:creationId xmlns:a16="http://schemas.microsoft.com/office/drawing/2014/main" id="{A792C3A3-BEB3-DEC7-AEC6-7E3621D39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51BB31-5F27-EF5D-D9CA-449516671DD7}"/>
              </a:ext>
            </a:extLst>
          </p:cNvPr>
          <p:cNvSpPr txBox="1"/>
          <p:nvPr/>
        </p:nvSpPr>
        <p:spPr>
          <a:xfrm>
            <a:off x="4668253" y="2341692"/>
            <a:ext cx="6997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112233"/>
                </a:solidFill>
                <a:latin typeface="Instrument Serif" pitchFamily="2" charset="0"/>
              </a:rPr>
              <a:t>Moving to </a:t>
            </a:r>
            <a:r>
              <a:rPr lang="en-US" sz="9600" i="1" dirty="0">
                <a:solidFill>
                  <a:srgbClr val="112233"/>
                </a:solidFill>
                <a:latin typeface="Instrument Serif" pitchFamily="2" charset="0"/>
              </a:rPr>
              <a:t>Great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A1D1B0-C132-D0FC-5100-69E1E904D395}"/>
              </a:ext>
            </a:extLst>
          </p:cNvPr>
          <p:cNvSpPr txBox="1"/>
          <p:nvPr/>
        </p:nvSpPr>
        <p:spPr>
          <a:xfrm>
            <a:off x="4957011" y="3823983"/>
            <a:ext cx="6420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12233"/>
                </a:solidFill>
                <a:latin typeface="Poppins" pitchFamily="2" charset="77"/>
                <a:cs typeface="Poppins" pitchFamily="2" charset="77"/>
              </a:rPr>
              <a:t>Unleashing Your Best in Life and Work</a:t>
            </a:r>
          </a:p>
        </p:txBody>
      </p:sp>
      <p:pic>
        <p:nvPicPr>
          <p:cNvPr id="11" name="Picture 10" descr="A close-up of a logo&#10;&#10;AI-generated content may be incorrect.">
            <a:extLst>
              <a:ext uri="{FF2B5EF4-FFF2-40B4-BE49-F238E27FC236}">
                <a16:creationId xmlns:a16="http://schemas.microsoft.com/office/drawing/2014/main" id="{0F26FBCD-F86A-3955-79C7-AB0DEB0E5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145" y="1430977"/>
            <a:ext cx="3450595" cy="7368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0D2FBC-8472-D314-C3C0-79E61BAFBC2B}"/>
              </a:ext>
            </a:extLst>
          </p:cNvPr>
          <p:cNvSpPr txBox="1"/>
          <p:nvPr/>
        </p:nvSpPr>
        <p:spPr>
          <a:xfrm>
            <a:off x="4668253" y="4935837"/>
            <a:ext cx="6997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15A2A"/>
                </a:solidFill>
                <a:latin typeface="Beachwood" pitchFamily="2" charset="77"/>
              </a:rPr>
              <a:t>ERIC BOLES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F28846-A2C4-6780-49D8-8D834D751266}"/>
              </a:ext>
            </a:extLst>
          </p:cNvPr>
          <p:cNvSpPr txBox="1"/>
          <p:nvPr/>
        </p:nvSpPr>
        <p:spPr>
          <a:xfrm>
            <a:off x="146671" y="6459353"/>
            <a:ext cx="2884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Poppins" pitchFamily="2" charset="77"/>
                <a:cs typeface="Poppins" pitchFamily="2" charset="77"/>
              </a:rPr>
              <a:t>©2026 The Game Changers, Inc.</a:t>
            </a:r>
          </a:p>
        </p:txBody>
      </p:sp>
    </p:spTree>
    <p:extLst>
      <p:ext uri="{BB962C8B-B14F-4D97-AF65-F5344CB8AC3E}">
        <p14:creationId xmlns:p14="http://schemas.microsoft.com/office/powerpoint/2010/main" val="3027320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acorn on a tree&#10;&#10;AI-generated content may be incorrect.">
            <a:extLst>
              <a:ext uri="{FF2B5EF4-FFF2-40B4-BE49-F238E27FC236}">
                <a16:creationId xmlns:a16="http://schemas.microsoft.com/office/drawing/2014/main" id="{515F1BC1-8C5C-F23A-5217-655B21CD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63" t="12898" r="5389" b="12898"/>
          <a:stretch>
            <a:fillRect/>
          </a:stretch>
        </p:blipFill>
        <p:spPr>
          <a:xfrm>
            <a:off x="-1" y="0"/>
            <a:ext cx="12213543" cy="6858000"/>
          </a:xfrm>
          <a:prstGeom prst="rect">
            <a:avLst/>
          </a:prstGeom>
        </p:spPr>
      </p:pic>
      <p:pic>
        <p:nvPicPr>
          <p:cNvPr id="14" name="Picture 13" descr="A black and white picture of a person&#10;&#10;AI-generated content may be incorrect.">
            <a:extLst>
              <a:ext uri="{FF2B5EF4-FFF2-40B4-BE49-F238E27FC236}">
                <a16:creationId xmlns:a16="http://schemas.microsoft.com/office/drawing/2014/main" id="{C448BD3C-2C2A-2A4A-0B04-90B6EA3CF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657" y="0"/>
            <a:ext cx="10287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272FB2-1897-2888-2DA8-8EA84D5AAB85}"/>
              </a:ext>
            </a:extLst>
          </p:cNvPr>
          <p:cNvSpPr txBox="1"/>
          <p:nvPr/>
        </p:nvSpPr>
        <p:spPr>
          <a:xfrm>
            <a:off x="146671" y="6459353"/>
            <a:ext cx="2884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Poppins" pitchFamily="2" charset="77"/>
                <a:cs typeface="Poppins" pitchFamily="2" charset="77"/>
              </a:rPr>
              <a:t>©2026 The Game Changers, Inc.</a:t>
            </a:r>
          </a:p>
        </p:txBody>
      </p:sp>
      <p:pic>
        <p:nvPicPr>
          <p:cNvPr id="8" name="Picture 7" descr="A black and blue logo&#10;&#10;AI-generated content may be incorrect.">
            <a:extLst>
              <a:ext uri="{FF2B5EF4-FFF2-40B4-BE49-F238E27FC236}">
                <a16:creationId xmlns:a16="http://schemas.microsoft.com/office/drawing/2014/main" id="{AF911AA6-4B8F-B91B-C088-5CA621CDF2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429" b="21429"/>
          <a:stretch>
            <a:fillRect/>
          </a:stretch>
        </p:blipFill>
        <p:spPr>
          <a:xfrm>
            <a:off x="435429" y="5563614"/>
            <a:ext cx="1567544" cy="8957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BFA9B4-9CE2-6792-AEC2-F4896927E8B8}"/>
              </a:ext>
            </a:extLst>
          </p:cNvPr>
          <p:cNvSpPr txBox="1"/>
          <p:nvPr/>
        </p:nvSpPr>
        <p:spPr>
          <a:xfrm>
            <a:off x="9021163" y="6459353"/>
            <a:ext cx="2884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@</a:t>
            </a:r>
            <a:r>
              <a:rPr lang="en-US" sz="105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EricLBoles</a:t>
            </a:r>
            <a:endParaRPr lang="en-US" sz="105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026" name="Picture 2" descr="Free twitter icon png vector - Pixsector">
            <a:extLst>
              <a:ext uri="{FF2B5EF4-FFF2-40B4-BE49-F238E27FC236}">
                <a16:creationId xmlns:a16="http://schemas.microsoft.com/office/drawing/2014/main" id="{B1812DB1-FBA7-155E-CA8F-ED7196CA8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846" y="6459353"/>
            <a:ext cx="261611" cy="26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5D1AAE-DAF0-CA28-0DFC-AF69A30435CC}"/>
              </a:ext>
            </a:extLst>
          </p:cNvPr>
          <p:cNvSpPr txBox="1"/>
          <p:nvPr/>
        </p:nvSpPr>
        <p:spPr>
          <a:xfrm>
            <a:off x="5333255" y="1710562"/>
            <a:ext cx="51302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strument Serif" pitchFamily="2" charset="0"/>
              </a:rPr>
              <a:t>What do</a:t>
            </a:r>
            <a:endParaRPr lang="en-US" sz="138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nstrument Serif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822657-B8F5-37E6-CE90-D9127916A6ED}"/>
              </a:ext>
            </a:extLst>
          </p:cNvPr>
          <p:cNvSpPr txBox="1"/>
          <p:nvPr/>
        </p:nvSpPr>
        <p:spPr>
          <a:xfrm>
            <a:off x="6208266" y="2931447"/>
            <a:ext cx="51302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strument Serif" pitchFamily="2" charset="0"/>
              </a:rPr>
              <a:t>you </a:t>
            </a:r>
            <a:r>
              <a:rPr lang="en-US" sz="138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strument Serif" pitchFamily="2" charset="0"/>
              </a:rPr>
              <a:t>see</a:t>
            </a:r>
            <a:r>
              <a:rPr lang="en-US" sz="13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strument Serif" pitchFamily="2" charset="0"/>
              </a:rPr>
              <a:t>?</a:t>
            </a:r>
            <a:endParaRPr lang="en-US" sz="138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nstrument Seri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616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6CBBC-F70B-6878-B9B2-D237D9B58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with yellow leaves&#10;&#10;AI-generated content may be incorrect.">
            <a:extLst>
              <a:ext uri="{FF2B5EF4-FFF2-40B4-BE49-F238E27FC236}">
                <a16:creationId xmlns:a16="http://schemas.microsoft.com/office/drawing/2014/main" id="{4E22CF4C-D4C7-FC62-2C00-F3D5528670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10"/>
          <a:stretch>
            <a:fillRect/>
          </a:stretch>
        </p:blipFill>
        <p:spPr>
          <a:xfrm>
            <a:off x="1" y="0"/>
            <a:ext cx="1226258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4C9CEB-E9A1-5887-1CE9-2F1E26201425}"/>
              </a:ext>
            </a:extLst>
          </p:cNvPr>
          <p:cNvSpPr txBox="1"/>
          <p:nvPr/>
        </p:nvSpPr>
        <p:spPr>
          <a:xfrm>
            <a:off x="146671" y="6459353"/>
            <a:ext cx="2884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©2026 The Game Changers, Inc.</a:t>
            </a:r>
          </a:p>
        </p:txBody>
      </p:sp>
      <p:pic>
        <p:nvPicPr>
          <p:cNvPr id="8" name="Picture 7" descr="A black and blue logo&#10;&#10;AI-generated content may be incorrect.">
            <a:extLst>
              <a:ext uri="{FF2B5EF4-FFF2-40B4-BE49-F238E27FC236}">
                <a16:creationId xmlns:a16="http://schemas.microsoft.com/office/drawing/2014/main" id="{9AE85247-3088-4766-23E5-B6B659341C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429" b="21429"/>
          <a:stretch>
            <a:fillRect/>
          </a:stretch>
        </p:blipFill>
        <p:spPr>
          <a:xfrm>
            <a:off x="435429" y="5563614"/>
            <a:ext cx="1567544" cy="8957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E5C408-BF8E-D509-B4F8-CA355BDFF0F4}"/>
              </a:ext>
            </a:extLst>
          </p:cNvPr>
          <p:cNvSpPr txBox="1"/>
          <p:nvPr/>
        </p:nvSpPr>
        <p:spPr>
          <a:xfrm>
            <a:off x="9021163" y="6459353"/>
            <a:ext cx="2884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Poppins" pitchFamily="2" charset="77"/>
                <a:cs typeface="Poppins" pitchFamily="2" charset="77"/>
              </a:rPr>
              <a:t>@</a:t>
            </a:r>
            <a:r>
              <a:rPr lang="en-US" sz="1050" dirty="0" err="1">
                <a:latin typeface="Poppins" pitchFamily="2" charset="77"/>
                <a:cs typeface="Poppins" pitchFamily="2" charset="77"/>
              </a:rPr>
              <a:t>EricLBoles</a:t>
            </a:r>
            <a:endParaRPr lang="en-US" sz="105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026" name="Picture 2" descr="Free twitter icon png vector - Pixsector">
            <a:extLst>
              <a:ext uri="{FF2B5EF4-FFF2-40B4-BE49-F238E27FC236}">
                <a16:creationId xmlns:a16="http://schemas.microsoft.com/office/drawing/2014/main" id="{268B355D-9305-4861-4C62-8C268E3E4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846" y="6459353"/>
            <a:ext cx="261611" cy="26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D4615D-7285-3438-FAD0-D1255E83C238}"/>
              </a:ext>
            </a:extLst>
          </p:cNvPr>
          <p:cNvSpPr txBox="1"/>
          <p:nvPr/>
        </p:nvSpPr>
        <p:spPr>
          <a:xfrm>
            <a:off x="976965" y="2131306"/>
            <a:ext cx="103086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strument Serif" pitchFamily="2" charset="0"/>
              </a:rPr>
              <a:t>Potential.</a:t>
            </a:r>
            <a:endParaRPr lang="en-US" sz="138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nstrument Serif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2811E6-646E-EC19-2A7C-ADB2222F5F3B}"/>
              </a:ext>
            </a:extLst>
          </p:cNvPr>
          <p:cNvSpPr/>
          <p:nvPr/>
        </p:nvSpPr>
        <p:spPr>
          <a:xfrm>
            <a:off x="782113" y="1828801"/>
            <a:ext cx="10503508" cy="2887579"/>
          </a:xfrm>
          <a:prstGeom prst="rect">
            <a:avLst/>
          </a:prstGeom>
          <a:noFill/>
          <a:ln w="12700">
            <a:solidFill>
              <a:srgbClr val="F15A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61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0EFD1-2070-7804-FEB5-E03F2A59C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83047D-A7B6-BA62-3C57-5E8CE41925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8" b="178"/>
          <a:stretch/>
        </p:blipFill>
        <p:spPr>
          <a:xfrm>
            <a:off x="1" y="0"/>
            <a:ext cx="1226258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463CE2-56A0-09C8-4178-EE897D257116}"/>
              </a:ext>
            </a:extLst>
          </p:cNvPr>
          <p:cNvSpPr txBox="1"/>
          <p:nvPr/>
        </p:nvSpPr>
        <p:spPr>
          <a:xfrm>
            <a:off x="146671" y="6459353"/>
            <a:ext cx="2884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©2026 The Game Changers, Inc.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7F4652-9715-2F77-04FA-660E0B3324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429" b="21429"/>
          <a:stretch/>
        </p:blipFill>
        <p:spPr>
          <a:xfrm>
            <a:off x="435429" y="5563614"/>
            <a:ext cx="1567544" cy="8957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23A147-8666-F58F-48A7-C47B5A45414C}"/>
              </a:ext>
            </a:extLst>
          </p:cNvPr>
          <p:cNvSpPr txBox="1"/>
          <p:nvPr/>
        </p:nvSpPr>
        <p:spPr>
          <a:xfrm>
            <a:off x="9021163" y="6459353"/>
            <a:ext cx="2884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@</a:t>
            </a:r>
            <a:r>
              <a:rPr lang="en-US" sz="105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EricLBoles</a:t>
            </a:r>
            <a:endParaRPr lang="en-US" sz="105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026" name="Picture 2" descr="Free twitter icon png vector - Pixsector">
            <a:extLst>
              <a:ext uri="{FF2B5EF4-FFF2-40B4-BE49-F238E27FC236}">
                <a16:creationId xmlns:a16="http://schemas.microsoft.com/office/drawing/2014/main" id="{44A57854-E6BC-3614-349C-B34558F6B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846" y="6459353"/>
            <a:ext cx="261611" cy="26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BC315C-0898-8EA9-469C-C9379B61767A}"/>
              </a:ext>
            </a:extLst>
          </p:cNvPr>
          <p:cNvSpPr txBox="1"/>
          <p:nvPr/>
        </p:nvSpPr>
        <p:spPr>
          <a:xfrm>
            <a:off x="976965" y="2131306"/>
            <a:ext cx="103086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strument Serif" pitchFamily="2" charset="0"/>
              </a:rPr>
              <a:t>Effectiveness.</a:t>
            </a:r>
            <a:endParaRPr lang="en-US" sz="138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nstrument Serif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11F13E-046E-F21E-388C-23C27120AFA3}"/>
              </a:ext>
            </a:extLst>
          </p:cNvPr>
          <p:cNvSpPr/>
          <p:nvPr/>
        </p:nvSpPr>
        <p:spPr>
          <a:xfrm>
            <a:off x="782113" y="1828801"/>
            <a:ext cx="10503508" cy="2887579"/>
          </a:xfrm>
          <a:prstGeom prst="rect">
            <a:avLst/>
          </a:prstGeom>
          <a:noFill/>
          <a:ln w="12700">
            <a:solidFill>
              <a:srgbClr val="F15A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26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177EC-6D41-209C-D4BC-EB336B923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D97706-DAF3-0B55-D672-16F1330C03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09" t="13488" r="541" b="7579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455E4A-5B60-8100-0864-7C4126C20557}"/>
              </a:ext>
            </a:extLst>
          </p:cNvPr>
          <p:cNvSpPr txBox="1"/>
          <p:nvPr/>
        </p:nvSpPr>
        <p:spPr>
          <a:xfrm>
            <a:off x="146671" y="6459353"/>
            <a:ext cx="2884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©2026 The Game Changers, Inc.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83752A-A455-BFEB-BF90-AF2F821171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429" b="21429"/>
          <a:stretch/>
        </p:blipFill>
        <p:spPr>
          <a:xfrm>
            <a:off x="435429" y="5563614"/>
            <a:ext cx="1567544" cy="895739"/>
          </a:xfrm>
          <a:prstGeom prst="rect">
            <a:avLst/>
          </a:prstGeom>
        </p:spPr>
      </p:pic>
      <p:pic>
        <p:nvPicPr>
          <p:cNvPr id="15" name="Picture 14" descr="A black and white picture of a person&#10;&#10;AI-generated content may be incorrect.">
            <a:extLst>
              <a:ext uri="{FF2B5EF4-FFF2-40B4-BE49-F238E27FC236}">
                <a16:creationId xmlns:a16="http://schemas.microsoft.com/office/drawing/2014/main" id="{641560C3-57A4-6CF3-31E9-4E583E6BE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999" y="0"/>
            <a:ext cx="10287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29B06D-0396-AA96-537A-53546DF2D9F3}"/>
              </a:ext>
            </a:extLst>
          </p:cNvPr>
          <p:cNvSpPr txBox="1"/>
          <p:nvPr/>
        </p:nvSpPr>
        <p:spPr>
          <a:xfrm>
            <a:off x="9021163" y="6459353"/>
            <a:ext cx="2884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@</a:t>
            </a:r>
            <a:r>
              <a:rPr lang="en-US" sz="105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EricLBoles</a:t>
            </a:r>
            <a:endParaRPr lang="en-US" sz="105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026" name="Picture 2" descr="Free twitter icon png vector - Pixsector">
            <a:extLst>
              <a:ext uri="{FF2B5EF4-FFF2-40B4-BE49-F238E27FC236}">
                <a16:creationId xmlns:a16="http://schemas.microsoft.com/office/drawing/2014/main" id="{C3903109-7EED-256E-2A58-6E29DFF5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846" y="6459353"/>
            <a:ext cx="261611" cy="26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782E0D-1E00-A5B6-1F38-16396F75E6A6}"/>
              </a:ext>
            </a:extLst>
          </p:cNvPr>
          <p:cNvSpPr txBox="1"/>
          <p:nvPr/>
        </p:nvSpPr>
        <p:spPr>
          <a:xfrm>
            <a:off x="5761754" y="2294592"/>
            <a:ext cx="6314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Instrument Serif" pitchFamily="2" charset="0"/>
              </a:rPr>
              <a:t>I’m ok, just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610EF-C206-4594-D4AA-A7EA1F9D82A1}"/>
              </a:ext>
            </a:extLst>
          </p:cNvPr>
          <p:cNvSpPr txBox="1"/>
          <p:nvPr/>
        </p:nvSpPr>
        <p:spPr>
          <a:xfrm>
            <a:off x="5925384" y="3411936"/>
            <a:ext cx="6314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i="1" dirty="0">
                <a:solidFill>
                  <a:schemeClr val="bg1"/>
                </a:solidFill>
                <a:latin typeface="Instrument Serif" pitchFamily="2" charset="0"/>
              </a:rPr>
              <a:t>the way I am.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55BF44-3599-E240-F814-D31840D7F7BF}"/>
              </a:ext>
            </a:extLst>
          </p:cNvPr>
          <p:cNvSpPr txBox="1"/>
          <p:nvPr/>
        </p:nvSpPr>
        <p:spPr>
          <a:xfrm>
            <a:off x="5419999" y="1895945"/>
            <a:ext cx="6997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15A2A"/>
                </a:solidFill>
                <a:latin typeface="Beachwood" pitchFamily="2" charset="77"/>
              </a:rPr>
              <a:t>WHY DON’T WE GROW?</a:t>
            </a:r>
          </a:p>
        </p:txBody>
      </p:sp>
    </p:spTree>
    <p:extLst>
      <p:ext uri="{BB962C8B-B14F-4D97-AF65-F5344CB8AC3E}">
        <p14:creationId xmlns:p14="http://schemas.microsoft.com/office/powerpoint/2010/main" val="1696074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23977-748E-3E08-3557-B7DA1310E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492245E-87ED-4661-E05B-FE9321A09A87}"/>
              </a:ext>
            </a:extLst>
          </p:cNvPr>
          <p:cNvSpPr txBox="1"/>
          <p:nvPr/>
        </p:nvSpPr>
        <p:spPr>
          <a:xfrm>
            <a:off x="146671" y="6459353"/>
            <a:ext cx="2884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112233"/>
                </a:solidFill>
                <a:latin typeface="Poppins" pitchFamily="2" charset="77"/>
                <a:cs typeface="Poppins" pitchFamily="2" charset="77"/>
              </a:rPr>
              <a:t>©2026 The Game Changers, Inc.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7988D5-FD8C-F588-D2EE-5379F9C6CFF8}"/>
              </a:ext>
            </a:extLst>
          </p:cNvPr>
          <p:cNvSpPr txBox="1"/>
          <p:nvPr/>
        </p:nvSpPr>
        <p:spPr>
          <a:xfrm>
            <a:off x="9021163" y="6459353"/>
            <a:ext cx="2884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112233"/>
                </a:solidFill>
                <a:latin typeface="Poppins" pitchFamily="2" charset="77"/>
                <a:cs typeface="Poppins" pitchFamily="2" charset="77"/>
              </a:rPr>
              <a:t>@</a:t>
            </a:r>
            <a:r>
              <a:rPr lang="en-US" sz="1050" dirty="0" err="1">
                <a:solidFill>
                  <a:srgbClr val="112233"/>
                </a:solidFill>
                <a:latin typeface="Poppins" pitchFamily="2" charset="77"/>
                <a:cs typeface="Poppins" pitchFamily="2" charset="77"/>
              </a:rPr>
              <a:t>EricLBoles</a:t>
            </a:r>
            <a:endParaRPr lang="en-US" sz="1050" dirty="0">
              <a:solidFill>
                <a:srgbClr val="112233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026" name="Picture 2" descr="Free twitter icon png vector - Pixsector">
            <a:extLst>
              <a:ext uri="{FF2B5EF4-FFF2-40B4-BE49-F238E27FC236}">
                <a16:creationId xmlns:a16="http://schemas.microsoft.com/office/drawing/2014/main" id="{55E332F6-1085-048C-51D8-CC812D2C5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846" y="6459353"/>
            <a:ext cx="261611" cy="26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EBD147-A383-F311-9B55-1F8ED79008E1}"/>
              </a:ext>
            </a:extLst>
          </p:cNvPr>
          <p:cNvSpPr txBox="1"/>
          <p:nvPr/>
        </p:nvSpPr>
        <p:spPr>
          <a:xfrm>
            <a:off x="2597217" y="770884"/>
            <a:ext cx="6997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112233"/>
                </a:solidFill>
                <a:latin typeface="Beachwood" pitchFamily="2" charset="77"/>
              </a:rPr>
              <a:t>THE FEAR OF…</a:t>
            </a:r>
          </a:p>
        </p:txBody>
      </p:sp>
      <p:pic>
        <p:nvPicPr>
          <p:cNvPr id="2" name="Picture 1" descr="A black and blue logo&#10;&#10;AI-generated content may be incorrect.">
            <a:extLst>
              <a:ext uri="{FF2B5EF4-FFF2-40B4-BE49-F238E27FC236}">
                <a16:creationId xmlns:a16="http://schemas.microsoft.com/office/drawing/2014/main" id="{B6ED86C6-7E03-71B5-D191-8CB9667AFB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429" b="21429"/>
          <a:stretch>
            <a:fillRect/>
          </a:stretch>
        </p:blipFill>
        <p:spPr>
          <a:xfrm>
            <a:off x="435429" y="5563614"/>
            <a:ext cx="1567544" cy="895739"/>
          </a:xfrm>
          <a:prstGeom prst="rect">
            <a:avLst/>
          </a:prstGeom>
        </p:spPr>
      </p:pic>
      <p:pic>
        <p:nvPicPr>
          <p:cNvPr id="7" name="Picture 6" descr="A person sitting at a desk with his head in his hands&#10;&#10;AI-generated content may be incorrect.">
            <a:extLst>
              <a:ext uri="{FF2B5EF4-FFF2-40B4-BE49-F238E27FC236}">
                <a16:creationId xmlns:a16="http://schemas.microsoft.com/office/drawing/2014/main" id="{B41D5260-6CF8-F3A2-096C-98520C2196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342" t="1682" r="18799" b="-378"/>
          <a:stretch>
            <a:fillRect/>
          </a:stretch>
        </p:blipFill>
        <p:spPr>
          <a:xfrm>
            <a:off x="4348079" y="1612565"/>
            <a:ext cx="3495842" cy="33915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39EDD7-5F42-206E-8DE5-43E054BFD1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518" r="9518"/>
          <a:stretch/>
        </p:blipFill>
        <p:spPr>
          <a:xfrm>
            <a:off x="430597" y="1612565"/>
            <a:ext cx="3495842" cy="33915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4524B5-ACCA-2579-A574-605E7086A97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1310"/>
          <a:stretch>
            <a:fillRect/>
          </a:stretch>
        </p:blipFill>
        <p:spPr>
          <a:xfrm>
            <a:off x="8265562" y="1612565"/>
            <a:ext cx="3495842" cy="33915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3BFAA2-78EF-DE82-587F-078DF3D81A8F}"/>
              </a:ext>
            </a:extLst>
          </p:cNvPr>
          <p:cNvSpPr txBox="1"/>
          <p:nvPr/>
        </p:nvSpPr>
        <p:spPr>
          <a:xfrm>
            <a:off x="8667219" y="2892853"/>
            <a:ext cx="2356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nstrument Serif" pitchFamily="2" charset="0"/>
              </a:rPr>
              <a:t>rejection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A19C6-F290-0C24-DD30-F4908B97E53B}"/>
              </a:ext>
            </a:extLst>
          </p:cNvPr>
          <p:cNvSpPr txBox="1"/>
          <p:nvPr/>
        </p:nvSpPr>
        <p:spPr>
          <a:xfrm>
            <a:off x="4913366" y="2892853"/>
            <a:ext cx="2356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nstrument Serif" pitchFamily="2" charset="0"/>
              </a:rPr>
              <a:t>failure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99E436-7D4C-9DAF-EA16-ECA01AD5E29B}"/>
              </a:ext>
            </a:extLst>
          </p:cNvPr>
          <p:cNvSpPr txBox="1"/>
          <p:nvPr/>
        </p:nvSpPr>
        <p:spPr>
          <a:xfrm>
            <a:off x="995884" y="2892853"/>
            <a:ext cx="2356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nstrument Serif" pitchFamily="2" charset="0"/>
              </a:rPr>
              <a:t>unknown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FB40E3-1A24-8376-520E-EF2084211EF6}"/>
              </a:ext>
            </a:extLst>
          </p:cNvPr>
          <p:cNvSpPr/>
          <p:nvPr/>
        </p:nvSpPr>
        <p:spPr>
          <a:xfrm>
            <a:off x="555057" y="1780674"/>
            <a:ext cx="3246922" cy="3055356"/>
          </a:xfrm>
          <a:prstGeom prst="rect">
            <a:avLst/>
          </a:prstGeom>
          <a:noFill/>
          <a:ln w="12700">
            <a:solidFill>
              <a:srgbClr val="243A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6D96A5-7341-5E21-C736-4B7653DCE568}"/>
              </a:ext>
            </a:extLst>
          </p:cNvPr>
          <p:cNvSpPr/>
          <p:nvPr/>
        </p:nvSpPr>
        <p:spPr>
          <a:xfrm>
            <a:off x="4472539" y="1780674"/>
            <a:ext cx="3246922" cy="3055356"/>
          </a:xfrm>
          <a:prstGeom prst="rect">
            <a:avLst/>
          </a:prstGeom>
          <a:noFill/>
          <a:ln w="12700">
            <a:solidFill>
              <a:srgbClr val="243A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4DDF5C-EB78-D506-174B-99E4CBBE0AA9}"/>
              </a:ext>
            </a:extLst>
          </p:cNvPr>
          <p:cNvSpPr/>
          <p:nvPr/>
        </p:nvSpPr>
        <p:spPr>
          <a:xfrm>
            <a:off x="8390021" y="1780674"/>
            <a:ext cx="3246922" cy="3055356"/>
          </a:xfrm>
          <a:prstGeom prst="rect">
            <a:avLst/>
          </a:prstGeom>
          <a:noFill/>
          <a:ln w="12700">
            <a:solidFill>
              <a:srgbClr val="243A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29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698C5-FE7B-C7E9-18EB-953633561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ighthouse on a rocky shore&#10;&#10;AI-generated content may be incorrect.">
            <a:extLst>
              <a:ext uri="{FF2B5EF4-FFF2-40B4-BE49-F238E27FC236}">
                <a16:creationId xmlns:a16="http://schemas.microsoft.com/office/drawing/2014/main" id="{1C99AE99-1643-5413-F6F3-C831E41482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72" t="5055" r="5650" b="17814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14" name="Picture 13" descr="A black and white picture of a person&#10;&#10;AI-generated content may be incorrect.">
            <a:extLst>
              <a:ext uri="{FF2B5EF4-FFF2-40B4-BE49-F238E27FC236}">
                <a16:creationId xmlns:a16="http://schemas.microsoft.com/office/drawing/2014/main" id="{4B10BACC-0195-B847-5A96-CAA5CC8C0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99" y="0"/>
            <a:ext cx="10287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DED87D-28AE-7595-1F09-24C4AAA1C872}"/>
              </a:ext>
            </a:extLst>
          </p:cNvPr>
          <p:cNvSpPr txBox="1"/>
          <p:nvPr/>
        </p:nvSpPr>
        <p:spPr>
          <a:xfrm>
            <a:off x="9021163" y="6459353"/>
            <a:ext cx="2884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@</a:t>
            </a:r>
            <a:r>
              <a:rPr lang="en-US" sz="105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EricLBoles</a:t>
            </a:r>
            <a:endParaRPr lang="en-US" sz="105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026" name="Picture 2" descr="Free twitter icon png vector - Pixsector">
            <a:extLst>
              <a:ext uri="{FF2B5EF4-FFF2-40B4-BE49-F238E27FC236}">
                <a16:creationId xmlns:a16="http://schemas.microsoft.com/office/drawing/2014/main" id="{694864CC-7519-6FAF-D53F-1918164A7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846" y="6459353"/>
            <a:ext cx="261611" cy="26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AE322B-C95D-72CD-31AC-4599A933A106}"/>
              </a:ext>
            </a:extLst>
          </p:cNvPr>
          <p:cNvSpPr txBox="1"/>
          <p:nvPr/>
        </p:nvSpPr>
        <p:spPr>
          <a:xfrm>
            <a:off x="4250314" y="1487168"/>
            <a:ext cx="7628507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  <a:latin typeface="Instrument Serif" pitchFamily="2" charset="0"/>
              </a:rPr>
              <a:t>1. What</a:t>
            </a:r>
            <a:r>
              <a:rPr lang="en-US" sz="4800" dirty="0">
                <a:solidFill>
                  <a:schemeClr val="bg1"/>
                </a:solidFill>
                <a:latin typeface="Instrument Serif" pitchFamily="2" charset="0"/>
              </a:rPr>
              <a:t> do you want?</a:t>
            </a:r>
          </a:p>
          <a:p>
            <a:pPr algn="ctr"/>
            <a:r>
              <a:rPr lang="en-US" sz="4800" i="1" dirty="0">
                <a:solidFill>
                  <a:schemeClr val="bg1"/>
                </a:solidFill>
                <a:latin typeface="Instrument Serif" pitchFamily="2" charset="0"/>
              </a:rPr>
              <a:t>2. Why</a:t>
            </a:r>
            <a:r>
              <a:rPr lang="en-US" sz="4800" dirty="0">
                <a:solidFill>
                  <a:schemeClr val="bg1"/>
                </a:solidFill>
                <a:latin typeface="Instrument Serif" pitchFamily="2" charset="0"/>
              </a:rPr>
              <a:t> do you want it?</a:t>
            </a:r>
          </a:p>
          <a:p>
            <a:pPr algn="ctr"/>
            <a:r>
              <a:rPr lang="en-US" sz="4800" i="1" dirty="0">
                <a:solidFill>
                  <a:schemeClr val="bg1"/>
                </a:solidFill>
                <a:latin typeface="Instrument Serif"/>
              </a:rPr>
              <a:t>3. How</a:t>
            </a:r>
            <a:r>
              <a:rPr lang="en-US" sz="4800" dirty="0">
                <a:solidFill>
                  <a:schemeClr val="bg1"/>
                </a:solidFill>
                <a:latin typeface="Instrument Serif"/>
              </a:rPr>
              <a:t> will you do it? (FLEXIBLE)</a:t>
            </a:r>
            <a:endParaRPr lang="en-US" sz="4800" dirty="0">
              <a:solidFill>
                <a:schemeClr val="bg1"/>
              </a:solidFill>
              <a:latin typeface="Instrument Serif" pitchFamily="2" charset="0"/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Instrument Serif" pitchFamily="2" charset="0"/>
              </a:rPr>
              <a:t>4. What are the </a:t>
            </a:r>
            <a:r>
              <a:rPr lang="en-US" sz="4800" i="1" dirty="0">
                <a:solidFill>
                  <a:schemeClr val="bg1"/>
                </a:solidFill>
                <a:latin typeface="Instrument Serif" pitchFamily="2" charset="0"/>
              </a:rPr>
              <a:t>benefits</a:t>
            </a:r>
            <a:r>
              <a:rPr lang="en-US" sz="4800" dirty="0">
                <a:solidFill>
                  <a:schemeClr val="bg1"/>
                </a:solidFill>
                <a:latin typeface="Instrument Serif" pitchFamily="2" charset="0"/>
              </a:rPr>
              <a:t>?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Instrument Serif" pitchFamily="2" charset="0"/>
              </a:rPr>
              <a:t>5. What’s the cost of </a:t>
            </a:r>
            <a:br>
              <a:rPr lang="en-US" sz="4800" dirty="0">
                <a:solidFill>
                  <a:schemeClr val="bg1"/>
                </a:solidFill>
                <a:latin typeface="Instrument Serif" pitchFamily="2" charset="0"/>
              </a:rPr>
            </a:br>
            <a:r>
              <a:rPr lang="en-US" sz="4800" i="1" dirty="0">
                <a:solidFill>
                  <a:schemeClr val="bg1"/>
                </a:solidFill>
                <a:latin typeface="Instrument Serif" pitchFamily="2" charset="0"/>
              </a:rPr>
              <a:t>inaction</a:t>
            </a:r>
            <a:r>
              <a:rPr lang="en-US" sz="4800" dirty="0">
                <a:solidFill>
                  <a:schemeClr val="bg1"/>
                </a:solidFill>
                <a:latin typeface="Instrument Serif" pitchFamily="2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ACB9DD-FBFB-D006-5507-F5FEDB7B4DD5}"/>
              </a:ext>
            </a:extLst>
          </p:cNvPr>
          <p:cNvSpPr txBox="1"/>
          <p:nvPr/>
        </p:nvSpPr>
        <p:spPr>
          <a:xfrm>
            <a:off x="4565784" y="963948"/>
            <a:ext cx="6997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15A2A"/>
                </a:solidFill>
                <a:latin typeface="Beachwood" pitchFamily="2" charset="77"/>
              </a:rPr>
              <a:t>FIVE STEPS TO CLARITY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9C7A48-DEA3-78A7-54E1-BC23A7E2F27B}"/>
              </a:ext>
            </a:extLst>
          </p:cNvPr>
          <p:cNvSpPr txBox="1"/>
          <p:nvPr/>
        </p:nvSpPr>
        <p:spPr>
          <a:xfrm>
            <a:off x="146671" y="6459353"/>
            <a:ext cx="2884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©2026 The Game Changers, Inc.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B66F0D-D3E5-7A19-EEE1-78F58E6C5C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1429" b="21429"/>
          <a:stretch/>
        </p:blipFill>
        <p:spPr>
          <a:xfrm>
            <a:off x="435429" y="5563614"/>
            <a:ext cx="1567544" cy="89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01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FF8FF-E79C-5974-2764-D93C5F757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blue suit smiling&#10;&#10;AI-generated content may be incorrect.">
            <a:extLst>
              <a:ext uri="{FF2B5EF4-FFF2-40B4-BE49-F238E27FC236}">
                <a16:creationId xmlns:a16="http://schemas.microsoft.com/office/drawing/2014/main" id="{D4E1203C-18BE-0128-8A0F-61A5E4579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44B40A-8059-E972-E71E-AE61ED11387A}"/>
              </a:ext>
            </a:extLst>
          </p:cNvPr>
          <p:cNvSpPr txBox="1"/>
          <p:nvPr/>
        </p:nvSpPr>
        <p:spPr>
          <a:xfrm>
            <a:off x="4668253" y="2341692"/>
            <a:ext cx="6997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112233"/>
                </a:solidFill>
                <a:latin typeface="Instrument Serif" pitchFamily="2" charset="0"/>
              </a:rPr>
              <a:t>Moving to </a:t>
            </a:r>
            <a:r>
              <a:rPr lang="en-US" sz="9600" i="1" dirty="0">
                <a:solidFill>
                  <a:srgbClr val="112233"/>
                </a:solidFill>
                <a:latin typeface="Instrument Serif" pitchFamily="2" charset="0"/>
              </a:rPr>
              <a:t>Great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37F9CD-28E1-C783-61C0-A018CC8390D7}"/>
              </a:ext>
            </a:extLst>
          </p:cNvPr>
          <p:cNvSpPr txBox="1"/>
          <p:nvPr/>
        </p:nvSpPr>
        <p:spPr>
          <a:xfrm>
            <a:off x="4957011" y="3823983"/>
            <a:ext cx="6420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12233"/>
                </a:solidFill>
                <a:latin typeface="Poppins" pitchFamily="2" charset="77"/>
                <a:cs typeface="Poppins" pitchFamily="2" charset="77"/>
              </a:rPr>
              <a:t>Unleashing Your Best in Life and Work</a:t>
            </a:r>
          </a:p>
        </p:txBody>
      </p:sp>
      <p:pic>
        <p:nvPicPr>
          <p:cNvPr id="11" name="Picture 10" descr="A close-up of a logo&#10;&#10;AI-generated content may be incorrect.">
            <a:extLst>
              <a:ext uri="{FF2B5EF4-FFF2-40B4-BE49-F238E27FC236}">
                <a16:creationId xmlns:a16="http://schemas.microsoft.com/office/drawing/2014/main" id="{CFD1A7E0-F042-6266-1CEE-478CA0958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145" y="1430977"/>
            <a:ext cx="3450595" cy="7368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8072A3-7DDA-9ACC-2D9F-32830D961E01}"/>
              </a:ext>
            </a:extLst>
          </p:cNvPr>
          <p:cNvSpPr txBox="1"/>
          <p:nvPr/>
        </p:nvSpPr>
        <p:spPr>
          <a:xfrm>
            <a:off x="4668253" y="4935837"/>
            <a:ext cx="6997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15A2A"/>
                </a:solidFill>
                <a:latin typeface="Beachwood" pitchFamily="2" charset="77"/>
              </a:rPr>
              <a:t>ERIC BOLES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1CC41C-58A7-2C34-A040-1F1974C03004}"/>
              </a:ext>
            </a:extLst>
          </p:cNvPr>
          <p:cNvSpPr txBox="1"/>
          <p:nvPr/>
        </p:nvSpPr>
        <p:spPr>
          <a:xfrm>
            <a:off x="146671" y="6459353"/>
            <a:ext cx="2884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Poppins" pitchFamily="2" charset="77"/>
                <a:cs typeface="Poppins" pitchFamily="2" charset="77"/>
              </a:rPr>
              <a:t>©2026 The Game Changers, Inc.</a:t>
            </a:r>
          </a:p>
        </p:txBody>
      </p:sp>
    </p:spTree>
    <p:extLst>
      <p:ext uri="{BB962C8B-B14F-4D97-AF65-F5344CB8AC3E}">
        <p14:creationId xmlns:p14="http://schemas.microsoft.com/office/powerpoint/2010/main" val="4192861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193</Words>
  <Application>Microsoft Office PowerPoint</Application>
  <PresentationFormat>Widescreen</PresentationFormat>
  <Paragraphs>42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Bobby Windauer</dc:creator>
  <cp:lastModifiedBy>Eric</cp:lastModifiedBy>
  <cp:revision>16</cp:revision>
  <dcterms:created xsi:type="dcterms:W3CDTF">2025-12-23T20:20:48Z</dcterms:created>
  <dcterms:modified xsi:type="dcterms:W3CDTF">2026-02-19T21:48:05Z</dcterms:modified>
</cp:coreProperties>
</file>