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664" r:id="rId2"/>
    <p:sldId id="665" r:id="rId3"/>
    <p:sldId id="669" r:id="rId4"/>
    <p:sldId id="267" r:id="rId5"/>
    <p:sldId id="268" r:id="rId6"/>
    <p:sldId id="748" r:id="rId7"/>
    <p:sldId id="269" r:id="rId8"/>
    <p:sldId id="270" r:id="rId9"/>
    <p:sldId id="749" r:id="rId10"/>
    <p:sldId id="275" r:id="rId11"/>
    <p:sldId id="272" r:id="rId12"/>
    <p:sldId id="278" r:id="rId13"/>
    <p:sldId id="667" r:id="rId14"/>
    <p:sldId id="281" r:id="rId15"/>
    <p:sldId id="350" r:id="rId16"/>
    <p:sldId id="715" r:id="rId17"/>
    <p:sldId id="746" r:id="rId18"/>
    <p:sldId id="287" r:id="rId19"/>
    <p:sldId id="284" r:id="rId20"/>
    <p:sldId id="672" r:id="rId21"/>
    <p:sldId id="671" r:id="rId22"/>
    <p:sldId id="291" r:id="rId23"/>
    <p:sldId id="497" r:id="rId24"/>
    <p:sldId id="498" r:id="rId25"/>
    <p:sldId id="296" r:id="rId26"/>
    <p:sldId id="719" r:id="rId27"/>
    <p:sldId id="298" r:id="rId28"/>
    <p:sldId id="300" r:id="rId29"/>
    <p:sldId id="501" r:id="rId30"/>
    <p:sldId id="304" r:id="rId31"/>
    <p:sldId id="305" r:id="rId32"/>
    <p:sldId id="742" r:id="rId33"/>
    <p:sldId id="691" r:id="rId34"/>
    <p:sldId id="743" r:id="rId35"/>
    <p:sldId id="561" r:id="rId36"/>
    <p:sldId id="744" r:id="rId37"/>
    <p:sldId id="745" r:id="rId38"/>
    <p:sldId id="4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399"/>
    <p:restoredTop sz="56331"/>
  </p:normalViewPr>
  <p:slideViewPr>
    <p:cSldViewPr>
      <p:cViewPr varScale="1">
        <p:scale>
          <a:sx n="65" d="100"/>
          <a:sy n="65" d="100"/>
        </p:scale>
        <p:origin x="21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9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0960"/>
    </p:cViewPr>
  </p:sorterViewPr>
  <p:notesViewPr>
    <p:cSldViewPr snapToGrid="0" snapToObjects="1">
      <p:cViewPr varScale="1">
        <p:scale>
          <a:sx n="132" d="100"/>
          <a:sy n="132" d="100"/>
        </p:scale>
        <p:origin x="-36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43542-3116-1A4A-87E9-D7D97496639B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5C4A1-F57A-3A4E-A2F8-A2E4F820D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78A5-3ECC-410B-9C52-A57AA21C435F}" type="datetimeFigureOut">
              <a:rPr lang="en-US" smtClean="0"/>
              <a:pPr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3B9B-87D0-4380-A962-F69BD125A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6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76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EF0CE-BC89-4D45-A079-119EDC29A8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4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4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03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Tx/>
              <a:buNone/>
            </a:pPr>
            <a:endParaRPr lang="en-US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BBCF9-1BB7-460D-9D4A-A28C7B7A49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3396D-791C-4B7D-9696-EEDF1C60E5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8B1EE-F61B-4959-B012-738A5103805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9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88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87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2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35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7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2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79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3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21F5ED-BF1E-A36E-6FA3-F96A7A673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6BCB47-E002-27E2-C094-090E7357EF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0A6C42-0C3B-15D7-8CB9-2D06FFA07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A1140-0CC8-03AD-03D5-7BCDE9200F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75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8B1EE-F61B-4959-B012-738A5103805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737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67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262148" name="Slide Number Placeholder 3"/>
          <p:cNvSpPr txBox="1">
            <a:spLocks noGrp="1"/>
          </p:cNvSpPr>
          <p:nvPr/>
        </p:nvSpPr>
        <p:spPr bwMode="auto">
          <a:xfrm>
            <a:off x="3884852" y="8685862"/>
            <a:ext cx="2971593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C504D626-58DF-4FD8-BA30-C0AE66EB0019}" type="slidenum">
              <a:rPr lang="en-US" sz="1200"/>
              <a:pPr algn="r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75769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8B1EE-F61B-4959-B012-738A510380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74BCE-CB8A-4A41-A416-276CC96586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115A-0E57-45FD-9D6E-6A1787EC86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15D6D-1ACB-4D1C-BEB9-B31311FAB0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FA52C-6820-4209-A28E-BD4988692A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5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91440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2400"/>
            <a:ext cx="8123237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9144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011863"/>
            <a:ext cx="91440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7483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9144000" cy="5664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2" descr="YSM_Shield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614362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Placeholder 14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229600" cy="15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 dirty="0"/>
              <a:t>Click to edit Presentation Title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14600"/>
            <a:ext cx="82296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000" kern="1200" noProof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kern="1200" noProof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rPr>
              <a:t>Click to add presentation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657600"/>
            <a:ext cx="8229600" cy="762000"/>
          </a:xfrm>
        </p:spPr>
        <p:txBody>
          <a:bodyPr/>
          <a:lstStyle>
            <a:lvl1pPr>
              <a:buNone/>
              <a:defRPr lang="en-US" sz="1800" i="1" kern="1200" baseline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pPr marL="34290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presenter’s name and presentation’s date</a:t>
            </a:r>
          </a:p>
        </p:txBody>
      </p:sp>
      <p:pic>
        <p:nvPicPr>
          <p:cNvPr id="2" name="Picture 1" descr="YSM-PsychiatrySupervisionBlu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6144768"/>
            <a:ext cx="3626612" cy="706882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Mississippi Children’s Home Services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18, 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Slide title goes here even if it goes longer than a line</a:t>
            </a:r>
            <a:endParaRPr lang="ko-KR" alt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3716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 dirty="0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199632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pic>
        <p:nvPicPr>
          <p:cNvPr id="4" name="Picture 3" descr="YSM-PsychiatryProgramSu#511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" y="6327648"/>
            <a:ext cx="1829595" cy="356616"/>
          </a:xfrm>
          <a:prstGeom prst="rect">
            <a:avLst/>
          </a:prstGeom>
        </p:spPr>
      </p:pic>
      <p:pic>
        <p:nvPicPr>
          <p:cNvPr id="2" name="Picture 1" descr="YSM_Shield_CMYK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048" y="6327648"/>
            <a:ext cx="280416" cy="3495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90" r:id="rId3"/>
    <p:sldLayoutId id="214748369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migdole@yale.edu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Strengthening Supervision:</a:t>
            </a:r>
            <a:br>
              <a:rPr lang="en-US" dirty="0"/>
            </a:br>
            <a:r>
              <a:rPr lang="en-US" sz="4000" dirty="0"/>
              <a:t>Agreement Setting and Managing from the Middle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Supervision Slide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r>
              <a:rPr lang="en-US" sz="2800" dirty="0"/>
              <a:t>© 2015  Scott Migdole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know it’s messy!</a:t>
            </a:r>
          </a:p>
        </p:txBody>
      </p:sp>
      <p:pic>
        <p:nvPicPr>
          <p:cNvPr id="4" name="Content Placeholder 3" descr="kid-mess-with-peanut-but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32279" r="-32279"/>
          <a:stretch>
            <a:fillRect/>
          </a:stretch>
        </p:blipFill>
        <p:spPr>
          <a:xfrm>
            <a:off x="-2286000" y="228600"/>
            <a:ext cx="13554635" cy="6400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Program Content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8163" y="1219200"/>
            <a:ext cx="8123237" cy="481330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sz="3200" dirty="0"/>
              <a:t>Definition of Supervision </a:t>
            </a:r>
          </a:p>
          <a:p>
            <a:pPr marL="571500" indent="-571500">
              <a:buAutoNum type="romanUcPeriod"/>
            </a:pPr>
            <a:r>
              <a:rPr lang="en-US" sz="3200" dirty="0"/>
              <a:t>Basics of a Supervision Model</a:t>
            </a:r>
          </a:p>
          <a:p>
            <a:pPr marL="514350" indent="-514350">
              <a:buAutoNum type="alphaUcPeriod"/>
            </a:pPr>
            <a:r>
              <a:rPr lang="en-US" sz="3200" dirty="0"/>
              <a:t>Three phases of supervision </a:t>
            </a:r>
          </a:p>
          <a:p>
            <a:pPr marL="514350" indent="-514350">
              <a:buAutoNum type="alphaUcPeriod"/>
            </a:pPr>
            <a:r>
              <a:rPr lang="en-US" sz="3200" dirty="0"/>
              <a:t>Four Functions of supervision </a:t>
            </a:r>
          </a:p>
          <a:p>
            <a:pPr marL="514350" indent="-514350">
              <a:buAutoNum type="alphaUcPeriod"/>
            </a:pPr>
            <a:r>
              <a:rPr lang="en-US" sz="3200" dirty="0"/>
              <a:t>Emphasis on the Supervision Agreement</a:t>
            </a:r>
          </a:p>
          <a:p>
            <a:pPr marL="0" indent="0">
              <a:buNone/>
            </a:pPr>
            <a:r>
              <a:rPr lang="en-US" sz="3200" dirty="0"/>
              <a:t>III. Managing from the Middle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7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457200"/>
            <a:ext cx="8229600" cy="1981200"/>
          </a:xfrm>
        </p:spPr>
        <p:txBody>
          <a:bodyPr/>
          <a:lstStyle/>
          <a:p>
            <a:r>
              <a:rPr lang="en-US" sz="4000" dirty="0"/>
              <a:t>“80% Of Success Involves Just Showing Up”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sz="3200" u="sng" dirty="0"/>
              <a:t>Your Responsibilities</a:t>
            </a:r>
          </a:p>
          <a:p>
            <a:r>
              <a:rPr lang="en-US" sz="3200" dirty="0"/>
              <a:t>There is no quiz or test</a:t>
            </a:r>
          </a:p>
          <a:p>
            <a:r>
              <a:rPr lang="en-US" sz="3200" dirty="0"/>
              <a:t>We hope that you’ll participate.</a:t>
            </a:r>
          </a:p>
        </p:txBody>
      </p:sp>
      <p:pic>
        <p:nvPicPr>
          <p:cNvPr id="4" name="Picture 3" descr="41583-favorite_woody_allen_movies_one_b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0"/>
            <a:ext cx="3810000" cy="443345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077200" cy="779463"/>
          </a:xfrm>
        </p:spPr>
        <p:txBody>
          <a:bodyPr/>
          <a:lstStyle/>
          <a:p>
            <a:pPr algn="ctr"/>
            <a:r>
              <a:rPr lang="en-US" dirty="0"/>
              <a:t>What is Supervision?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2766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493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 Definition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114800"/>
          </a:xfrm>
        </p:spPr>
        <p:txBody>
          <a:bodyPr/>
          <a:lstStyle/>
          <a:p>
            <a:pPr eaLnBrk="1" hangingPunct="1"/>
            <a:r>
              <a:rPr lang="en-US" sz="3200" dirty="0"/>
              <a:t>Supervision is a relationship in which one individual has authority and responsibility for the work and work life of another. </a:t>
            </a:r>
          </a:p>
          <a:p>
            <a:pPr eaLnBrk="1" hangingPunct="1"/>
            <a:r>
              <a:rPr lang="en-US" sz="3200" dirty="0"/>
              <a:t>Related Concepts</a:t>
            </a:r>
          </a:p>
          <a:p>
            <a:pPr lvl="1" eaLnBrk="1" hangingPunct="1"/>
            <a:r>
              <a:rPr lang="en-US" sz="3200" dirty="0"/>
              <a:t>Consultation</a:t>
            </a:r>
          </a:p>
          <a:p>
            <a:pPr lvl="1" eaLnBrk="1" hangingPunct="1"/>
            <a:r>
              <a:rPr lang="en-US" sz="3200" dirty="0"/>
              <a:t>Peer “supervision”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Meeting the Minimum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“Do no harm”</a:t>
            </a:r>
          </a:p>
          <a:p>
            <a:r>
              <a:rPr lang="en-US" sz="3200" dirty="0"/>
              <a:t>Assessing risk</a:t>
            </a:r>
          </a:p>
          <a:p>
            <a:r>
              <a:rPr lang="en-US" sz="3200" dirty="0"/>
              <a:t>Accessing help in a crisis</a:t>
            </a:r>
          </a:p>
        </p:txBody>
      </p:sp>
    </p:spTree>
    <p:extLst>
      <p:ext uri="{BB962C8B-B14F-4D97-AF65-F5344CB8AC3E}">
        <p14:creationId xmlns:p14="http://schemas.microsoft.com/office/powerpoint/2010/main" val="3842073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541463"/>
          </a:xfrm>
        </p:spPr>
        <p:txBody>
          <a:bodyPr/>
          <a:lstStyle/>
          <a:p>
            <a:pPr algn="ctr"/>
            <a:r>
              <a:rPr lang="en-US" dirty="0"/>
              <a:t>Structuring Supervision into a Model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2766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72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A7BC-2A42-0397-9E6A-9508DCCB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52400"/>
            <a:ext cx="8135937" cy="914400"/>
          </a:xfrm>
        </p:spPr>
        <p:txBody>
          <a:bodyPr/>
          <a:lstStyle/>
          <a:p>
            <a:r>
              <a:rPr lang="en-US" sz="4000" dirty="0"/>
              <a:t>Why Do We Need a Model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C900D-ADAC-2895-FA32-95275C22C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Structure Vs. Interpersonal </a:t>
            </a:r>
          </a:p>
          <a:p>
            <a:r>
              <a:rPr lang="en-US" sz="3200" dirty="0"/>
              <a:t>Support &amp; Accountability along a continuum</a:t>
            </a:r>
          </a:p>
          <a:p>
            <a:r>
              <a:rPr lang="en-US" sz="3200" dirty="0"/>
              <a:t>Genuine </a:t>
            </a:r>
            <a:r>
              <a:rPr lang="en-US" sz="3200" i="1" dirty="0"/>
              <a:t>Working Relationships</a:t>
            </a:r>
          </a:p>
          <a:p>
            <a:r>
              <a:rPr lang="en-US" sz="3200" dirty="0"/>
              <a:t>Ensuring the Work Gets Done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0741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3 Phases of Supervision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Engagement Phase (Roles &amp; Responsibilities)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Work Phase (4 Functions)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Ending &amp; Transition Phase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			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4 Functions of Supervision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sz="3200" dirty="0"/>
              <a:t>Quality of Service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3200" dirty="0"/>
              <a:t>Administration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3200" dirty="0"/>
              <a:t>Support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3200" dirty="0"/>
              <a:t>Professional Development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endParaRPr lang="en-US" sz="3200" dirty="0"/>
          </a:p>
          <a:p>
            <a:pPr marL="514350" indent="-514350" eaLnBrk="1" hangingPunct="1">
              <a:buNone/>
            </a:pPr>
            <a:r>
              <a:rPr lang="en-US" sz="3200" dirty="0"/>
              <a:t>Multi-tasking &amp; constantly shifting focus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en-US" sz="3600" dirty="0"/>
          </a:p>
          <a:p>
            <a:pPr marL="514350" indent="-514350" eaLnBrk="1" hangingPunct="1">
              <a:buFont typeface="Wingdings" pitchFamily="2" charset="2"/>
              <a:buNone/>
            </a:pPr>
            <a:endParaRPr lang="en-US" sz="3600" dirty="0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Strengthening Supervision:</a:t>
            </a:r>
            <a:br>
              <a:rPr lang="en-US" dirty="0"/>
            </a:br>
            <a:r>
              <a:rPr lang="en-US" sz="4000" dirty="0"/>
              <a:t>Agreement Setting and Managing from the Middle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2819400"/>
            <a:ext cx="8229600" cy="914400"/>
          </a:xfrm>
        </p:spPr>
        <p:txBody>
          <a:bodyPr/>
          <a:lstStyle/>
          <a:p>
            <a:r>
              <a:rPr lang="en-US" sz="2800" dirty="0"/>
              <a:t>Scott Migdole, M.S.W., LCSW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r>
              <a:rPr lang="en-US" sz="2800" dirty="0"/>
              <a:t>Yale University School of Medicine</a:t>
            </a:r>
          </a:p>
          <a:p>
            <a:r>
              <a:rPr lang="en-US" sz="2800" dirty="0"/>
              <a:t>Program on Supervision</a:t>
            </a:r>
          </a:p>
        </p:txBody>
      </p:sp>
    </p:spTree>
    <p:extLst>
      <p:ext uri="{BB962C8B-B14F-4D97-AF65-F5344CB8AC3E}">
        <p14:creationId xmlns:p14="http://schemas.microsoft.com/office/powerpoint/2010/main" val="1070514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541463"/>
          </a:xfrm>
        </p:spPr>
        <p:txBody>
          <a:bodyPr/>
          <a:lstStyle/>
          <a:p>
            <a:pPr algn="ctr"/>
            <a:r>
              <a:rPr lang="en-US" dirty="0"/>
              <a:t>Engagement Phase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2766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Strong Working Relationships through Structure /Genuineness/Accountability &amp; Support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pPr algn="ctr"/>
            <a:r>
              <a:rPr lang="en-US" sz="2800" dirty="0"/>
              <a:t>Structure Versus Interpersonal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634541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Engagement Phase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0292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5" name="Picture 6" descr="Elivs &amp; Nix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95400"/>
            <a:ext cx="51196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1494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1. Who are my supervisors?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sz="3200" dirty="0"/>
              <a:t>The roles and responsibilities of each</a:t>
            </a:r>
          </a:p>
          <a:p>
            <a:r>
              <a:rPr lang="en-US" sz="3200" dirty="0"/>
              <a:t>Who to turn to in their absence</a:t>
            </a:r>
          </a:p>
          <a:p>
            <a:r>
              <a:rPr lang="en-US" sz="3200" dirty="0"/>
              <a:t>After hours supervisory coverage</a:t>
            </a:r>
          </a:p>
          <a:p>
            <a:r>
              <a:rPr lang="en-US" sz="3200" dirty="0"/>
              <a:t>Chain of Command</a:t>
            </a:r>
          </a:p>
        </p:txBody>
      </p:sp>
      <p:pic>
        <p:nvPicPr>
          <p:cNvPr id="4" name="Picture 3" descr="Crow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5400" y="3845550"/>
            <a:ext cx="4838700" cy="28766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63" y="0"/>
            <a:ext cx="8135937" cy="1066800"/>
          </a:xfrm>
        </p:spPr>
        <p:txBody>
          <a:bodyPr/>
          <a:lstStyle/>
          <a:p>
            <a:r>
              <a:rPr lang="en-US" sz="4000" dirty="0"/>
              <a:t>2. What Kind of Meetings Will We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often will we meet?</a:t>
            </a:r>
          </a:p>
          <a:p>
            <a:r>
              <a:rPr lang="en-US" sz="3200" dirty="0"/>
              <a:t>How long will we meet?</a:t>
            </a:r>
          </a:p>
          <a:p>
            <a:r>
              <a:rPr lang="en-US" sz="3200" dirty="0"/>
              <a:t>Will it be individual and/or group supervision?</a:t>
            </a:r>
          </a:p>
          <a:p>
            <a:r>
              <a:rPr lang="en-US" sz="3200" dirty="0"/>
              <a:t>What if I need to cancel?</a:t>
            </a:r>
          </a:p>
        </p:txBody>
      </p:sp>
    </p:spTree>
    <p:extLst>
      <p:ext uri="{BB962C8B-B14F-4D97-AF65-F5344CB8AC3E}">
        <p14:creationId xmlns:p14="http://schemas.microsoft.com/office/powerpoint/2010/main" val="2945079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3. Are You Qualified to Supervise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/>
              <a:t>Supervisee’s concerns or question</a:t>
            </a:r>
          </a:p>
          <a:p>
            <a:pPr algn="ctr">
              <a:buNone/>
            </a:pPr>
            <a:r>
              <a:rPr lang="en-US" sz="3200" u="sng" dirty="0"/>
              <a:t>AND</a:t>
            </a:r>
          </a:p>
          <a:p>
            <a:pPr algn="ctr">
              <a:buNone/>
            </a:pPr>
            <a:r>
              <a:rPr lang="en-US" sz="3200" dirty="0"/>
              <a:t>Supervisor’s personal doubts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43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4. Explaining the Purpose of Supervision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dirty="0"/>
              <a:t>Ensure quality of service</a:t>
            </a:r>
          </a:p>
          <a:p>
            <a:r>
              <a:rPr lang="en-US" sz="3200" dirty="0"/>
              <a:t>Meet administrative requirements</a:t>
            </a:r>
          </a:p>
          <a:p>
            <a:r>
              <a:rPr lang="en-US" sz="3200" dirty="0"/>
              <a:t>Provide professional development</a:t>
            </a:r>
          </a:p>
          <a:p>
            <a:r>
              <a:rPr lang="en-US" sz="3200" dirty="0"/>
              <a:t>Support staff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3AD13-331F-BA4F-9A7A-65CEBBBD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0"/>
            <a:ext cx="8135937" cy="1384852"/>
          </a:xfrm>
        </p:spPr>
        <p:txBody>
          <a:bodyPr/>
          <a:lstStyle/>
          <a:p>
            <a:r>
              <a:rPr lang="en-US" sz="4000" dirty="0"/>
              <a:t>5. Session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79D2-765D-2540-A52C-D0CFACD1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/>
            <a:r>
              <a:rPr lang="en-US" sz="3200" dirty="0"/>
              <a:t>Have standing agenda items</a:t>
            </a:r>
          </a:p>
          <a:p>
            <a:pPr marL="365125" indent="-255588"/>
            <a:r>
              <a:rPr lang="en-US" sz="3200" dirty="0"/>
              <a:t>Ask the supervisee to bring proposed agenda items to each session</a:t>
            </a:r>
          </a:p>
          <a:p>
            <a:pPr marL="365125" indent="-255588"/>
            <a:r>
              <a:rPr lang="en-US" sz="3200" dirty="0"/>
              <a:t>Collaborate in quickly setting a  handwritten session agenda</a:t>
            </a:r>
          </a:p>
          <a:p>
            <a:pPr marL="365125" indent="-255588"/>
            <a:r>
              <a:rPr lang="en-US" sz="3200" dirty="0"/>
              <a:t>Be responsive to supervisee’s stated and unstated priorities (look for clues)</a:t>
            </a:r>
          </a:p>
          <a:p>
            <a:pPr marL="365125" indent="-255588"/>
            <a:r>
              <a:rPr lang="en-US" sz="3200" dirty="0"/>
              <a:t>Document in the required format</a:t>
            </a:r>
          </a:p>
        </p:txBody>
      </p:sp>
    </p:spTree>
    <p:extLst>
      <p:ext uri="{BB962C8B-B14F-4D97-AF65-F5344CB8AC3E}">
        <p14:creationId xmlns:p14="http://schemas.microsoft.com/office/powerpoint/2010/main" val="1983211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6. Evaluating Performance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dirty="0"/>
              <a:t>You’ll get a copy:</a:t>
            </a:r>
          </a:p>
          <a:p>
            <a:pPr lvl="1"/>
            <a:r>
              <a:rPr lang="en-US" sz="2400" dirty="0"/>
              <a:t> job description </a:t>
            </a:r>
          </a:p>
          <a:p>
            <a:pPr lvl="1"/>
            <a:r>
              <a:rPr lang="en-US" sz="2400" dirty="0"/>
              <a:t>expected competencies</a:t>
            </a:r>
          </a:p>
          <a:p>
            <a:pPr lvl="1"/>
            <a:r>
              <a:rPr lang="en-US" sz="2400" dirty="0"/>
              <a:t>performance review form with criteria (focus on behavioral indicators)</a:t>
            </a:r>
          </a:p>
          <a:p>
            <a:r>
              <a:rPr lang="en-US" sz="3200" dirty="0"/>
              <a:t>Ongoing feedback</a:t>
            </a:r>
          </a:p>
          <a:p>
            <a:r>
              <a:rPr lang="en-US" sz="3200" dirty="0"/>
              <a:t>Annual review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7. Addressing “Confidentiality”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1371600"/>
            <a:ext cx="8123237" cy="4953000"/>
          </a:xfrm>
        </p:spPr>
        <p:txBody>
          <a:bodyPr/>
          <a:lstStyle/>
          <a:p>
            <a:r>
              <a:rPr lang="en-US" sz="3200" dirty="0"/>
              <a:t>No information is truly confidential</a:t>
            </a:r>
          </a:p>
          <a:p>
            <a:r>
              <a:rPr lang="en-US" sz="3200" dirty="0"/>
              <a:t>Supervisors handle sensitive information carefully … and don’t actually share most of it.</a:t>
            </a:r>
          </a:p>
          <a:p>
            <a:r>
              <a:rPr lang="en-US" sz="3200" dirty="0"/>
              <a:t>Information used for crisis intervention, mandated reporting, performance reviews, personnel actions, and maintaining staff safety</a:t>
            </a:r>
          </a:p>
          <a:p>
            <a:r>
              <a:rPr lang="en-US" sz="3200" dirty="0"/>
              <a:t>Secrets (especially about clients) are never OK!</a:t>
            </a:r>
          </a:p>
        </p:txBody>
      </p:sp>
    </p:spTree>
    <p:extLst>
      <p:ext uri="{BB962C8B-B14F-4D97-AF65-F5344CB8AC3E}">
        <p14:creationId xmlns:p14="http://schemas.microsoft.com/office/powerpoint/2010/main" val="2967777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63" y="0"/>
            <a:ext cx="8135937" cy="1066800"/>
          </a:xfrm>
        </p:spPr>
        <p:txBody>
          <a:bodyPr/>
          <a:lstStyle/>
          <a:p>
            <a:r>
              <a:rPr lang="en-US" sz="4000" dirty="0"/>
              <a:t>8. Dual Relationships: Promoted From Within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What Types of Dual Relationships Are There?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5181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02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541463"/>
          </a:xfrm>
        </p:spPr>
        <p:txBody>
          <a:bodyPr/>
          <a:lstStyle/>
          <a:p>
            <a:pPr algn="ctr"/>
            <a:r>
              <a:rPr lang="en-US" dirty="0"/>
              <a:t>Getting Started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2766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717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9. Your rights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dirty="0"/>
              <a:t>Respect</a:t>
            </a:r>
          </a:p>
          <a:p>
            <a:r>
              <a:rPr lang="en-US" sz="3200" dirty="0"/>
              <a:t>Dignity</a:t>
            </a:r>
          </a:p>
          <a:p>
            <a:r>
              <a:rPr lang="en-US" sz="3200" dirty="0"/>
              <a:t>Cultural sensitivity</a:t>
            </a:r>
          </a:p>
          <a:p>
            <a:r>
              <a:rPr lang="en-US" sz="3200" dirty="0"/>
              <a:t>Free of abuse/harassment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10 What if we disagree?</a:t>
            </a:r>
          </a:p>
        </p:txBody>
      </p:sp>
      <p:sp>
        <p:nvSpPr>
          <p:cNvPr id="7680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 </a:t>
            </a:r>
          </a:p>
          <a:p>
            <a:pPr>
              <a:buNone/>
            </a:pPr>
            <a:r>
              <a:rPr lang="en-US" sz="3200" dirty="0"/>
              <a:t>	           Can I go over your head?</a:t>
            </a:r>
          </a:p>
        </p:txBody>
      </p:sp>
      <p:pic>
        <p:nvPicPr>
          <p:cNvPr id="76803" name="Picture 8" descr="MC90007876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25241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A97516-0A62-E2C8-D7AE-30C52E731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5CC2-C4E9-5EAD-C20D-F51DA277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541463"/>
          </a:xfrm>
        </p:spPr>
        <p:txBody>
          <a:bodyPr/>
          <a:lstStyle/>
          <a:p>
            <a:pPr algn="ctr"/>
            <a:r>
              <a:rPr lang="en-US" dirty="0"/>
              <a:t>“Caught in the Middle” 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94DB6-C64F-0E4B-6F38-511C7CA680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32766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9F47B-6CEF-2335-B67C-C0B5B4A76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4114800"/>
            <a:ext cx="8229600" cy="7620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9851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Caught in the Middle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495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3200" dirty="0"/>
          </a:p>
          <a:p>
            <a:pPr eaLnBrk="1" hangingPunct="1"/>
            <a:endParaRPr lang="en-US" sz="3200" dirty="0"/>
          </a:p>
          <a:p>
            <a:pPr marL="0" indent="0" algn="ctr" eaLnBrk="1" hangingPunct="1">
              <a:buNone/>
            </a:pPr>
            <a:r>
              <a:rPr lang="en-US" sz="3200" b="0" dirty="0"/>
              <a:t>Being “Caught in the Middle” is part of the supervisor’s job and establishing strategies to manage it are what separates effective and ineffective supervisors</a:t>
            </a:r>
            <a:endParaRPr lang="en-US" sz="3200" dirty="0"/>
          </a:p>
          <a:p>
            <a:pPr marL="0" indent="0" algn="ctr" eaLnBrk="1" hangingPunct="1">
              <a:buNone/>
            </a:pPr>
            <a:endParaRPr lang="en-US" sz="3200" dirty="0"/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89F6-4E2E-C1C5-13F4-0907799E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Coping Strategies of Middles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BA50-B45F-C287-D75B-B604DE4F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Sliding Up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The tendency for Middles to overly  identify with the Uppers as a way of reducing the stress of the middle role.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Sliding Down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The tendency of the Middles to overly identify with the Lowers as a way of reducing the stress of the middle role.</a:t>
            </a:r>
          </a:p>
          <a:p>
            <a:pPr marR="0"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Sliding Out: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The tendency of the Middles to side step an issue rather than to be clear or avoid taking a position as a way of reducing the stress of the middle role. </a:t>
            </a:r>
          </a:p>
          <a:p>
            <a:pPr marR="0"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114300" marR="0" indent="-457200"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/>
            <a:r>
              <a:rPr lang="en-US" sz="3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/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/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/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26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Recommendations for Effectively Managing the Middle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Embrace Your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Middleness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Accept that the stress associated with being in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the Middle occurs in every organization and is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normal.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Resist the Temptations to slide up, down, or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 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out.</a:t>
            </a:r>
          </a:p>
          <a:p>
            <a:pPr marR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Understand the power of informal groups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9513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97E4-1959-775C-D114-716879F5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Recommendations for Effectively Managing the Middle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3088C-F175-D75A-7B0C-3639DFA34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Build and maintain relationships with Uppers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and Lowers.</a:t>
            </a:r>
          </a:p>
          <a:p>
            <a:pPr marL="114300" marR="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Tell the 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whole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story. </a:t>
            </a:r>
          </a:p>
          <a:p>
            <a:pPr marL="114300" marR="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Keep people connected by bringing them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 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together.</a:t>
            </a:r>
          </a:p>
          <a:p>
            <a:pPr marL="114300" marR="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Operate under the assumption that there are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  </a:t>
            </a:r>
            <a:r>
              <a:rPr lang="en-US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no facts, just perspectives.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buNone/>
            </a:pPr>
            <a:endParaRPr lang="en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D837-0F93-405A-CD78-1D6F3153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53D0-0635-9656-06F6-FCF23D60E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Agreement Setting </a:t>
            </a:r>
          </a:p>
          <a:p>
            <a:r>
              <a:rPr lang="en-US" sz="3200" dirty="0"/>
              <a:t>Strong Working Relationships</a:t>
            </a:r>
          </a:p>
          <a:p>
            <a:r>
              <a:rPr lang="en-US" sz="3200" dirty="0"/>
              <a:t>Accountability and Support </a:t>
            </a:r>
          </a:p>
          <a:p>
            <a:r>
              <a:rPr lang="en-US" sz="3200" dirty="0"/>
              <a:t>Managing from the Middle </a:t>
            </a:r>
          </a:p>
          <a:p>
            <a:r>
              <a:rPr lang="en-US" sz="3200" dirty="0"/>
              <a:t>Supervisors are our most valuable resource!</a:t>
            </a:r>
          </a:p>
        </p:txBody>
      </p:sp>
    </p:spTree>
    <p:extLst>
      <p:ext uri="{BB962C8B-B14F-4D97-AF65-F5344CB8AC3E}">
        <p14:creationId xmlns:p14="http://schemas.microsoft.com/office/powerpoint/2010/main" val="13672440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  <a:noFill/>
          <a:ln/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Thanks!</a:t>
            </a:r>
          </a:p>
        </p:txBody>
      </p:sp>
      <p:sp>
        <p:nvSpPr>
          <p:cNvPr id="261124" name="Text Box 5"/>
          <p:cNvSpPr txBox="1">
            <a:spLocks noChangeArrowheads="1"/>
          </p:cNvSpPr>
          <p:nvPr/>
        </p:nvSpPr>
        <p:spPr bwMode="auto">
          <a:xfrm>
            <a:off x="4558748" y="3567262"/>
            <a:ext cx="4114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Got a Question?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>
                <a:hlinkClick r:id="rId3"/>
              </a:rPr>
              <a:t>Scott.migdole@yale.edu</a:t>
            </a:r>
            <a:endParaRPr lang="en-US" sz="2800" dirty="0"/>
          </a:p>
          <a:p>
            <a:pPr eaLnBrk="0" hangingPunct="0">
              <a:spcBef>
                <a:spcPct val="50000"/>
              </a:spcBef>
            </a:pPr>
            <a:endParaRPr lang="en-US" sz="2400" dirty="0"/>
          </a:p>
          <a:p>
            <a:pPr eaLnBrk="0" hangingPunct="0">
              <a:spcBef>
                <a:spcPct val="50000"/>
              </a:spcBef>
            </a:pPr>
            <a:endParaRPr lang="en-US" sz="2400" dirty="0"/>
          </a:p>
        </p:txBody>
      </p:sp>
      <p:pic>
        <p:nvPicPr>
          <p:cNvPr id="1026" name="Picture 2" descr="A group of question marks sitting next to each other">
            <a:extLst>
              <a:ext uri="{FF2B5EF4-FFF2-40B4-BE49-F238E27FC236}">
                <a16:creationId xmlns:a16="http://schemas.microsoft.com/office/drawing/2014/main" id="{7F07E803-342B-D2EC-C5E6-DC530D57D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5975"/>
            <a:ext cx="9144000" cy="522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2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Increased Need for Supervision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029200"/>
          </a:xfrm>
        </p:spPr>
        <p:txBody>
          <a:bodyPr/>
          <a:lstStyle/>
          <a:p>
            <a:pPr eaLnBrk="1" hangingPunct="1"/>
            <a:r>
              <a:rPr lang="en-US" sz="3200" dirty="0"/>
              <a:t>Larger case-loads</a:t>
            </a:r>
          </a:p>
          <a:p>
            <a:pPr eaLnBrk="1" hangingPunct="1"/>
            <a:r>
              <a:rPr lang="en-US" sz="3200" dirty="0"/>
              <a:t>Greater staff autonomy</a:t>
            </a:r>
          </a:p>
          <a:p>
            <a:pPr eaLnBrk="1" hangingPunct="1"/>
            <a:r>
              <a:rPr lang="en-US" sz="3200" dirty="0"/>
              <a:t>Increasing individual complexity (e.g., co-occurring illnesses &amp; medical co-morbidity)</a:t>
            </a:r>
          </a:p>
          <a:p>
            <a:pPr eaLnBrk="1" hangingPunct="1"/>
            <a:r>
              <a:rPr lang="en-US" sz="3200" dirty="0"/>
              <a:t>Greater risk</a:t>
            </a:r>
          </a:p>
          <a:p>
            <a:pPr eaLnBrk="1" hangingPunct="1"/>
            <a:r>
              <a:rPr lang="en-US" sz="3200" dirty="0"/>
              <a:t>Increased service complexity (e.g., EBPs)</a:t>
            </a:r>
          </a:p>
          <a:p>
            <a:pPr eaLnBrk="1" hangingPunct="1"/>
            <a:r>
              <a:rPr lang="en-US" sz="3200" dirty="0"/>
              <a:t>Increased systems complexity</a:t>
            </a:r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Status of Supervision Nationally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5181600"/>
          </a:xfrm>
        </p:spPr>
        <p:txBody>
          <a:bodyPr/>
          <a:lstStyle/>
          <a:p>
            <a:pPr eaLnBrk="1" hangingPunct="1"/>
            <a:r>
              <a:rPr lang="en-US" sz="3200" dirty="0"/>
              <a:t>Delivered “ad hoc” if at all</a:t>
            </a:r>
          </a:p>
          <a:p>
            <a:pPr eaLnBrk="1" hangingPunct="1"/>
            <a:r>
              <a:rPr lang="en-US" sz="3200" dirty="0"/>
              <a:t>Supervisors eliminated as organizations have been “flattened” &amp; Supervisors distracted by dual roles</a:t>
            </a:r>
          </a:p>
          <a:p>
            <a:pPr eaLnBrk="1" hangingPunct="1"/>
            <a:r>
              <a:rPr lang="en-US" sz="3200" dirty="0"/>
              <a:t>Many organizations don’t support it:</a:t>
            </a:r>
          </a:p>
          <a:p>
            <a:pPr lvl="1" eaLnBrk="1" hangingPunct="1"/>
            <a:r>
              <a:rPr lang="en-US" sz="3200" dirty="0"/>
              <a:t>Insufficient training of new supervisors</a:t>
            </a:r>
          </a:p>
          <a:p>
            <a:pPr lvl="1" eaLnBrk="1" hangingPunct="1"/>
            <a:r>
              <a:rPr lang="en-US" sz="3200" dirty="0"/>
              <a:t>Time for supervision not allocated</a:t>
            </a:r>
          </a:p>
          <a:p>
            <a:pPr lvl="1" eaLnBrk="1" hangingPunct="1"/>
            <a:r>
              <a:rPr lang="en-US" sz="3200" dirty="0"/>
              <a:t>No supervision standards or monitoring</a:t>
            </a:r>
          </a:p>
          <a:p>
            <a:pPr lvl="1" eaLnBrk="1" hangingPunct="1"/>
            <a:r>
              <a:rPr lang="en-US" sz="3200" dirty="0"/>
              <a:t>Replaced with team, staff, &amp; peer </a:t>
            </a:r>
            <a:r>
              <a:rPr lang="en-US" sz="3200" dirty="0" err="1"/>
              <a:t>mtgs</a:t>
            </a:r>
            <a:endParaRPr lang="en-US" sz="3200" dirty="0"/>
          </a:p>
          <a:p>
            <a:pPr lvl="1" eaLnBrk="1" hangingPunct="1"/>
            <a:endParaRPr lang="en-US" sz="2600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5224-7BA1-1EF7-53F9-74D03B77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MANY ORGANIZATIONS….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618F0-400B-651A-6552-6FCAA93E70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SUPERVISION HAS BECOME…..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04FCF-3E63-D716-1C65-A940EE4F0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8676" name="Picture 4" descr="binocula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293" y="0"/>
            <a:ext cx="7120707" cy="686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457200"/>
          </a:xfrm>
        </p:spPr>
        <p:txBody>
          <a:bodyPr/>
          <a:lstStyle/>
          <a:p>
            <a:pPr eaLnBrk="1" hangingPunct="1"/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457200"/>
            <a:ext cx="4191000" cy="762000"/>
          </a:xfrm>
        </p:spPr>
        <p:txBody>
          <a:bodyPr/>
          <a:lstStyle/>
          <a:p>
            <a:pPr eaLnBrk="1" hangingPunct="1"/>
            <a:r>
              <a:rPr lang="en-US" sz="4000" dirty="0" err="1"/>
              <a:t>SNOOPervision</a:t>
            </a:r>
            <a:endParaRPr lang="en-US" sz="4000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ssssssss</a:t>
            </a:r>
            <a:endParaRPr lang="en-US" dirty="0"/>
          </a:p>
        </p:txBody>
      </p:sp>
      <p:pic>
        <p:nvPicPr>
          <p:cNvPr id="30725" name="Picture 4" descr="spy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5800"/>
            <a:ext cx="4568441" cy="58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2984B-ACFE-21E5-A72D-6965296FB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6BCD-FA8A-ADEC-E4FD-2FE85E3A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ONE THING WE KNOW FOR SURE….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FAF8D-FD18-E2E7-BFC1-0BFAF62082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SUPERVISION WILL ALWAYS BE….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0AE2F-0137-5A31-3D6E-5ED3DEEBFF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3448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211038</TotalTime>
  <Words>930</Words>
  <Application>Microsoft Macintosh PowerPoint</Application>
  <PresentationFormat>On-screen Show (4:3)</PresentationFormat>
  <Paragraphs>225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Georgia</vt:lpstr>
      <vt:lpstr>Times New Roman</vt:lpstr>
      <vt:lpstr>Wingdings</vt:lpstr>
      <vt:lpstr>Content Slides</vt:lpstr>
      <vt:lpstr>Strengthening Supervision: Agreement Setting and Managing from the Middle </vt:lpstr>
      <vt:lpstr>Strengthening Supervision: Agreement Setting and Managing from the Middle </vt:lpstr>
      <vt:lpstr>Getting Started</vt:lpstr>
      <vt:lpstr>Increased Need for Supervision</vt:lpstr>
      <vt:lpstr>Status of Supervision Nationally</vt:lpstr>
      <vt:lpstr>IN MANY ORGANIZATIONS….</vt:lpstr>
      <vt:lpstr>PowerPoint Presentation</vt:lpstr>
      <vt:lpstr>SNOOPervision</vt:lpstr>
      <vt:lpstr>BUT ONE THING WE KNOW FOR SURE….</vt:lpstr>
      <vt:lpstr>We know it’s messy!</vt:lpstr>
      <vt:lpstr>Program Content </vt:lpstr>
      <vt:lpstr>“80% Of Success Involves Just Showing Up”</vt:lpstr>
      <vt:lpstr>What is Supervision?</vt:lpstr>
      <vt:lpstr>A Definition</vt:lpstr>
      <vt:lpstr>Meeting the Minimum Standard</vt:lpstr>
      <vt:lpstr>Structuring Supervision into a Model</vt:lpstr>
      <vt:lpstr>Why Do We Need a Model ?</vt:lpstr>
      <vt:lpstr>3 Phases of Supervision</vt:lpstr>
      <vt:lpstr>4 Functions of Supervision</vt:lpstr>
      <vt:lpstr>Engagement Phase</vt:lpstr>
      <vt:lpstr>Engagement Phase</vt:lpstr>
      <vt:lpstr>1. Who are my supervisors?</vt:lpstr>
      <vt:lpstr>2. What Kind of Meetings Will We Have?</vt:lpstr>
      <vt:lpstr>3. Are You Qualified to Supervise Me?</vt:lpstr>
      <vt:lpstr>4. Explaining the Purpose of Supervision</vt:lpstr>
      <vt:lpstr>5. Session Agenda</vt:lpstr>
      <vt:lpstr>6. Evaluating Performance</vt:lpstr>
      <vt:lpstr>7. Addressing “Confidentiality”</vt:lpstr>
      <vt:lpstr>8. Dual Relationships: Promoted From Within </vt:lpstr>
      <vt:lpstr>9. Your rights</vt:lpstr>
      <vt:lpstr>10 What if we disagree?</vt:lpstr>
      <vt:lpstr>“Caught in the Middle” </vt:lpstr>
      <vt:lpstr>Caught in the Middle</vt:lpstr>
      <vt:lpstr>Coping Strategies of Middles </vt:lpstr>
      <vt:lpstr>Recommendations for Effectively Managing the Middle </vt:lpstr>
      <vt:lpstr>Recommendations for Effectively Managing the Middle </vt:lpstr>
      <vt:lpstr>Conclusion </vt:lpstr>
      <vt:lpstr>Thanks!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Fansler, Justin</dc:creator>
  <cp:lastModifiedBy>Migdole, Scott</cp:lastModifiedBy>
  <cp:revision>689</cp:revision>
  <cp:lastPrinted>2018-10-04T18:54:58Z</cp:lastPrinted>
  <dcterms:created xsi:type="dcterms:W3CDTF">2012-05-18T13:48:32Z</dcterms:created>
  <dcterms:modified xsi:type="dcterms:W3CDTF">2025-05-11T16:41:39Z</dcterms:modified>
</cp:coreProperties>
</file>