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</p:sldMasterIdLst>
  <p:notesMasterIdLst>
    <p:notesMasterId r:id="rId40"/>
  </p:notesMasterIdLst>
  <p:handoutMasterIdLst>
    <p:handoutMasterId r:id="rId41"/>
  </p:handoutMasterIdLst>
  <p:sldIdLst>
    <p:sldId id="664" r:id="rId2"/>
    <p:sldId id="665" r:id="rId3"/>
    <p:sldId id="669" r:id="rId4"/>
    <p:sldId id="267" r:id="rId5"/>
    <p:sldId id="268" r:id="rId6"/>
    <p:sldId id="748" r:id="rId7"/>
    <p:sldId id="269" r:id="rId8"/>
    <p:sldId id="270" r:id="rId9"/>
    <p:sldId id="749" r:id="rId10"/>
    <p:sldId id="275" r:id="rId11"/>
    <p:sldId id="272" r:id="rId12"/>
    <p:sldId id="278" r:id="rId13"/>
    <p:sldId id="667" r:id="rId14"/>
    <p:sldId id="281" r:id="rId15"/>
    <p:sldId id="350" r:id="rId16"/>
    <p:sldId id="715" r:id="rId17"/>
    <p:sldId id="746" r:id="rId18"/>
    <p:sldId id="287" r:id="rId19"/>
    <p:sldId id="284" r:id="rId20"/>
    <p:sldId id="672" r:id="rId21"/>
    <p:sldId id="671" r:id="rId22"/>
    <p:sldId id="291" r:id="rId23"/>
    <p:sldId id="497" r:id="rId24"/>
    <p:sldId id="498" r:id="rId25"/>
    <p:sldId id="296" r:id="rId26"/>
    <p:sldId id="719" r:id="rId27"/>
    <p:sldId id="298" r:id="rId28"/>
    <p:sldId id="300" r:id="rId29"/>
    <p:sldId id="501" r:id="rId30"/>
    <p:sldId id="304" r:id="rId31"/>
    <p:sldId id="305" r:id="rId32"/>
    <p:sldId id="742" r:id="rId33"/>
    <p:sldId id="691" r:id="rId34"/>
    <p:sldId id="743" r:id="rId35"/>
    <p:sldId id="561" r:id="rId36"/>
    <p:sldId id="744" r:id="rId37"/>
    <p:sldId id="745" r:id="rId38"/>
    <p:sldId id="494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9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1399"/>
    <p:restoredTop sz="56331"/>
  </p:normalViewPr>
  <p:slideViewPr>
    <p:cSldViewPr>
      <p:cViewPr varScale="1">
        <p:scale>
          <a:sx n="65" d="100"/>
          <a:sy n="65" d="100"/>
        </p:scale>
        <p:origin x="217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98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70960"/>
    </p:cViewPr>
  </p:sorterViewPr>
  <p:notesViewPr>
    <p:cSldViewPr snapToGrid="0" snapToObjects="1">
      <p:cViewPr varScale="1">
        <p:scale>
          <a:sx n="132" d="100"/>
          <a:sy n="132" d="100"/>
        </p:scale>
        <p:origin x="-3632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43542-3116-1A4A-87E9-D7D97496639B}" type="datetimeFigureOut">
              <a:rPr lang="en-US" smtClean="0"/>
              <a:t>4/22/25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85C4A1-F57A-3A4E-A2F8-A2E4F820D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5447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F78A5-3ECC-410B-9C52-A57AA21C435F}" type="datetimeFigureOut">
              <a:rPr lang="en-US" smtClean="0"/>
              <a:pPr/>
              <a:t>4/22/25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C43B9B-87D0-4380-A962-F69BD125AC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169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pPr/>
              <a:t>0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8766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dirty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9EF0CE-BC89-4D45-A079-119EDC29A80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0445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6149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4038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>
              <a:buFontTx/>
              <a:buNone/>
            </a:pPr>
            <a:endParaRPr lang="en-US" b="0" dirty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2BBCF9-1BB7-460D-9D4A-A28C7B7A497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>
            <a:normAutofit/>
          </a:bodyPr>
          <a:lstStyle/>
          <a:p>
            <a:pPr marL="0" indent="0">
              <a:buFontTx/>
              <a:buNone/>
            </a:pPr>
            <a:endParaRPr lang="en-US" b="1" dirty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63396D-791C-4B7D-9696-EEDF1C60E57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b="1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08B1EE-F61B-4959-B012-738A5103805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8697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41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8889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91875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9621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3569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5570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6208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57905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4348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21F5ED-BF1E-A36E-6FA3-F96A7A673F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46BCB47-E002-27E2-C094-090E7357EF7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40A6C42-0C3B-15D7-8CB9-2D06FFA072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DA1140-0CC8-03AD-03D5-7BCDE9200F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3755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dirty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08B1EE-F61B-4959-B012-738A51038056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7373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2672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21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262148" name="Slide Number Placeholder 3"/>
          <p:cNvSpPr txBox="1">
            <a:spLocks noGrp="1"/>
          </p:cNvSpPr>
          <p:nvPr/>
        </p:nvSpPr>
        <p:spPr bwMode="auto">
          <a:xfrm>
            <a:off x="3884852" y="8685862"/>
            <a:ext cx="2971593" cy="45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1" tIns="45716" rIns="91431" bIns="45716" anchor="b"/>
          <a:lstStyle/>
          <a:p>
            <a:pPr algn="r"/>
            <a:fld id="{C504D626-58DF-4FD8-BA30-C0AE66EB0019}" type="slidenum">
              <a:rPr lang="en-US" sz="1200"/>
              <a:pPr algn="r"/>
              <a:t>37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375769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1" dirty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08B1EE-F61B-4959-B012-738A5103805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774BCE-CB8A-4A41-A416-276CC965866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89115A-0E57-45FD-9D6E-6A1787EC862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815" y="4343713"/>
            <a:ext cx="5028370" cy="4113862"/>
          </a:xfrm>
          <a:noFill/>
          <a:ln/>
        </p:spPr>
        <p:txBody>
          <a:bodyPr/>
          <a:lstStyle/>
          <a:p>
            <a:pPr eaLnBrk="1" hangingPunct="1"/>
            <a:endParaRPr lang="en-US" b="1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A15D6D-1ACB-4D1C-BEB9-B31311FAB01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C43B9B-87D0-4380-A962-F69BD125AC4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1156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b="1" dirty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4FA52C-6820-4209-A28E-BD4988692AD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355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-76200"/>
            <a:ext cx="9144000" cy="6400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163" y="152400"/>
            <a:ext cx="8123237" cy="595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76200"/>
            <a:ext cx="9144000" cy="7086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0" y="6011863"/>
            <a:ext cx="9144000" cy="9985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9" name="Rectangle 3"/>
          <p:cNvSpPr>
            <a:spLocks noChangeArrowheads="1"/>
          </p:cNvSpPr>
          <p:nvPr userDrawn="1"/>
        </p:nvSpPr>
        <p:spPr bwMode="auto">
          <a:xfrm>
            <a:off x="0" y="5748338"/>
            <a:ext cx="9144000" cy="2286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-108" charset="0"/>
              <a:ea typeface="ＭＳ Ｐゴシック" pitchFamily="-108" charset="-128"/>
              <a:cs typeface="ＭＳ Ｐゴシック" pitchFamily="-108" charset="-128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auto">
          <a:xfrm>
            <a:off x="0" y="228600"/>
            <a:ext cx="9144000" cy="5664200"/>
          </a:xfrm>
          <a:prstGeom prst="rect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1" name="Picture 12" descr="YSM_Shield_CMYK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29600" y="6143625"/>
            <a:ext cx="5715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Placeholder 14"/>
          <p:cNvSpPr>
            <a:spLocks noGrp="1"/>
          </p:cNvSpPr>
          <p:nvPr>
            <p:ph type="title" hasCustomPrompt="1"/>
          </p:nvPr>
        </p:nvSpPr>
        <p:spPr>
          <a:xfrm>
            <a:off x="533400" y="990600"/>
            <a:ext cx="8229600" cy="15414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400" kern="1200" baseline="0" dirty="0">
                <a:solidFill>
                  <a:schemeClr val="bg1"/>
                </a:solidFill>
                <a:latin typeface="Georgia" pitchFamily="18" charset="0"/>
                <a:ea typeface="ＭＳ Ｐゴシック" pitchFamily="34" charset="-128"/>
                <a:cs typeface="+mn-cs"/>
              </a:defRPr>
            </a:lvl1pPr>
          </a:lstStyle>
          <a:p>
            <a:r>
              <a:rPr lang="en-US" dirty="0"/>
              <a:t>Click to edit Presentation Title 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533400" y="2514600"/>
            <a:ext cx="8229600" cy="914400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 lang="en-US" sz="2000" kern="1200" noProof="0">
                <a:solidFill>
                  <a:schemeClr val="bg1"/>
                </a:solidFill>
                <a:latin typeface="Georgia" pitchFamily="18" charset="0"/>
                <a:ea typeface="ＭＳ Ｐゴシック" pitchFamily="34" charset="-128"/>
              </a:defRPr>
            </a:lvl1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kern="1200" noProof="0" dirty="0">
                <a:solidFill>
                  <a:schemeClr val="bg1"/>
                </a:solidFill>
                <a:latin typeface="Georgia" pitchFamily="18" charset="0"/>
                <a:ea typeface="ＭＳ Ｐゴシック" pitchFamily="34" charset="-128"/>
                <a:cs typeface="+mn-cs"/>
              </a:rPr>
              <a:t>Click to add presentation subtitle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533400" y="3657600"/>
            <a:ext cx="8229600" cy="762000"/>
          </a:xfrm>
        </p:spPr>
        <p:txBody>
          <a:bodyPr/>
          <a:lstStyle>
            <a:lvl1pPr>
              <a:buNone/>
              <a:defRPr lang="en-US" sz="1800" i="1" kern="1200" baseline="0" dirty="0" smtClean="0">
                <a:solidFill>
                  <a:schemeClr val="bg1"/>
                </a:solidFill>
                <a:latin typeface="Georgia" pitchFamily="18" charset="0"/>
                <a:ea typeface="ＭＳ Ｐゴシック" pitchFamily="34" charset="-128"/>
                <a:cs typeface="+mn-cs"/>
              </a:defRPr>
            </a:lvl1pPr>
          </a:lstStyle>
          <a:p>
            <a:pPr marL="342900" lvl="0" indent="-34290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Click to edit presenter’s name and presentation’s date</a:t>
            </a:r>
          </a:p>
        </p:txBody>
      </p:sp>
      <p:pic>
        <p:nvPicPr>
          <p:cNvPr id="2" name="Picture 1" descr="YSM-PsychiatrySupervisionBlue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352" y="6144768"/>
            <a:ext cx="3626612" cy="706882"/>
          </a:xfrm>
          <a:prstGeom prst="rect">
            <a:avLst/>
          </a:prstGeom>
        </p:spPr>
      </p:pic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Mississippi Children’s Home Services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18, 2009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0" y="960438"/>
            <a:ext cx="9144000" cy="2286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-108" charset="0"/>
              <a:ea typeface="ＭＳ Ｐゴシック" pitchFamily="-108" charset="-128"/>
              <a:cs typeface="ＭＳ Ｐゴシック" pitchFamily="-108" charset="-128"/>
            </a:endParaRPr>
          </a:p>
        </p:txBody>
      </p:sp>
      <p:sp>
        <p:nvSpPr>
          <p:cNvPr id="11" name="Rectangle 22"/>
          <p:cNvSpPr>
            <a:spLocks noChangeArrowheads="1"/>
          </p:cNvSpPr>
          <p:nvPr/>
        </p:nvSpPr>
        <p:spPr bwMode="auto">
          <a:xfrm>
            <a:off x="0" y="-7938"/>
            <a:ext cx="9144000" cy="1163638"/>
          </a:xfrm>
          <a:prstGeom prst="rect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MS PGothic" pitchFamily="34" charset="-128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38163" y="152400"/>
            <a:ext cx="81359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Slide title goes here even if it goes longer than a line</a:t>
            </a:r>
            <a:endParaRPr lang="ko-KR" altLang="en-US"/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8163" y="1371600"/>
            <a:ext cx="8123237" cy="466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altLang="ko-KR" dirty="0"/>
          </a:p>
        </p:txBody>
      </p:sp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0" y="6199632"/>
            <a:ext cx="9144000" cy="5873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MS PGothic" pitchFamily="34" charset="-128"/>
            </a:endParaRPr>
          </a:p>
        </p:txBody>
      </p:sp>
      <p:pic>
        <p:nvPicPr>
          <p:cNvPr id="4" name="Picture 3" descr="YSM-PsychiatryProgramSu#511.eps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496" y="6327648"/>
            <a:ext cx="1829595" cy="356616"/>
          </a:xfrm>
          <a:prstGeom prst="rect">
            <a:avLst/>
          </a:prstGeom>
        </p:spPr>
      </p:pic>
      <p:pic>
        <p:nvPicPr>
          <p:cNvPr id="2" name="Picture 1" descr="YSM_Shield_CMYK.eps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5048" y="6327648"/>
            <a:ext cx="280416" cy="3495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90" r:id="rId3"/>
    <p:sldLayoutId id="2147483693" r:id="rId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Georgia" pitchFamily="-111" charset="0"/>
          <a:ea typeface="Gulim" pitchFamily="34" charset="-127"/>
          <a:cs typeface="Gulim" pitchFamily="34" charset="-127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ＭＳ Ｐゴシック" charset="-128"/>
          <a:cs typeface="ＭＳ Ｐゴシック"/>
        </a:defRPr>
      </a:lvl1pPr>
      <a:lvl2pPr marL="742950" indent="-28575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har char="–"/>
        <a:defRPr>
          <a:solidFill>
            <a:schemeClr val="tx2"/>
          </a:solidFill>
          <a:latin typeface="+mn-lt"/>
          <a:ea typeface="ＭＳ Ｐゴシック" charset="-128"/>
          <a:cs typeface="ＭＳ Ｐゴシック"/>
        </a:defRPr>
      </a:lvl2pPr>
      <a:lvl3pPr marL="1143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  <a:ea typeface="ＭＳ Ｐゴシック" charset="-128"/>
          <a:cs typeface="ＭＳ Ｐゴシック"/>
        </a:defRPr>
      </a:lvl3pPr>
      <a:lvl4pPr marL="1600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–"/>
        <a:defRPr sz="1600">
          <a:solidFill>
            <a:schemeClr val="tx2"/>
          </a:solidFill>
          <a:latin typeface="+mn-lt"/>
          <a:ea typeface="ＭＳ Ｐゴシック" charset="-128"/>
          <a:cs typeface="ＭＳ Ｐゴシック"/>
        </a:defRPr>
      </a:lvl4pPr>
      <a:lvl5pPr marL="20574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  <a:ea typeface="ＭＳ Ｐゴシック" charset="-128"/>
          <a:cs typeface="ＭＳ Ｐゴシック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rgbClr val="555555"/>
          </a:solidFill>
          <a:latin typeface="+mn-lt"/>
          <a:ea typeface="ＭＳ Ｐゴシック" pitchFamily="-111" charset="-128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rgbClr val="555555"/>
          </a:solidFill>
          <a:latin typeface="+mn-lt"/>
          <a:ea typeface="ＭＳ Ｐゴシック" pitchFamily="-111" charset="-128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rgbClr val="555555"/>
          </a:solidFill>
          <a:latin typeface="+mn-lt"/>
          <a:ea typeface="ＭＳ Ｐゴシック" pitchFamily="-111" charset="-128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1600">
          <a:solidFill>
            <a:srgbClr val="555555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mailto:Scott.migdole@yale.edu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Strengthening Supervision:</a:t>
            </a:r>
            <a:br>
              <a:rPr lang="en-US" dirty="0"/>
            </a:br>
            <a:r>
              <a:rPr lang="en-US" sz="4000" dirty="0"/>
              <a:t>Agreement Setting and Managing from the Middle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3200" dirty="0"/>
              <a:t>Supervision Slide Master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3400" y="4114800"/>
            <a:ext cx="8229600" cy="762000"/>
          </a:xfrm>
        </p:spPr>
        <p:txBody>
          <a:bodyPr/>
          <a:lstStyle/>
          <a:p>
            <a:r>
              <a:rPr lang="en-US" sz="2800" dirty="0"/>
              <a:t>© 2015  Scott Migdole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know it’s messy!</a:t>
            </a:r>
          </a:p>
        </p:txBody>
      </p:sp>
      <p:pic>
        <p:nvPicPr>
          <p:cNvPr id="4" name="Content Placeholder 3" descr="kid-mess-with-peanut-butter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-32279" r="-32279"/>
          <a:stretch>
            <a:fillRect/>
          </a:stretch>
        </p:blipFill>
        <p:spPr>
          <a:xfrm>
            <a:off x="-2286000" y="228600"/>
            <a:ext cx="13554635" cy="6400800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Program Content 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538163" y="1219200"/>
            <a:ext cx="8123237" cy="4813300"/>
          </a:xfrm>
        </p:spPr>
        <p:txBody>
          <a:bodyPr/>
          <a:lstStyle/>
          <a:p>
            <a:pPr marL="571500" indent="-571500">
              <a:buAutoNum type="romanUcPeriod"/>
            </a:pPr>
            <a:r>
              <a:rPr lang="en-US" sz="3200" dirty="0"/>
              <a:t>Definition of Supervision </a:t>
            </a:r>
          </a:p>
          <a:p>
            <a:pPr marL="571500" indent="-571500">
              <a:buAutoNum type="romanUcPeriod"/>
            </a:pPr>
            <a:r>
              <a:rPr lang="en-US" sz="3200" dirty="0"/>
              <a:t>Basics of a Supervision Model</a:t>
            </a:r>
          </a:p>
          <a:p>
            <a:pPr marL="514350" indent="-514350">
              <a:buAutoNum type="alphaUcPeriod"/>
            </a:pPr>
            <a:r>
              <a:rPr lang="en-US" sz="3200" dirty="0"/>
              <a:t>Three phases of supervision </a:t>
            </a:r>
          </a:p>
          <a:p>
            <a:pPr marL="514350" indent="-514350">
              <a:buAutoNum type="alphaUcPeriod"/>
            </a:pPr>
            <a:r>
              <a:rPr lang="en-US" sz="3200" dirty="0"/>
              <a:t>Four Functions of supervision </a:t>
            </a:r>
          </a:p>
          <a:p>
            <a:pPr marL="514350" indent="-514350">
              <a:buAutoNum type="alphaUcPeriod"/>
            </a:pPr>
            <a:r>
              <a:rPr lang="en-US" sz="3200" dirty="0"/>
              <a:t>Emphasis on the Supervision Agreement</a:t>
            </a:r>
          </a:p>
          <a:p>
            <a:pPr marL="0" indent="0">
              <a:buNone/>
            </a:pPr>
            <a:r>
              <a:rPr lang="en-US" sz="3200" dirty="0"/>
              <a:t>III. Managing from the Middle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773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457200"/>
            <a:ext cx="8229600" cy="1981200"/>
          </a:xfrm>
        </p:spPr>
        <p:txBody>
          <a:bodyPr/>
          <a:lstStyle/>
          <a:p>
            <a:r>
              <a:rPr lang="en-US" sz="4000" dirty="0"/>
              <a:t>“80% Of Success Involves Just Showing Up”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4800600" cy="4495800"/>
          </a:xfrm>
        </p:spPr>
        <p:txBody>
          <a:bodyPr/>
          <a:lstStyle/>
          <a:p>
            <a:pPr>
              <a:buNone/>
            </a:pPr>
            <a:r>
              <a:rPr lang="en-US" sz="3200" u="sng" dirty="0"/>
              <a:t>Your Responsibilities</a:t>
            </a:r>
          </a:p>
          <a:p>
            <a:r>
              <a:rPr lang="en-US" sz="3200" dirty="0"/>
              <a:t>There is no quiz or test</a:t>
            </a:r>
          </a:p>
          <a:p>
            <a:r>
              <a:rPr lang="en-US" sz="3200" dirty="0"/>
              <a:t>We hope that you’ll participate.</a:t>
            </a:r>
          </a:p>
        </p:txBody>
      </p:sp>
      <p:pic>
        <p:nvPicPr>
          <p:cNvPr id="4" name="Picture 3" descr="41583-favorite_woody_allen_movies_one_bes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81600" y="1524000"/>
            <a:ext cx="3810000" cy="4433454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90800"/>
            <a:ext cx="8077200" cy="779463"/>
          </a:xfrm>
        </p:spPr>
        <p:txBody>
          <a:bodyPr/>
          <a:lstStyle/>
          <a:p>
            <a:pPr algn="ctr"/>
            <a:r>
              <a:rPr lang="en-US" dirty="0"/>
              <a:t>What is Supervision?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33400" y="3276600"/>
            <a:ext cx="8229600" cy="914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3400" y="4114800"/>
            <a:ext cx="8229600" cy="762000"/>
          </a:xfrm>
        </p:spPr>
        <p:txBody>
          <a:bodyPr/>
          <a:lstStyle/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849308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A Definition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305800" cy="4114800"/>
          </a:xfrm>
        </p:spPr>
        <p:txBody>
          <a:bodyPr/>
          <a:lstStyle/>
          <a:p>
            <a:pPr eaLnBrk="1" hangingPunct="1"/>
            <a:r>
              <a:rPr lang="en-US" sz="3200" dirty="0"/>
              <a:t>Supervision is a relationship in which one individual has authority and responsibility for the work and work life of another. </a:t>
            </a:r>
          </a:p>
          <a:p>
            <a:pPr eaLnBrk="1" hangingPunct="1"/>
            <a:r>
              <a:rPr lang="en-US" sz="3200" dirty="0"/>
              <a:t>Related Concepts</a:t>
            </a:r>
          </a:p>
          <a:p>
            <a:pPr lvl="1" eaLnBrk="1" hangingPunct="1"/>
            <a:r>
              <a:rPr lang="en-US" sz="3200" dirty="0"/>
              <a:t>Consultation</a:t>
            </a:r>
          </a:p>
          <a:p>
            <a:pPr lvl="1" eaLnBrk="1" hangingPunct="1"/>
            <a:r>
              <a:rPr lang="en-US" sz="3200" dirty="0"/>
              <a:t>Peer “supervision”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Meeting the Minimum Standard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“Do no harm”</a:t>
            </a:r>
          </a:p>
          <a:p>
            <a:r>
              <a:rPr lang="en-US" sz="3200" dirty="0"/>
              <a:t>Assessing risk</a:t>
            </a:r>
          </a:p>
          <a:p>
            <a:r>
              <a:rPr lang="en-US" sz="3200" dirty="0"/>
              <a:t>Accessing help in a crisis</a:t>
            </a:r>
          </a:p>
        </p:txBody>
      </p:sp>
    </p:spTree>
    <p:extLst>
      <p:ext uri="{BB962C8B-B14F-4D97-AF65-F5344CB8AC3E}">
        <p14:creationId xmlns:p14="http://schemas.microsoft.com/office/powerpoint/2010/main" val="38420739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676400"/>
            <a:ext cx="8229600" cy="1541463"/>
          </a:xfrm>
        </p:spPr>
        <p:txBody>
          <a:bodyPr/>
          <a:lstStyle/>
          <a:p>
            <a:pPr algn="ctr"/>
            <a:r>
              <a:rPr lang="en-US" dirty="0"/>
              <a:t>Structuring Supervision into a Model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33400" y="3276600"/>
            <a:ext cx="8229600" cy="914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3400" y="4114800"/>
            <a:ext cx="8229600" cy="762000"/>
          </a:xfrm>
        </p:spPr>
        <p:txBody>
          <a:bodyPr/>
          <a:lstStyle/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977226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7A7BC-2A42-0397-9E6A-9508DCCB7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163" y="152400"/>
            <a:ext cx="8135937" cy="914400"/>
          </a:xfrm>
        </p:spPr>
        <p:txBody>
          <a:bodyPr/>
          <a:lstStyle/>
          <a:p>
            <a:r>
              <a:rPr lang="en-US" sz="4000" dirty="0"/>
              <a:t>Why Do We Need a Model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C900D-ADAC-2895-FA32-95275C22CB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Structure Vs. Interpersonal </a:t>
            </a:r>
          </a:p>
          <a:p>
            <a:r>
              <a:rPr lang="en-US" sz="3200" dirty="0"/>
              <a:t>Support &amp; Accountability along a continuum</a:t>
            </a:r>
          </a:p>
          <a:p>
            <a:r>
              <a:rPr lang="en-US" sz="3200" dirty="0"/>
              <a:t>Genuine </a:t>
            </a:r>
            <a:r>
              <a:rPr lang="en-US" sz="3200" i="1" dirty="0"/>
              <a:t>Working Relationships</a:t>
            </a:r>
          </a:p>
          <a:p>
            <a:r>
              <a:rPr lang="en-US" sz="3200" dirty="0"/>
              <a:t>Ensuring the Work Gets Done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107410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3 Phases of Supervision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200" dirty="0"/>
              <a:t>Engagement Phase (Roles &amp; Responsibilities)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Work Phase (4 Functions)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Ending &amp; Transition Phase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						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4 Functions of Supervision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Wingdings" pitchFamily="2" charset="2"/>
              <a:buAutoNum type="arabicPeriod"/>
            </a:pPr>
            <a:r>
              <a:rPr lang="en-US" sz="3200" dirty="0"/>
              <a:t>Quality of Service</a:t>
            </a:r>
          </a:p>
          <a:p>
            <a:pPr marL="514350" indent="-514350">
              <a:buFont typeface="Wingdings" pitchFamily="2" charset="2"/>
              <a:buAutoNum type="arabicPeriod"/>
            </a:pPr>
            <a:r>
              <a:rPr lang="en-US" sz="3200" dirty="0"/>
              <a:t>Administration</a:t>
            </a:r>
          </a:p>
          <a:p>
            <a:pPr marL="514350" indent="-514350">
              <a:buFont typeface="Wingdings" pitchFamily="2" charset="2"/>
              <a:buAutoNum type="arabicPeriod"/>
            </a:pPr>
            <a:r>
              <a:rPr lang="en-US" sz="3200" dirty="0"/>
              <a:t>Support</a:t>
            </a:r>
          </a:p>
          <a:p>
            <a:pPr marL="514350" indent="-514350" eaLnBrk="1" hangingPunct="1">
              <a:buFont typeface="Wingdings" pitchFamily="2" charset="2"/>
              <a:buAutoNum type="arabicPeriod"/>
            </a:pPr>
            <a:r>
              <a:rPr lang="en-US" sz="3200" dirty="0"/>
              <a:t>Professional Development</a:t>
            </a:r>
          </a:p>
          <a:p>
            <a:pPr marL="514350" indent="-514350" eaLnBrk="1" hangingPunct="1">
              <a:buFont typeface="Wingdings" pitchFamily="2" charset="2"/>
              <a:buAutoNum type="arabicPeriod"/>
            </a:pPr>
            <a:endParaRPr lang="en-US" sz="3200" dirty="0"/>
          </a:p>
          <a:p>
            <a:pPr marL="514350" indent="-514350" eaLnBrk="1" hangingPunct="1">
              <a:buNone/>
            </a:pPr>
            <a:r>
              <a:rPr lang="en-US" sz="3200" dirty="0"/>
              <a:t>Multi-tasking &amp; constantly shifting focus</a:t>
            </a:r>
          </a:p>
          <a:p>
            <a:pPr marL="514350" indent="-514350" eaLnBrk="1" hangingPunct="1">
              <a:buFont typeface="Wingdings" pitchFamily="2" charset="2"/>
              <a:buNone/>
            </a:pPr>
            <a:endParaRPr lang="en-US" sz="3600" dirty="0"/>
          </a:p>
          <a:p>
            <a:pPr marL="514350" indent="-514350" eaLnBrk="1" hangingPunct="1">
              <a:buFont typeface="Wingdings" pitchFamily="2" charset="2"/>
              <a:buNone/>
            </a:pPr>
            <a:endParaRPr lang="en-US" sz="3600" dirty="0">
              <a:ln>
                <a:solidFill>
                  <a:srgbClr val="FFFF00"/>
                </a:solidFill>
              </a:ln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Strengthening Supervision:</a:t>
            </a:r>
            <a:br>
              <a:rPr lang="en-US" dirty="0"/>
            </a:br>
            <a:r>
              <a:rPr lang="en-US" sz="4000" dirty="0"/>
              <a:t>Agreement Setting and Managing from the Middle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33400" y="2819400"/>
            <a:ext cx="8229600" cy="914400"/>
          </a:xfrm>
        </p:spPr>
        <p:txBody>
          <a:bodyPr/>
          <a:lstStyle/>
          <a:p>
            <a:r>
              <a:rPr lang="en-US" sz="2800" dirty="0"/>
              <a:t>Scott Migdole, M.S.W., LCSW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3400" y="4114800"/>
            <a:ext cx="8229600" cy="762000"/>
          </a:xfrm>
        </p:spPr>
        <p:txBody>
          <a:bodyPr/>
          <a:lstStyle/>
          <a:p>
            <a:r>
              <a:rPr lang="en-US" sz="2800" dirty="0"/>
              <a:t>Yale University School of Medicine</a:t>
            </a:r>
          </a:p>
          <a:p>
            <a:r>
              <a:rPr lang="en-US" sz="2800" dirty="0"/>
              <a:t>Program on Supervision</a:t>
            </a:r>
          </a:p>
        </p:txBody>
      </p:sp>
    </p:spTree>
    <p:extLst>
      <p:ext uri="{BB962C8B-B14F-4D97-AF65-F5344CB8AC3E}">
        <p14:creationId xmlns:p14="http://schemas.microsoft.com/office/powerpoint/2010/main" val="10705147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676400"/>
            <a:ext cx="8229600" cy="1541463"/>
          </a:xfrm>
        </p:spPr>
        <p:txBody>
          <a:bodyPr/>
          <a:lstStyle/>
          <a:p>
            <a:pPr algn="ctr"/>
            <a:r>
              <a:rPr lang="en-US" dirty="0"/>
              <a:t>Engagement Phase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33400" y="3276600"/>
            <a:ext cx="8229600" cy="914400"/>
          </a:xfrm>
        </p:spPr>
        <p:txBody>
          <a:bodyPr/>
          <a:lstStyle/>
          <a:p>
            <a:pPr algn="ctr"/>
            <a:r>
              <a:rPr lang="en-US" dirty="0"/>
              <a:t>Strong Working Relationships through Structure /Genuineness/Accountability &amp; Support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3400" y="4114800"/>
            <a:ext cx="8229600" cy="762000"/>
          </a:xfrm>
        </p:spPr>
        <p:txBody>
          <a:bodyPr/>
          <a:lstStyle/>
          <a:p>
            <a:pPr algn="ctr"/>
            <a:r>
              <a:rPr lang="en-US" sz="2800" dirty="0"/>
              <a:t>Structure Versus Interpersonal Relationships </a:t>
            </a:r>
          </a:p>
        </p:txBody>
      </p:sp>
    </p:spTree>
    <p:extLst>
      <p:ext uri="{BB962C8B-B14F-4D97-AF65-F5344CB8AC3E}">
        <p14:creationId xmlns:p14="http://schemas.microsoft.com/office/powerpoint/2010/main" val="26345412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Engagement Phase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610600" cy="5029200"/>
          </a:xfrm>
        </p:spPr>
        <p:txBody>
          <a:bodyPr/>
          <a:lstStyle/>
          <a:p>
            <a:pPr eaLnBrk="1" hangingPunct="1"/>
            <a:endParaRPr lang="en-US" dirty="0"/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  <p:pic>
        <p:nvPicPr>
          <p:cNvPr id="5" name="Picture 6" descr="Elivs &amp; Nixon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1295400"/>
            <a:ext cx="5119688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814942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dirty="0"/>
              <a:t>1. Who are my supervisors?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3886200"/>
          </a:xfrm>
        </p:spPr>
        <p:txBody>
          <a:bodyPr/>
          <a:lstStyle/>
          <a:p>
            <a:r>
              <a:rPr lang="en-US" sz="3200" dirty="0"/>
              <a:t>The roles and responsibilities of each</a:t>
            </a:r>
          </a:p>
          <a:p>
            <a:r>
              <a:rPr lang="en-US" sz="3200" dirty="0"/>
              <a:t>Who to turn to in their absence</a:t>
            </a:r>
          </a:p>
          <a:p>
            <a:r>
              <a:rPr lang="en-US" sz="3200" dirty="0"/>
              <a:t>After hours supervisory coverage</a:t>
            </a:r>
          </a:p>
          <a:p>
            <a:r>
              <a:rPr lang="en-US" sz="3200" dirty="0"/>
              <a:t>Chain of Command</a:t>
            </a:r>
          </a:p>
        </p:txBody>
      </p:sp>
      <p:pic>
        <p:nvPicPr>
          <p:cNvPr id="4" name="Picture 3" descr="Crowd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35400" y="3845550"/>
            <a:ext cx="4838700" cy="2876615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163" y="0"/>
            <a:ext cx="8135937" cy="1066800"/>
          </a:xfrm>
        </p:spPr>
        <p:txBody>
          <a:bodyPr/>
          <a:lstStyle/>
          <a:p>
            <a:r>
              <a:rPr lang="en-US" sz="4000" dirty="0"/>
              <a:t>2. What Kind of Meetings Will We Have?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How often will we meet?</a:t>
            </a:r>
          </a:p>
          <a:p>
            <a:r>
              <a:rPr lang="en-US" sz="3200" dirty="0"/>
              <a:t>How long will we meet?</a:t>
            </a:r>
          </a:p>
          <a:p>
            <a:r>
              <a:rPr lang="en-US" sz="3200" dirty="0"/>
              <a:t>Will it be individual and/or group supervision?</a:t>
            </a:r>
          </a:p>
          <a:p>
            <a:r>
              <a:rPr lang="en-US" sz="3200" dirty="0"/>
              <a:t>What if I need to cancel?</a:t>
            </a:r>
          </a:p>
        </p:txBody>
      </p:sp>
    </p:spTree>
    <p:extLst>
      <p:ext uri="{BB962C8B-B14F-4D97-AF65-F5344CB8AC3E}">
        <p14:creationId xmlns:p14="http://schemas.microsoft.com/office/powerpoint/2010/main" val="29450794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3. Are You Qualified to Supervise 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3200" dirty="0"/>
              <a:t>Supervisee’s concerns or question</a:t>
            </a:r>
          </a:p>
          <a:p>
            <a:pPr algn="ctr">
              <a:buNone/>
            </a:pPr>
            <a:r>
              <a:rPr lang="en-US" sz="3200" u="sng" dirty="0"/>
              <a:t>AND</a:t>
            </a:r>
          </a:p>
          <a:p>
            <a:pPr algn="ctr">
              <a:buNone/>
            </a:pPr>
            <a:r>
              <a:rPr lang="en-US" sz="3200" dirty="0"/>
              <a:t>Supervisor’s personal doubts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3431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dirty="0"/>
              <a:t>4. Explaining the Purpose of Supervision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3200" dirty="0"/>
              <a:t>Ensure quality of service</a:t>
            </a:r>
          </a:p>
          <a:p>
            <a:r>
              <a:rPr lang="en-US" sz="3200" dirty="0"/>
              <a:t>Meet administrative requirements</a:t>
            </a:r>
          </a:p>
          <a:p>
            <a:r>
              <a:rPr lang="en-US" sz="3200" dirty="0"/>
              <a:t>Provide professional development</a:t>
            </a:r>
          </a:p>
          <a:p>
            <a:r>
              <a:rPr lang="en-US" sz="3200" dirty="0"/>
              <a:t>Support staff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3AD13-331F-BA4F-9A7A-65CEBBBDB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163" y="0"/>
            <a:ext cx="8135937" cy="1384852"/>
          </a:xfrm>
        </p:spPr>
        <p:txBody>
          <a:bodyPr/>
          <a:lstStyle/>
          <a:p>
            <a:r>
              <a:rPr lang="en-US" sz="4000" dirty="0"/>
              <a:t>5. Session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E79D2-765D-2540-A52C-D0CFACD1D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125" indent="-255588"/>
            <a:r>
              <a:rPr lang="en-US" sz="3200" dirty="0"/>
              <a:t>Have standing agenda items</a:t>
            </a:r>
          </a:p>
          <a:p>
            <a:pPr marL="365125" indent="-255588"/>
            <a:r>
              <a:rPr lang="en-US" sz="3200" dirty="0"/>
              <a:t>Ask the supervisee to bring proposed agenda items to each session</a:t>
            </a:r>
          </a:p>
          <a:p>
            <a:pPr marL="365125" indent="-255588"/>
            <a:r>
              <a:rPr lang="en-US" sz="3200" dirty="0"/>
              <a:t>Collaborate in quickly setting a  handwritten session agenda</a:t>
            </a:r>
          </a:p>
          <a:p>
            <a:pPr marL="365125" indent="-255588"/>
            <a:r>
              <a:rPr lang="en-US" sz="3200" dirty="0"/>
              <a:t>Be responsive to supervisee’s stated and unstated priorities (look for clues)</a:t>
            </a:r>
          </a:p>
          <a:p>
            <a:pPr marL="365125" indent="-255588"/>
            <a:r>
              <a:rPr lang="en-US" sz="3200" dirty="0"/>
              <a:t>Document in the required format</a:t>
            </a:r>
          </a:p>
        </p:txBody>
      </p:sp>
    </p:spTree>
    <p:extLst>
      <p:ext uri="{BB962C8B-B14F-4D97-AF65-F5344CB8AC3E}">
        <p14:creationId xmlns:p14="http://schemas.microsoft.com/office/powerpoint/2010/main" val="19832119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dirty="0"/>
              <a:t>6. Evaluating Performance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3200" dirty="0"/>
              <a:t>You’ll get a copy:</a:t>
            </a:r>
          </a:p>
          <a:p>
            <a:pPr lvl="1"/>
            <a:r>
              <a:rPr lang="en-US" sz="2400" dirty="0"/>
              <a:t> job description </a:t>
            </a:r>
          </a:p>
          <a:p>
            <a:pPr lvl="1"/>
            <a:r>
              <a:rPr lang="en-US" sz="2400" dirty="0"/>
              <a:t>expected competencies</a:t>
            </a:r>
          </a:p>
          <a:p>
            <a:pPr lvl="1"/>
            <a:r>
              <a:rPr lang="en-US" sz="2400" dirty="0"/>
              <a:t>performance review form with criteria (focus on behavioral indicators)</a:t>
            </a:r>
          </a:p>
          <a:p>
            <a:r>
              <a:rPr lang="en-US" sz="3200" dirty="0"/>
              <a:t>Ongoing feedback</a:t>
            </a:r>
          </a:p>
          <a:p>
            <a:r>
              <a:rPr lang="en-US" sz="3200" dirty="0"/>
              <a:t>Annual review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dirty="0"/>
              <a:t>7. Addressing “Confidentiality”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8163" y="1371600"/>
            <a:ext cx="8123237" cy="4953000"/>
          </a:xfrm>
        </p:spPr>
        <p:txBody>
          <a:bodyPr/>
          <a:lstStyle/>
          <a:p>
            <a:r>
              <a:rPr lang="en-US" sz="3200" dirty="0"/>
              <a:t>No information is truly confidential</a:t>
            </a:r>
          </a:p>
          <a:p>
            <a:r>
              <a:rPr lang="en-US" sz="3200" dirty="0"/>
              <a:t>Supervisors handle sensitive information carefully … and don’t actually share most of it.</a:t>
            </a:r>
          </a:p>
          <a:p>
            <a:r>
              <a:rPr lang="en-US" sz="3200" dirty="0"/>
              <a:t>Information used for crisis intervention, mandated reporting, performance reviews, personnel actions, and maintaining staff safety</a:t>
            </a:r>
          </a:p>
          <a:p>
            <a:r>
              <a:rPr lang="en-US" sz="3200" dirty="0"/>
              <a:t>Secrets (especially about clients) are never OK!</a:t>
            </a:r>
          </a:p>
        </p:txBody>
      </p:sp>
    </p:spTree>
    <p:extLst>
      <p:ext uri="{BB962C8B-B14F-4D97-AF65-F5344CB8AC3E}">
        <p14:creationId xmlns:p14="http://schemas.microsoft.com/office/powerpoint/2010/main" val="29677775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163" y="0"/>
            <a:ext cx="8135937" cy="1066800"/>
          </a:xfrm>
        </p:spPr>
        <p:txBody>
          <a:bodyPr/>
          <a:lstStyle/>
          <a:p>
            <a:r>
              <a:rPr lang="en-US" sz="4000" dirty="0"/>
              <a:t>8. Dual Relationships: Promoted From Within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What Types of Dual Relationships Are There?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133600"/>
            <a:ext cx="5181600" cy="3581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2021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676400"/>
            <a:ext cx="8229600" cy="1541463"/>
          </a:xfrm>
        </p:spPr>
        <p:txBody>
          <a:bodyPr/>
          <a:lstStyle/>
          <a:p>
            <a:pPr algn="ctr"/>
            <a:r>
              <a:rPr lang="en-US" dirty="0"/>
              <a:t>Getting Started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33400" y="3276600"/>
            <a:ext cx="8229600" cy="914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33400" y="4114800"/>
            <a:ext cx="8229600" cy="762000"/>
          </a:xfrm>
        </p:spPr>
        <p:txBody>
          <a:bodyPr/>
          <a:lstStyle/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167176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4000" dirty="0"/>
              <a:t>9. Your rights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3200" dirty="0"/>
              <a:t>Respect</a:t>
            </a:r>
          </a:p>
          <a:p>
            <a:r>
              <a:rPr lang="en-US" sz="3200" dirty="0"/>
              <a:t>Dignity</a:t>
            </a:r>
          </a:p>
          <a:p>
            <a:r>
              <a:rPr lang="en-US" sz="3200" dirty="0"/>
              <a:t>Cultural sensitivity</a:t>
            </a:r>
          </a:p>
          <a:p>
            <a:r>
              <a:rPr lang="en-US" sz="3200" dirty="0"/>
              <a:t>Free of abuse/harassment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10 What if we disagree?</a:t>
            </a:r>
          </a:p>
        </p:txBody>
      </p:sp>
      <p:sp>
        <p:nvSpPr>
          <p:cNvPr id="76802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sz="3200" dirty="0"/>
          </a:p>
          <a:p>
            <a:pPr>
              <a:buNone/>
            </a:pPr>
            <a:endParaRPr lang="en-US" sz="3200" dirty="0"/>
          </a:p>
          <a:p>
            <a:pPr>
              <a:buNone/>
            </a:pPr>
            <a:endParaRPr lang="en-US" sz="3200" dirty="0"/>
          </a:p>
          <a:p>
            <a:pPr>
              <a:buNone/>
            </a:pPr>
            <a:endParaRPr lang="en-US" sz="3200" dirty="0"/>
          </a:p>
          <a:p>
            <a:pPr>
              <a:buNone/>
            </a:pPr>
            <a:r>
              <a:rPr lang="en-US" sz="3200" dirty="0"/>
              <a:t> </a:t>
            </a:r>
          </a:p>
          <a:p>
            <a:pPr>
              <a:buNone/>
            </a:pPr>
            <a:r>
              <a:rPr lang="en-US" sz="3200" dirty="0"/>
              <a:t>	           Can I go over your head?</a:t>
            </a:r>
          </a:p>
        </p:txBody>
      </p:sp>
      <p:pic>
        <p:nvPicPr>
          <p:cNvPr id="76803" name="Picture 8" descr="MC900078762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1524000"/>
            <a:ext cx="2524125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A97516-0A62-E2C8-D7AE-30C52E731C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D5CC2-C4E9-5EAD-C20D-F51DA2771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676400"/>
            <a:ext cx="8229600" cy="1541463"/>
          </a:xfrm>
        </p:spPr>
        <p:txBody>
          <a:bodyPr/>
          <a:lstStyle/>
          <a:p>
            <a:pPr algn="ctr"/>
            <a:r>
              <a:rPr lang="en-US" dirty="0"/>
              <a:t>“Caught in the Middle” </a:t>
            </a:r>
            <a:endParaRPr lang="en-US" sz="4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D94DB6-C64F-0E4B-6F38-511C7CA6806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3400" y="3276600"/>
            <a:ext cx="8229600" cy="914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C9F47B-6CEF-2335-B67C-C0B5B4A763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3400" y="4114800"/>
            <a:ext cx="8229600" cy="762000"/>
          </a:xfrm>
        </p:spPr>
        <p:txBody>
          <a:bodyPr/>
          <a:lstStyle/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298511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Caught in the Middle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382000" cy="4495800"/>
          </a:xfrm>
        </p:spPr>
        <p:txBody>
          <a:bodyPr/>
          <a:lstStyle/>
          <a:p>
            <a:pPr marL="0" indent="0" eaLnBrk="1" hangingPunct="1">
              <a:buNone/>
            </a:pPr>
            <a:endParaRPr lang="en-US" sz="3200" dirty="0"/>
          </a:p>
          <a:p>
            <a:pPr eaLnBrk="1" hangingPunct="1"/>
            <a:endParaRPr lang="en-US" sz="3200" dirty="0"/>
          </a:p>
          <a:p>
            <a:pPr marL="0" indent="0" algn="ctr" eaLnBrk="1" hangingPunct="1">
              <a:buNone/>
            </a:pPr>
            <a:r>
              <a:rPr lang="en-US" sz="3200" b="0" dirty="0"/>
              <a:t>Being “Caught in the Middle” is part of the supervisor’s job and establishing strategies to manage it are what separates effective and ineffective supervisors</a:t>
            </a:r>
            <a:endParaRPr lang="en-US" sz="3200" dirty="0"/>
          </a:p>
          <a:p>
            <a:pPr marL="0" indent="0" algn="ctr" eaLnBrk="1" hangingPunct="1">
              <a:buNone/>
            </a:pPr>
            <a:endParaRPr lang="en-US" sz="3200" dirty="0"/>
          </a:p>
          <a:p>
            <a:pPr eaLnBrk="1" hangingPunct="1"/>
            <a:endParaRPr lang="en-US" dirty="0"/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912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A89F6-4E2E-C1C5-13F4-0907799E7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Coping Strategies of Middles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BA50-B45F-C287-D75B-B604DE4F8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>
              <a:buFont typeface="Arial" panose="020B0604020202020204" pitchFamily="34" charset="0"/>
              <a:buChar char="•"/>
            </a:pPr>
            <a:r>
              <a:rPr lang="en-US" sz="32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Sliding Up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: The tendency for Middles to overly  identify with the Uppers as a way of reducing the stress of the middle role.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Sliding Down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: The tendency of the Middles to overly identify with the Lowers as a way of reducing the stress of the middle role.</a:t>
            </a:r>
          </a:p>
          <a:p>
            <a:pPr marR="0">
              <a:buFont typeface="Arial" panose="020B0604020202020204" pitchFamily="34" charset="0"/>
              <a:buChar char="•"/>
            </a:pPr>
            <a:r>
              <a:rPr lang="en-US" sz="3200" b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Sliding Out: 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The tendency of the Middles to side step an issue rather than to be clear or avoid taking a position as a way of reducing the stress of the middle role. </a:t>
            </a:r>
          </a:p>
          <a:p>
            <a:pPr marR="0">
              <a:buFont typeface="Arial" panose="020B0604020202020204" pitchFamily="34" charset="0"/>
              <a:buChar char="•"/>
            </a:pPr>
            <a:endParaRPr lang="en-US" sz="32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114300" marR="0" indent="-457200">
              <a:buFont typeface="Arial" panose="020B0604020202020204" pitchFamily="34" charset="0"/>
              <a:buChar char="•"/>
            </a:pPr>
            <a:endParaRPr lang="en-US" sz="32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marR="0"/>
            <a:r>
              <a:rPr lang="en-US" sz="32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 </a:t>
            </a:r>
            <a:endParaRPr lang="en-US" sz="32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/>
            <a:endParaRPr lang="en-US" sz="18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marR="0"/>
            <a:endParaRPr lang="en-US" sz="32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marR="0"/>
            <a:endParaRPr lang="en-US" sz="32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8266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Recommendations for Effectively Managing the Middle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Embrace Your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Middleness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</a:p>
          <a:p>
            <a:pPr marL="0" marR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Accept that the stress associated with being in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  the Middle occurs in every organization and is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latin typeface="Times New Roman" panose="02020603050405020304" pitchFamily="18" charset="0"/>
                <a:ea typeface="MS Mincho" panose="02020609040205080304" pitchFamily="49" charset="-128"/>
              </a:rPr>
              <a:t>  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normal.</a:t>
            </a:r>
          </a:p>
          <a:p>
            <a:pPr marL="0" marR="0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Resist the Temptations to slide up, down, or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latin typeface="Times New Roman" panose="02020603050405020304" pitchFamily="18" charset="0"/>
                <a:ea typeface="MS Mincho" panose="02020609040205080304" pitchFamily="49" charset="-128"/>
              </a:rPr>
              <a:t>   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out.</a:t>
            </a:r>
          </a:p>
          <a:p>
            <a:pPr marR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ea typeface="MS Mincho" panose="02020609040205080304" pitchFamily="49" charset="-128"/>
              </a:rPr>
              <a:t>Understand the power of informal groups 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795134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197E4-1959-775C-D114-716879F55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Recommendations for Effectively Managing the Middle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A3088C-F175-D75A-7B0C-3639DFA34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marR="0" indent="-4572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Build and maintain relationships with Uppers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latin typeface="Times New Roman" panose="02020603050405020304" pitchFamily="18" charset="0"/>
                <a:ea typeface="MS Mincho" panose="02020609040205080304" pitchFamily="49" charset="-128"/>
              </a:rPr>
              <a:t>  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 and Lowers.</a:t>
            </a:r>
          </a:p>
          <a:p>
            <a:pPr marL="114300" marR="0" indent="-4572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Tell the </a:t>
            </a:r>
            <a:r>
              <a:rPr lang="en-US" sz="3200" u="sng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whole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story. </a:t>
            </a:r>
          </a:p>
          <a:p>
            <a:pPr marL="114300" marR="0" indent="-4572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Keep people connected by bringing them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latin typeface="Times New Roman" panose="02020603050405020304" pitchFamily="18" charset="0"/>
                <a:ea typeface="MS Mincho" panose="02020609040205080304" pitchFamily="49" charset="-128"/>
              </a:rPr>
              <a:t>   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together.</a:t>
            </a:r>
          </a:p>
          <a:p>
            <a:pPr marL="114300" marR="0" indent="-4572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Operate under the assumption that there are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latin typeface="Times New Roman" panose="02020603050405020304" pitchFamily="18" charset="0"/>
                <a:ea typeface="MS Mincho" panose="02020609040205080304" pitchFamily="49" charset="-128"/>
              </a:rPr>
              <a:t>   </a:t>
            </a:r>
            <a:r>
              <a:rPr lang="en-US" sz="32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no facts, just perspectives.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L="0" marR="0" indent="0">
              <a:buNone/>
            </a:pPr>
            <a:endParaRPr lang="en-US" sz="3200" dirty="0"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2854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5D837-0F93-405A-CD78-1D6F3153A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Conclusion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353D0-0635-9656-06F6-FCF23D60E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Agreement Setting </a:t>
            </a:r>
          </a:p>
          <a:p>
            <a:r>
              <a:rPr lang="en-US" sz="3200" dirty="0"/>
              <a:t>Strong Working Relationships</a:t>
            </a:r>
          </a:p>
          <a:p>
            <a:r>
              <a:rPr lang="en-US" sz="3200" dirty="0"/>
              <a:t>Accountability and Support </a:t>
            </a:r>
          </a:p>
          <a:p>
            <a:r>
              <a:rPr lang="en-US" sz="3200" dirty="0"/>
              <a:t>Managing from the Middle </a:t>
            </a:r>
          </a:p>
          <a:p>
            <a:r>
              <a:rPr lang="en-US" sz="3200" dirty="0"/>
              <a:t>Supervisors are our most valuable resource!</a:t>
            </a:r>
          </a:p>
        </p:txBody>
      </p:sp>
    </p:spTree>
    <p:extLst>
      <p:ext uri="{BB962C8B-B14F-4D97-AF65-F5344CB8AC3E}">
        <p14:creationId xmlns:p14="http://schemas.microsoft.com/office/powerpoint/2010/main" val="136724403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57200"/>
            <a:ext cx="8229600" cy="1371600"/>
          </a:xfrm>
          <a:noFill/>
          <a:ln/>
        </p:spPr>
        <p:txBody>
          <a:bodyPr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100" b="1" kern="1200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Thanks!</a:t>
            </a:r>
          </a:p>
        </p:txBody>
      </p:sp>
      <p:sp>
        <p:nvSpPr>
          <p:cNvPr id="261124" name="Text Box 5"/>
          <p:cNvSpPr txBox="1">
            <a:spLocks noChangeArrowheads="1"/>
          </p:cNvSpPr>
          <p:nvPr/>
        </p:nvSpPr>
        <p:spPr bwMode="auto">
          <a:xfrm>
            <a:off x="4558748" y="3567262"/>
            <a:ext cx="4114800" cy="227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/>
              <a:t>Got a Question?</a:t>
            </a:r>
          </a:p>
          <a:p>
            <a:pPr eaLnBrk="0" hangingPunct="0">
              <a:spcBef>
                <a:spcPct val="50000"/>
              </a:spcBef>
            </a:pPr>
            <a:r>
              <a:rPr lang="en-US" sz="2800" dirty="0">
                <a:hlinkClick r:id="rId3"/>
              </a:rPr>
              <a:t>Scott.migdole@yale.edu</a:t>
            </a:r>
            <a:endParaRPr lang="en-US" sz="2800" dirty="0"/>
          </a:p>
          <a:p>
            <a:pPr eaLnBrk="0" hangingPunct="0">
              <a:spcBef>
                <a:spcPct val="50000"/>
              </a:spcBef>
            </a:pPr>
            <a:endParaRPr lang="en-US" sz="2400" dirty="0"/>
          </a:p>
          <a:p>
            <a:pPr eaLnBrk="0" hangingPunct="0">
              <a:spcBef>
                <a:spcPct val="50000"/>
              </a:spcBef>
            </a:pPr>
            <a:endParaRPr lang="en-US" sz="2400" dirty="0"/>
          </a:p>
        </p:txBody>
      </p:sp>
      <p:pic>
        <p:nvPicPr>
          <p:cNvPr id="1026" name="Picture 2" descr="A group of question marks sitting next to each other">
            <a:extLst>
              <a:ext uri="{FF2B5EF4-FFF2-40B4-BE49-F238E27FC236}">
                <a16:creationId xmlns:a16="http://schemas.microsoft.com/office/drawing/2014/main" id="{7F07E803-342B-D2EC-C5E6-DC530D57DE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15975"/>
            <a:ext cx="9144000" cy="5224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8925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Increased Need for Supervision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610600" cy="5029200"/>
          </a:xfrm>
        </p:spPr>
        <p:txBody>
          <a:bodyPr/>
          <a:lstStyle/>
          <a:p>
            <a:pPr eaLnBrk="1" hangingPunct="1"/>
            <a:r>
              <a:rPr lang="en-US" sz="3200" dirty="0"/>
              <a:t>Larger case-loads</a:t>
            </a:r>
          </a:p>
          <a:p>
            <a:pPr eaLnBrk="1" hangingPunct="1"/>
            <a:r>
              <a:rPr lang="en-US" sz="3200" dirty="0"/>
              <a:t>Greater staff autonomy</a:t>
            </a:r>
          </a:p>
          <a:p>
            <a:pPr eaLnBrk="1" hangingPunct="1"/>
            <a:r>
              <a:rPr lang="en-US" sz="3200" dirty="0"/>
              <a:t>Increasing individual complexity (e.g., co-occurring illnesses &amp; medical co-morbidity)</a:t>
            </a:r>
          </a:p>
          <a:p>
            <a:pPr eaLnBrk="1" hangingPunct="1"/>
            <a:r>
              <a:rPr lang="en-US" sz="3200" dirty="0"/>
              <a:t>Greater risk</a:t>
            </a:r>
          </a:p>
          <a:p>
            <a:pPr eaLnBrk="1" hangingPunct="1"/>
            <a:r>
              <a:rPr lang="en-US" sz="3200" dirty="0"/>
              <a:t>Increased service complexity (e.g., EBPs)</a:t>
            </a:r>
          </a:p>
          <a:p>
            <a:pPr eaLnBrk="1" hangingPunct="1"/>
            <a:r>
              <a:rPr lang="en-US" sz="3200" dirty="0"/>
              <a:t>Increased systems complexity</a:t>
            </a:r>
          </a:p>
          <a:p>
            <a:pPr eaLnBrk="1" hangingPunct="1"/>
            <a:endParaRPr lang="en-US" dirty="0"/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Status of Supervision Nationally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305800" cy="5181600"/>
          </a:xfrm>
        </p:spPr>
        <p:txBody>
          <a:bodyPr/>
          <a:lstStyle/>
          <a:p>
            <a:pPr eaLnBrk="1" hangingPunct="1"/>
            <a:r>
              <a:rPr lang="en-US" sz="3200" dirty="0"/>
              <a:t>Delivered “ad hoc” if at all</a:t>
            </a:r>
          </a:p>
          <a:p>
            <a:pPr eaLnBrk="1" hangingPunct="1"/>
            <a:r>
              <a:rPr lang="en-US" sz="3200" dirty="0"/>
              <a:t>Supervisors eliminated as organizations have been “flattened” &amp; Supervisors distracted by dual roles</a:t>
            </a:r>
          </a:p>
          <a:p>
            <a:pPr eaLnBrk="1" hangingPunct="1"/>
            <a:r>
              <a:rPr lang="en-US" sz="3200" dirty="0"/>
              <a:t>Many organizations don’t support it:</a:t>
            </a:r>
          </a:p>
          <a:p>
            <a:pPr lvl="1" eaLnBrk="1" hangingPunct="1"/>
            <a:r>
              <a:rPr lang="en-US" sz="3200" dirty="0"/>
              <a:t>Insufficient training of new supervisors</a:t>
            </a:r>
          </a:p>
          <a:p>
            <a:pPr lvl="1" eaLnBrk="1" hangingPunct="1"/>
            <a:r>
              <a:rPr lang="en-US" sz="3200" dirty="0"/>
              <a:t>Time for supervision not allocated</a:t>
            </a:r>
          </a:p>
          <a:p>
            <a:pPr lvl="1" eaLnBrk="1" hangingPunct="1"/>
            <a:r>
              <a:rPr lang="en-US" sz="3200" dirty="0"/>
              <a:t>No supervision standards or monitoring</a:t>
            </a:r>
          </a:p>
          <a:p>
            <a:pPr lvl="1" eaLnBrk="1" hangingPunct="1"/>
            <a:r>
              <a:rPr lang="en-US" sz="3200" dirty="0"/>
              <a:t>Replaced with team, staff, &amp; peer </a:t>
            </a:r>
            <a:r>
              <a:rPr lang="en-US" sz="3200" dirty="0" err="1"/>
              <a:t>mtgs</a:t>
            </a:r>
            <a:endParaRPr lang="en-US" sz="3200" dirty="0"/>
          </a:p>
          <a:p>
            <a:pPr lvl="1" eaLnBrk="1" hangingPunct="1"/>
            <a:endParaRPr lang="en-US" sz="2600" dirty="0"/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E5224-7BA1-1EF7-53F9-74D03B771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MANY ORGANIZATIONS….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5618F0-400B-651A-6552-6FCAA93E70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SUPERVISION HAS BECOME…..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B04FCF-3E63-D716-1C65-A940EE4F030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581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dirty="0"/>
          </a:p>
        </p:txBody>
      </p:sp>
      <p:pic>
        <p:nvPicPr>
          <p:cNvPr id="28676" name="Picture 4" descr="binocular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0293" y="0"/>
            <a:ext cx="7120707" cy="6864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Rectangle 5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772400" cy="457200"/>
          </a:xfrm>
        </p:spPr>
        <p:txBody>
          <a:bodyPr/>
          <a:lstStyle/>
          <a:p>
            <a:pPr eaLnBrk="1" hangingPunct="1"/>
            <a:endParaRPr lang="en-US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4648200" y="457200"/>
            <a:ext cx="4191000" cy="762000"/>
          </a:xfrm>
        </p:spPr>
        <p:txBody>
          <a:bodyPr/>
          <a:lstStyle/>
          <a:p>
            <a:pPr eaLnBrk="1" hangingPunct="1"/>
            <a:r>
              <a:rPr lang="en-US" sz="4000" dirty="0" err="1"/>
              <a:t>SNOOPervision</a:t>
            </a:r>
            <a:endParaRPr lang="en-US" sz="4000" dirty="0"/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ssssssss</a:t>
            </a:r>
            <a:endParaRPr lang="en-US" dirty="0"/>
          </a:p>
        </p:txBody>
      </p:sp>
      <p:pic>
        <p:nvPicPr>
          <p:cNvPr id="30725" name="Picture 4" descr="spy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85800"/>
            <a:ext cx="4568441" cy="5866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B2984B-ACFE-21E5-A72D-6965296FB9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26BCD-FA8A-ADEC-E4FD-2FE85E3A4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ONE THING WE KNOW FOR SURE….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FFAF8D-FD18-E2E7-BFC1-0BFAF62082F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SUPERVISION WILL ALWAYS BE….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80AE2F-0137-5A31-3D6E-5ED3DEEBFF2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834480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 Slides">
  <a:themeElements>
    <a:clrScheme name="YSM New Brand">
      <a:dk1>
        <a:srgbClr val="000000"/>
      </a:dk1>
      <a:lt1>
        <a:srgbClr val="FFFFFF"/>
      </a:lt1>
      <a:dk2>
        <a:srgbClr val="585858"/>
      </a:dk2>
      <a:lt2>
        <a:srgbClr val="C2C0C0"/>
      </a:lt2>
      <a:accent1>
        <a:srgbClr val="467FCC"/>
      </a:accent1>
      <a:accent2>
        <a:srgbClr val="55A51C"/>
      </a:accent2>
      <a:accent3>
        <a:srgbClr val="80CDE9"/>
      </a:accent3>
      <a:accent4>
        <a:srgbClr val="A098E4"/>
      </a:accent4>
      <a:accent5>
        <a:srgbClr val="F7941D"/>
      </a:accent5>
      <a:accent6>
        <a:srgbClr val="004DA4"/>
      </a:accent6>
      <a:hlink>
        <a:srgbClr val="467FCC"/>
      </a:hlink>
      <a:folHlink>
        <a:srgbClr val="C4DF9B"/>
      </a:folHlink>
    </a:clrScheme>
    <a:fontScheme name="2_New_Blue_YSM_2">
      <a:majorFont>
        <a:latin typeface="Georgia"/>
        <a:ea typeface="Gulim"/>
        <a:cs typeface="Gulim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2_New_Blue_YSM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_Blue_YSM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_Blue_YSM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211038</TotalTime>
  <Words>930</Words>
  <Application>Microsoft Macintosh PowerPoint</Application>
  <PresentationFormat>On-screen Show (4:3)</PresentationFormat>
  <Paragraphs>225</Paragraphs>
  <Slides>38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Calibri</vt:lpstr>
      <vt:lpstr>Georgia</vt:lpstr>
      <vt:lpstr>Times New Roman</vt:lpstr>
      <vt:lpstr>Wingdings</vt:lpstr>
      <vt:lpstr>Content Slides</vt:lpstr>
      <vt:lpstr>Strengthening Supervision: Agreement Setting and Managing from the Middle </vt:lpstr>
      <vt:lpstr>Strengthening Supervision: Agreement Setting and Managing from the Middle </vt:lpstr>
      <vt:lpstr>Getting Started</vt:lpstr>
      <vt:lpstr>Increased Need for Supervision</vt:lpstr>
      <vt:lpstr>Status of Supervision Nationally</vt:lpstr>
      <vt:lpstr>IN MANY ORGANIZATIONS….</vt:lpstr>
      <vt:lpstr>PowerPoint Presentation</vt:lpstr>
      <vt:lpstr>SNOOPervision</vt:lpstr>
      <vt:lpstr>BUT ONE THING WE KNOW FOR SURE….</vt:lpstr>
      <vt:lpstr>We know it’s messy!</vt:lpstr>
      <vt:lpstr>Program Content </vt:lpstr>
      <vt:lpstr>“80% Of Success Involves Just Showing Up”</vt:lpstr>
      <vt:lpstr>What is Supervision?</vt:lpstr>
      <vt:lpstr>A Definition</vt:lpstr>
      <vt:lpstr>Meeting the Minimum Standard</vt:lpstr>
      <vt:lpstr>Structuring Supervision into a Model</vt:lpstr>
      <vt:lpstr>Why Do We Need a Model ?</vt:lpstr>
      <vt:lpstr>3 Phases of Supervision</vt:lpstr>
      <vt:lpstr>4 Functions of Supervision</vt:lpstr>
      <vt:lpstr>Engagement Phase</vt:lpstr>
      <vt:lpstr>Engagement Phase</vt:lpstr>
      <vt:lpstr>1. Who are my supervisors?</vt:lpstr>
      <vt:lpstr>2. What Kind of Meetings Will We Have?</vt:lpstr>
      <vt:lpstr>3. Are You Qualified to Supervise Me?</vt:lpstr>
      <vt:lpstr>4. Explaining the Purpose of Supervision</vt:lpstr>
      <vt:lpstr>5. Session Agenda</vt:lpstr>
      <vt:lpstr>6. Evaluating Performance</vt:lpstr>
      <vt:lpstr>7. Addressing “Confidentiality”</vt:lpstr>
      <vt:lpstr>8. Dual Relationships: Promoted From Within </vt:lpstr>
      <vt:lpstr>9. Your rights</vt:lpstr>
      <vt:lpstr>10 What if we disagree?</vt:lpstr>
      <vt:lpstr>“Caught in the Middle” </vt:lpstr>
      <vt:lpstr>Caught in the Middle</vt:lpstr>
      <vt:lpstr>Coping Strategies of Middles </vt:lpstr>
      <vt:lpstr>Recommendations for Effectively Managing the Middle </vt:lpstr>
      <vt:lpstr>Recommendations for Effectively Managing the Middle </vt:lpstr>
      <vt:lpstr>Conclusion </vt:lpstr>
      <vt:lpstr>Thanks!</vt:lpstr>
    </vt:vector>
  </TitlesOfParts>
  <Company>Yale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Fansler, Justin</dc:creator>
  <cp:lastModifiedBy>Migdole, Scott</cp:lastModifiedBy>
  <cp:revision>689</cp:revision>
  <cp:lastPrinted>2018-10-04T18:54:58Z</cp:lastPrinted>
  <dcterms:created xsi:type="dcterms:W3CDTF">2012-05-18T13:48:32Z</dcterms:created>
  <dcterms:modified xsi:type="dcterms:W3CDTF">2025-05-11T16:41:39Z</dcterms:modified>
</cp:coreProperties>
</file>