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7" r:id="rId5"/>
  </p:sldMasterIdLst>
  <p:notesMasterIdLst>
    <p:notesMasterId r:id="rId12"/>
  </p:notesMasterIdLst>
  <p:sldIdLst>
    <p:sldId id="525" r:id="rId6"/>
    <p:sldId id="309" r:id="rId7"/>
    <p:sldId id="310" r:id="rId8"/>
    <p:sldId id="311" r:id="rId9"/>
    <p:sldId id="256" r:id="rId10"/>
    <p:sldId id="313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B2AEF7-8B59-1EB8-A1DB-8B695EEB0CD8}" name="Rochelle Archuleta" initials="RA" userId="S::rochelle@nabh.org::f5876ce9-2ead-4bc4-bacc-00b059d32a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10"/>
    <a:srgbClr val="000000"/>
    <a:srgbClr val="002D62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6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8CF380-B868-4588-9AE0-AFEEE6AA8B6D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3CC29C-4FF1-4F9C-A8E0-C2035BEF4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1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32E8D-8C15-4ABB-B20F-C4EE2CC2D3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1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98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F777A-6546-4347-B85F-48D4A9C950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1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93844"/>
            <a:ext cx="12192000" cy="4764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44348" y="3381926"/>
            <a:ext cx="7709452" cy="1774153"/>
          </a:xfrm>
        </p:spPr>
        <p:txBody>
          <a:bodyPr anchor="b">
            <a:normAutofit/>
          </a:bodyPr>
          <a:lstStyle>
            <a:lvl1pPr algn="r">
              <a:defRPr sz="44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MASTER TITLE </a:t>
            </a:r>
            <a:r>
              <a:rPr lang="en-US" dirty="0"/>
              <a:t>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51392"/>
            <a:ext cx="9144000" cy="429351"/>
          </a:xfrm>
        </p:spPr>
        <p:txBody>
          <a:bodyPr/>
          <a:lstStyle>
            <a:lvl1pPr marL="0" indent="0" algn="r">
              <a:buNone/>
              <a:defRPr sz="2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2" y="390404"/>
            <a:ext cx="2766393" cy="13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8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06291"/>
            <a:ext cx="10515600" cy="4494509"/>
          </a:xfrm>
        </p:spPr>
        <p:txBody>
          <a:bodyPr/>
          <a:lstStyle>
            <a:lvl1pPr marL="342900" indent="-342900">
              <a:buFont typeface="Arial" charset="0"/>
              <a:buChar char="•"/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872147" y="5976730"/>
            <a:ext cx="3042765" cy="6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2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906290"/>
            <a:ext cx="5181600" cy="44945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906290"/>
            <a:ext cx="5181600" cy="44945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872147" y="5976730"/>
            <a:ext cx="3042765" cy="6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7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872147" y="5976730"/>
            <a:ext cx="3042765" cy="6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1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872147" y="5976730"/>
            <a:ext cx="3042765" cy="6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1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4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0629-A8A2-4841-894B-41D61DD2C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43639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="0" i="0" spc="-150">
                <a:solidFill>
                  <a:srgbClr val="0077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5AE3B-DA69-1247-8963-ED0B50492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23314"/>
            <a:ext cx="9144000" cy="1655762"/>
          </a:xfrm>
        </p:spPr>
        <p:txBody>
          <a:bodyPr/>
          <a:lstStyle>
            <a:lvl1pPr marL="0" indent="0" algn="l">
              <a:buNone/>
              <a:defRPr sz="2400" spc="-150">
                <a:solidFill>
                  <a:srgbClr val="0077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269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425CA-43EC-034B-AA64-71C277628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280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F0CA6-E2FC-B546-A9C5-3F31ACDE580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8A75-5636-3A4D-BB4E-631222F4E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2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b="1" i="0" kern="1200">
          <a:solidFill>
            <a:schemeClr val="accent3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33FD21-56F2-CF41-8352-EA5676B1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A8850-EE8A-1744-84C2-0B03FD12B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26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150">
          <a:solidFill>
            <a:srgbClr val="CE202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D6E7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D6E7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D6E7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D6E7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D6E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mily@nabh.or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53BA8-A916-0DE1-FC0F-A135CC594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EE6296-5FC3-9DBB-6B88-9E6B833490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140" y="0"/>
            <a:ext cx="12310279" cy="6924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2D2BA6-AA49-FD37-1E71-B002143E65F7}"/>
              </a:ext>
            </a:extLst>
          </p:cNvPr>
          <p:cNvSpPr txBox="1"/>
          <p:nvPr/>
        </p:nvSpPr>
        <p:spPr>
          <a:xfrm>
            <a:off x="5139949" y="4497444"/>
            <a:ext cx="69987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2"/>
              </a:lnSpc>
              <a:spcBef>
                <a:spcPts val="675"/>
              </a:spcBef>
            </a:pPr>
            <a:endParaRPr lang="en-US" i="1" dirty="0">
              <a:solidFill>
                <a:srgbClr val="808285"/>
              </a:solidFill>
              <a:latin typeface="NimbusSan" pitchFamily="2" charset="77"/>
              <a:cs typeface="Arial" panose="020B0604020202020204" pitchFamily="34" charset="0"/>
            </a:endParaRPr>
          </a:p>
          <a:p>
            <a:pPr>
              <a:lnSpc>
                <a:spcPts val="682"/>
              </a:lnSpc>
              <a:spcBef>
                <a:spcPts val="675"/>
              </a:spcBef>
            </a:pPr>
            <a:r>
              <a:rPr lang="en-US" sz="2400" dirty="0">
                <a:solidFill>
                  <a:srgbClr val="002D62"/>
                </a:solidFill>
                <a:effectLst/>
                <a:latin typeface="NimbusSan" pitchFamily="2" charset="77"/>
              </a:rPr>
              <a:t>Andy Dodson</a:t>
            </a:r>
            <a:br>
              <a:rPr lang="en-US" sz="2400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682"/>
              </a:lnSpc>
              <a:spcBef>
                <a:spcPts val="675"/>
              </a:spcBef>
            </a:pPr>
            <a:r>
              <a:rPr lang="en-US" i="1" dirty="0">
                <a:solidFill>
                  <a:srgbClr val="808285"/>
                </a:solidFill>
                <a:effectLst/>
                <a:latin typeface="NimbusSan" pitchFamily="2" charset="77"/>
              </a:rPr>
              <a:t>NABH Vice President of Government Relations</a:t>
            </a:r>
          </a:p>
          <a:p>
            <a:pPr>
              <a:lnSpc>
                <a:spcPts val="682"/>
              </a:lnSpc>
              <a:spcBef>
                <a:spcPts val="675"/>
              </a:spcBef>
            </a:pPr>
            <a:endParaRPr lang="en-US" i="1" dirty="0">
              <a:solidFill>
                <a:srgbClr val="808285"/>
              </a:solidFill>
              <a:latin typeface="NimbusSan" pitchFamily="2" charset="77"/>
            </a:endParaRPr>
          </a:p>
          <a:p>
            <a:pPr>
              <a:lnSpc>
                <a:spcPts val="682"/>
              </a:lnSpc>
              <a:spcBef>
                <a:spcPts val="675"/>
              </a:spcBef>
            </a:pPr>
            <a:endParaRPr lang="en-US" i="1" dirty="0">
              <a:solidFill>
                <a:srgbClr val="808285"/>
              </a:solidFill>
              <a:latin typeface="NimbusSan" pitchFamily="2" charset="77"/>
              <a:cs typeface="Arial" panose="020B0604020202020204" pitchFamily="34" charset="0"/>
            </a:endParaRPr>
          </a:p>
          <a:p>
            <a:pPr>
              <a:lnSpc>
                <a:spcPts val="682"/>
              </a:lnSpc>
              <a:spcBef>
                <a:spcPts val="675"/>
              </a:spcBef>
            </a:pPr>
            <a:r>
              <a:rPr lang="en-US" sz="2400" dirty="0">
                <a:solidFill>
                  <a:srgbClr val="002D62"/>
                </a:solidFill>
                <a:effectLst/>
                <a:latin typeface="NimbusSan" pitchFamily="2" charset="77"/>
              </a:rPr>
              <a:t>Emily Wilkins</a:t>
            </a:r>
            <a:br>
              <a:rPr lang="en-US" sz="2400" dirty="0">
                <a:solidFill>
                  <a:srgbClr val="002D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682"/>
              </a:lnSpc>
              <a:spcBef>
                <a:spcPts val="675"/>
              </a:spcBef>
            </a:pPr>
            <a:r>
              <a:rPr lang="en-US" i="1" dirty="0">
                <a:solidFill>
                  <a:srgbClr val="808285"/>
                </a:solidFill>
                <a:effectLst/>
                <a:latin typeface="NimbusSan" pitchFamily="2" charset="77"/>
              </a:rPr>
              <a:t>NABH Director of Government Relations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EEFD5-809B-1E76-E1AC-3FA081B78483}"/>
              </a:ext>
            </a:extLst>
          </p:cNvPr>
          <p:cNvSpPr txBox="1"/>
          <p:nvPr/>
        </p:nvSpPr>
        <p:spPr>
          <a:xfrm>
            <a:off x="255639" y="4451278"/>
            <a:ext cx="4227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pc="200" dirty="0">
                <a:solidFill>
                  <a:srgbClr val="EC5F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Action Now: Advocating for Your Legislative Priorities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983BB26-62DA-43EB-A729-6DC78260692C}"/>
              </a:ext>
            </a:extLst>
          </p:cNvPr>
          <p:cNvSpPr/>
          <p:nvPr/>
        </p:nvSpPr>
        <p:spPr>
          <a:xfrm>
            <a:off x="4482984" y="4098706"/>
            <a:ext cx="544570" cy="2274804"/>
          </a:xfrm>
          <a:prstGeom prst="leftBrace">
            <a:avLst/>
          </a:prstGeom>
          <a:ln w="28575">
            <a:solidFill>
              <a:srgbClr val="EC5F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C6EA7-F300-B7E8-C7C7-98558EE4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NABH Advocacy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612A3-17F7-1B5A-A2F9-BD35E1BC4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NABH Government Affairs Team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Coalitions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Hill Day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Government Relations Network/GRN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Grassroots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Site Visits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NABH Champions PAC</a:t>
            </a:r>
          </a:p>
        </p:txBody>
      </p:sp>
    </p:spTree>
    <p:extLst>
      <p:ext uri="{BB962C8B-B14F-4D97-AF65-F5344CB8AC3E}">
        <p14:creationId xmlns:p14="http://schemas.microsoft.com/office/powerpoint/2010/main" val="94018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AAEE-2718-90A1-17E8-B59DC921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Grassroots = </a:t>
            </a:r>
            <a:r>
              <a:rPr lang="en-US" sz="4800" dirty="0"/>
              <a:t>Impact</a:t>
            </a:r>
            <a:r>
              <a:rPr lang="en-US" dirty="0"/>
              <a:t>!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4F51EC-762C-191C-61DF-681AF46CD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84" y="1849666"/>
            <a:ext cx="3659255" cy="4272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A308BE-C117-911B-FDB3-D58A3B1C4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71" y="3516949"/>
            <a:ext cx="6138239" cy="2764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F686617-410F-987A-DEDB-383BBD609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07" y="2081884"/>
            <a:ext cx="5202793" cy="2817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35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4A35-F28B-E237-6100-E5F8B844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Site Visits</a:t>
            </a:r>
          </a:p>
        </p:txBody>
      </p:sp>
      <p:pic>
        <p:nvPicPr>
          <p:cNvPr id="5" name="Content Placeholder 4" descr="A group of people standing in a hallway&#10;&#10;AI-generated content may be incorrect.">
            <a:extLst>
              <a:ext uri="{FF2B5EF4-FFF2-40B4-BE49-F238E27FC236}">
                <a16:creationId xmlns:a16="http://schemas.microsoft.com/office/drawing/2014/main" id="{81DDB334-9C45-2197-F7F6-102B13A69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9645" y="1906588"/>
            <a:ext cx="3612710" cy="4494212"/>
          </a:xfrm>
        </p:spPr>
      </p:pic>
    </p:spTree>
    <p:extLst>
      <p:ext uri="{BB962C8B-B14F-4D97-AF65-F5344CB8AC3E}">
        <p14:creationId xmlns:p14="http://schemas.microsoft.com/office/powerpoint/2010/main" val="333280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3BF6-201C-1D4F-B3AE-58C12BD9B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690" y="1731605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NABH Champions PAC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453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9C2C-244C-FFA9-E865-D7D452C5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Hill Day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0EE7DD-4491-8A91-B046-91A3AB19E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39" y="2057215"/>
            <a:ext cx="5616427" cy="42675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EAA525-9AE6-5C0C-96C6-DC68E0867668}"/>
              </a:ext>
            </a:extLst>
          </p:cNvPr>
          <p:cNvSpPr txBox="1"/>
          <p:nvPr/>
        </p:nvSpPr>
        <p:spPr>
          <a:xfrm>
            <a:off x="7374835" y="2028616"/>
            <a:ext cx="40949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Day Of Contact: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accent3"/>
                </a:solidFill>
              </a:rPr>
              <a:t>Emily Wilkins</a:t>
            </a:r>
          </a:p>
          <a:p>
            <a:r>
              <a:rPr lang="en-US" sz="2800" dirty="0">
                <a:hlinkClick r:id="rId3"/>
              </a:rPr>
              <a:t>Emily@nabh.org</a:t>
            </a:r>
            <a:endParaRPr lang="en-US" sz="2800" dirty="0"/>
          </a:p>
          <a:p>
            <a:r>
              <a:rPr lang="en-US" sz="2800" dirty="0">
                <a:solidFill>
                  <a:schemeClr val="accent3"/>
                </a:solidFill>
              </a:rPr>
              <a:t>571-438-0389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0D2A8-B07D-2A21-27E6-9FDF7F13B609}"/>
              </a:ext>
            </a:extLst>
          </p:cNvPr>
          <p:cNvSpPr txBox="1"/>
          <p:nvPr/>
        </p:nvSpPr>
        <p:spPr>
          <a:xfrm>
            <a:off x="6780546" y="4844145"/>
            <a:ext cx="528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</a:rPr>
              <a:t>Basecamp: Capitol Hill Club</a:t>
            </a:r>
          </a:p>
        </p:txBody>
      </p:sp>
    </p:spTree>
    <p:extLst>
      <p:ext uri="{BB962C8B-B14F-4D97-AF65-F5344CB8AC3E}">
        <p14:creationId xmlns:p14="http://schemas.microsoft.com/office/powerpoint/2010/main" val="1084539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808285"/>
      </a:dk1>
      <a:lt1>
        <a:srgbClr val="FFFFFF"/>
      </a:lt1>
      <a:dk2>
        <a:srgbClr val="002C61"/>
      </a:dk2>
      <a:lt2>
        <a:srgbClr val="FFFFFF"/>
      </a:lt2>
      <a:accent1>
        <a:srgbClr val="002C61"/>
      </a:accent1>
      <a:accent2>
        <a:srgbClr val="00ADBB"/>
      </a:accent2>
      <a:accent3>
        <a:srgbClr val="EC5F51"/>
      </a:accent3>
      <a:accent4>
        <a:srgbClr val="808285"/>
      </a:accent4>
      <a:accent5>
        <a:srgbClr val="DDE2E9"/>
      </a:accent5>
      <a:accent6>
        <a:srgbClr val="FFFFFF"/>
      </a:accent6>
      <a:hlink>
        <a:srgbClr val="00ADBB"/>
      </a:hlink>
      <a:folHlink>
        <a:srgbClr val="00ADB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BH_presentation (Read-Only)" id="{42FE0238-91AA-5E42-9A49-FBEC4CA679EE}" vid="{F2386FA2-21CF-034B-90FC-E54B36CE4EB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B8007A58DF964882161F4450C3FBCF" ma:contentTypeVersion="6" ma:contentTypeDescription="Create a new document." ma:contentTypeScope="" ma:versionID="2fd5026cfd543b43253fb2b8d1ada644">
  <xsd:schema xmlns:xsd="http://www.w3.org/2001/XMLSchema" xmlns:xs="http://www.w3.org/2001/XMLSchema" xmlns:p="http://schemas.microsoft.com/office/2006/metadata/properties" xmlns:ns3="290d0561-3055-4b98-b344-0b4e358a2f72" targetNamespace="http://schemas.microsoft.com/office/2006/metadata/properties" ma:root="true" ma:fieldsID="f00be5559402c084c121304c4d64bff7" ns3:_="">
    <xsd:import namespace="290d0561-3055-4b98-b344-0b4e358a2f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0d0561-3055-4b98-b344-0b4e358a2f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90d0561-3055-4b98-b344-0b4e358a2f72" xsi:nil="true"/>
  </documentManagement>
</p:properties>
</file>

<file path=customXml/itemProps1.xml><?xml version="1.0" encoding="utf-8"?>
<ds:datastoreItem xmlns:ds="http://schemas.openxmlformats.org/officeDocument/2006/customXml" ds:itemID="{0F2690DF-2385-4557-A050-5D2271D7FE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CA587A-607E-439B-B2AF-F390B0BF42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0d0561-3055-4b98-b344-0b4e358a2f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8669AB-2A74-49A0-A8FD-1FFD2139807E}">
  <ds:schemaRefs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290d0561-3055-4b98-b344-0b4e358a2f7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NABH_presentation</Template>
  <TotalTime>3040</TotalTime>
  <Words>78</Words>
  <Application>Microsoft Office PowerPoint</Application>
  <PresentationFormat>Widescreen</PresentationFormat>
  <Paragraphs>29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NimbusSan</vt:lpstr>
      <vt:lpstr>Wingdings</vt:lpstr>
      <vt:lpstr>Office Theme</vt:lpstr>
      <vt:lpstr>1_Office Theme</vt:lpstr>
      <vt:lpstr>PowerPoint Presentation</vt:lpstr>
      <vt:lpstr>NABH Advocacy Tools</vt:lpstr>
      <vt:lpstr>Grassroots = Impact! </vt:lpstr>
      <vt:lpstr>Site Visits</vt:lpstr>
      <vt:lpstr>NABH Champions PAC</vt:lpstr>
      <vt:lpstr>Hill Day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Jessica Zigmond</dc:creator>
  <cp:lastModifiedBy>Meghan Barrett</cp:lastModifiedBy>
  <cp:revision>26</cp:revision>
  <cp:lastPrinted>2024-02-07T22:23:25Z</cp:lastPrinted>
  <dcterms:created xsi:type="dcterms:W3CDTF">2018-01-08T22:21:15Z</dcterms:created>
  <dcterms:modified xsi:type="dcterms:W3CDTF">2025-05-08T17:23:57Z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0x01010076B8007A58DF964882161F4450C3FBCF</vt:lpwstr>
  </property>
</Properties>
</file>