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654" r:id="rId5"/>
    <p:sldId id="4688" r:id="rId6"/>
    <p:sldId id="293" r:id="rId7"/>
    <p:sldId id="4698" r:id="rId8"/>
    <p:sldId id="4672" r:id="rId9"/>
    <p:sldId id="4680" r:id="rId10"/>
    <p:sldId id="4692" r:id="rId11"/>
    <p:sldId id="46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AC96E3-705C-5171-8A6D-D0EA9A76A5E7}" name="Alexis Apple" initials="AA" userId="S::aauman@americantelemed.org::87fc2d18-705c-4b06-9a1c-deb516fbc8b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Connor" initials="BC" lastIdx="2" clrIdx="0">
    <p:extLst>
      <p:ext uri="{19B8F6BF-5375-455C-9EA6-DF929625EA0E}">
        <p15:presenceInfo xmlns:p15="http://schemas.microsoft.com/office/powerpoint/2012/main" userId="S::bconnor@berrypr.com::bcad267b-33ce-4bed-bf0e-797066b73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98D"/>
    <a:srgbClr val="EB7C3C"/>
    <a:srgbClr val="A2C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7499-85B8-4447-ADAC-D072D42EEBF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036D1-EFC4-C441-A2CC-BD733118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20A0-97CA-9D49-8290-BBCD84C5E1A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1E374-4646-BA4E-A782-0A2CCFFF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5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13BD5-FD72-4C9D-979E-E18F5A5638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CDCDC"/>
                </a:solidFill>
                <a:effectLst/>
                <a:latin typeface="Figtree"/>
              </a:rPr>
              <a:t>aims to amend existing healthcare policies to make it easier for patients to receive cardiopulmonary rehabilitation services in their homes, particularly through telehealth options.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1E374-4646-BA4E-A782-0A2CCFFFE0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48F0D-7703-4EFF-BC5F-3A73ADA07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indoor, computer, person&#10;&#10;Description automatically generated">
            <a:extLst>
              <a:ext uri="{FF2B5EF4-FFF2-40B4-BE49-F238E27FC236}">
                <a16:creationId xmlns:a16="http://schemas.microsoft.com/office/drawing/2014/main" id="{4BD49E73-2DA1-4118-BEA5-4C1B33E05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233" r="994" b="35598"/>
          <a:stretch/>
        </p:blipFill>
        <p:spPr>
          <a:xfrm>
            <a:off x="29665" y="839173"/>
            <a:ext cx="12160890" cy="4904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926"/>
          <a:stretch/>
        </p:blipFill>
        <p:spPr>
          <a:xfrm>
            <a:off x="-1446" y="839173"/>
            <a:ext cx="12192001" cy="4960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799667"/>
            <a:ext cx="12192001" cy="1058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AB1F6-A150-4175-841C-7A3B56C2F8FE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5589494" cy="2387600"/>
          </a:xfr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38200" y="3931140"/>
            <a:ext cx="558949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200" y="3687966"/>
            <a:ext cx="5589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84D8B06-B2A0-D3B2-F8FD-020DB93267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926"/>
          <a:stretch/>
        </p:blipFill>
        <p:spPr>
          <a:xfrm>
            <a:off x="-2" y="876628"/>
            <a:ext cx="12192001" cy="5104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5363" y="1744132"/>
            <a:ext cx="5589494" cy="982135"/>
          </a:xfrm>
        </p:spPr>
        <p:txBody>
          <a:bodyPr anchor="b">
            <a:normAutofit/>
          </a:bodyPr>
          <a:lstStyle>
            <a:lvl1pPr algn="ctr">
              <a:defRPr sz="4800" b="1" i="0" baseline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5013D-73DA-440F-A492-D2842710316C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3315363" y="3064933"/>
            <a:ext cx="5589494" cy="157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 baseline="0">
                <a:solidFill>
                  <a:schemeClr val="accent2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NAME</a:t>
            </a:r>
            <a:r>
              <a:rPr lang="en-US" sz="3200" baseline="0">
                <a:solidFill>
                  <a:schemeClr val="bg1"/>
                </a:solidFill>
              </a:rPr>
              <a:t> HERE</a:t>
            </a:r>
          </a:p>
          <a:p>
            <a:r>
              <a:rPr lang="en-US" sz="3200" err="1">
                <a:solidFill>
                  <a:schemeClr val="bg1"/>
                </a:solidFill>
              </a:rPr>
              <a:t>Name@americantelemed.org</a:t>
            </a:r>
            <a:endParaRPr lang="en-US" sz="3200">
              <a:solidFill>
                <a:schemeClr val="bg1"/>
              </a:solidFill>
            </a:endParaRPr>
          </a:p>
          <a:p>
            <a:r>
              <a:rPr lang="en-US" sz="3200" err="1">
                <a:solidFill>
                  <a:schemeClr val="bg1"/>
                </a:solidFill>
              </a:rPr>
              <a:t>Americantelemed.org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05F7C2-57BA-DED9-27A4-4F0FCFD6F7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15652"/>
          <a:stretch/>
        </p:blipFill>
        <p:spPr>
          <a:xfrm>
            <a:off x="0" y="876628"/>
            <a:ext cx="12191999" cy="5092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926"/>
          <a:stretch/>
        </p:blipFill>
        <p:spPr>
          <a:xfrm>
            <a:off x="-2" y="876628"/>
            <a:ext cx="12192001" cy="509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5589494" cy="2387600"/>
          </a:xfr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31140"/>
            <a:ext cx="558949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3687966"/>
            <a:ext cx="5589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799667"/>
            <a:ext cx="12192001" cy="1058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D9368-EBCD-4578-A63D-A0B864E09A40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BBFF36-648A-5CFF-D5E6-D59762771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55AF3D-32E0-4FC8-98CC-7BB4C03B9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659" b="32784"/>
          <a:stretch/>
        </p:blipFill>
        <p:spPr>
          <a:xfrm>
            <a:off x="9331" y="892780"/>
            <a:ext cx="12192000" cy="4988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926"/>
          <a:stretch/>
        </p:blipFill>
        <p:spPr>
          <a:xfrm>
            <a:off x="2939" y="860908"/>
            <a:ext cx="12192001" cy="5020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799667"/>
            <a:ext cx="12192001" cy="1058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3B989-1C71-4105-8C86-D93DF0D93872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C932084-B74E-4616-8BA8-63A671E12D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5194" y="1098018"/>
            <a:ext cx="5589494" cy="2387600"/>
          </a:xfr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E5D1A4C-6C8E-4A04-9F62-EFD0B8592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5194" y="3906795"/>
            <a:ext cx="558949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6DD211-2F7F-47AD-8FAC-C4AD963A0CCE}"/>
              </a:ext>
            </a:extLst>
          </p:cNvPr>
          <p:cNvCxnSpPr/>
          <p:nvPr userDrawn="1"/>
        </p:nvCxnSpPr>
        <p:spPr>
          <a:xfrm>
            <a:off x="6385194" y="3663621"/>
            <a:ext cx="5589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8CB87C3E-E4E7-1D47-A3A6-B3E252A54A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35EDA-C77E-4F4D-AECF-1285AD526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6" t="18413" r="-116" b="27168"/>
          <a:stretch/>
        </p:blipFill>
        <p:spPr>
          <a:xfrm>
            <a:off x="7055" y="823539"/>
            <a:ext cx="12192000" cy="4976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926"/>
          <a:stretch/>
        </p:blipFill>
        <p:spPr>
          <a:xfrm>
            <a:off x="14109" y="823539"/>
            <a:ext cx="12192001" cy="5104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799667"/>
            <a:ext cx="12192001" cy="1058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B2B26-96EF-4E65-B010-723A7EA02EDC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D9F5804-B1BA-4CBA-9E45-DB4182A457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987" y="1198672"/>
            <a:ext cx="5589494" cy="2387600"/>
          </a:xfr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1767436-9428-4E9F-8D54-FE34631CB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87" y="4007449"/>
            <a:ext cx="558949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5A161F-0C83-423A-965C-21CF0D44020B}"/>
              </a:ext>
            </a:extLst>
          </p:cNvPr>
          <p:cNvCxnSpPr/>
          <p:nvPr userDrawn="1"/>
        </p:nvCxnSpPr>
        <p:spPr>
          <a:xfrm>
            <a:off x="193987" y="3764275"/>
            <a:ext cx="5589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FF06DD2-4948-E8BA-876E-451E1DCA6A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17500" r="242" b="19649"/>
          <a:stretch/>
        </p:blipFill>
        <p:spPr>
          <a:xfrm>
            <a:off x="-3439" y="838880"/>
            <a:ext cx="12211768" cy="51303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926"/>
          <a:stretch/>
        </p:blipFill>
        <p:spPr>
          <a:xfrm>
            <a:off x="16327" y="858222"/>
            <a:ext cx="12192001" cy="5092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799667"/>
            <a:ext cx="12192001" cy="1058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895FF-3B42-46DD-B539-49C579897D7D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B7D9009-0D15-47B5-A203-096EF9D240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506" y="1170127"/>
            <a:ext cx="5589494" cy="2387600"/>
          </a:xfr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972EA27-F3C8-4A16-8B07-B600B6217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06" y="3978904"/>
            <a:ext cx="558949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128D83-0CD2-4DBA-9852-CAF9E3C970B1}"/>
              </a:ext>
            </a:extLst>
          </p:cNvPr>
          <p:cNvCxnSpPr/>
          <p:nvPr userDrawn="1"/>
        </p:nvCxnSpPr>
        <p:spPr>
          <a:xfrm>
            <a:off x="506506" y="3735730"/>
            <a:ext cx="5589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33DBDE2-D7A6-6C5F-4295-5754C7D26E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850605"/>
            <a:ext cx="12192001" cy="5130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21833" y="2614168"/>
            <a:ext cx="6362700" cy="1603210"/>
          </a:xfrm>
        </p:spPr>
        <p:txBody>
          <a:bodyPr anchor="ctr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799667"/>
            <a:ext cx="12192001" cy="105833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06E21-EAA4-4DB0-8E5E-9A93F57816E0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37215" r="38212" b="30794"/>
          <a:stretch/>
        </p:blipFill>
        <p:spPr>
          <a:xfrm>
            <a:off x="128336" y="1080482"/>
            <a:ext cx="1244331" cy="862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37215" r="38212" b="30794"/>
          <a:stretch/>
        </p:blipFill>
        <p:spPr>
          <a:xfrm rot="10800000">
            <a:off x="10603088" y="4705451"/>
            <a:ext cx="1244331" cy="862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A1CD224-A1C1-3936-ADA2-BF0B8F6947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564"/>
          <a:stretch/>
        </p:blipFill>
        <p:spPr>
          <a:xfrm>
            <a:off x="-1" y="0"/>
            <a:ext cx="12192001" cy="9832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952633"/>
            <a:ext cx="12192002" cy="225033"/>
          </a:xfrm>
          <a:prstGeom prst="rect">
            <a:avLst/>
          </a:prstGeom>
          <a:solidFill>
            <a:srgbClr val="EB7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DD87C-4FE3-444E-A38F-B0624B267E55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54926" y="2535331"/>
            <a:ext cx="10498874" cy="21732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54925" y="1417320"/>
            <a:ext cx="10498874" cy="365760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800" b="1" i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F9252EE-B399-1DD3-1C24-10409644D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A4931-A8FF-41A0-9199-4FA53F3A5C60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46562" y="2667082"/>
            <a:ext cx="5000442" cy="32600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73068" y="2667082"/>
            <a:ext cx="4980732" cy="32600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564"/>
          <a:stretch/>
        </p:blipFill>
        <p:spPr>
          <a:xfrm>
            <a:off x="-1" y="0"/>
            <a:ext cx="12192001" cy="9832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" y="952633"/>
            <a:ext cx="12192002" cy="225033"/>
          </a:xfrm>
          <a:prstGeom prst="rect">
            <a:avLst/>
          </a:prstGeom>
          <a:solidFill>
            <a:srgbClr val="EB7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54925" y="1522819"/>
            <a:ext cx="10498874" cy="737851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2AB1144-57AC-26FF-0C00-E9D8E64BAB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and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73947" y="5020390"/>
            <a:ext cx="3679367" cy="950369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01232"/>
            <a:ext cx="12192001" cy="45676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A0F91-9A9E-4B28-A39B-D66F5958107F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30"/>
          <p:cNvSpPr>
            <a:spLocks noGrp="1"/>
          </p:cNvSpPr>
          <p:nvPr>
            <p:ph type="pic" sz="quarter" idx="18" hasCustomPrompt="1"/>
          </p:nvPr>
        </p:nvSpPr>
        <p:spPr>
          <a:xfrm>
            <a:off x="1873946" y="3450735"/>
            <a:ext cx="903287" cy="878989"/>
          </a:xfr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A7F61B8F-C93C-3043-B7C0-21610669B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63567" y="5020390"/>
            <a:ext cx="3691994" cy="950369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30">
            <a:extLst>
              <a:ext uri="{FF2B5EF4-FFF2-40B4-BE49-F238E27FC236}">
                <a16:creationId xmlns:a16="http://schemas.microsoft.com/office/drawing/2014/main" id="{E4010D68-7024-C140-BF69-4AEA649D18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3565" y="3450735"/>
            <a:ext cx="903287" cy="878989"/>
          </a:xfr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8FF20B-53DD-B54D-992D-9D0299CDCCB4}"/>
              </a:ext>
            </a:extLst>
          </p:cNvPr>
          <p:cNvCxnSpPr>
            <a:cxnSpLocks/>
          </p:cNvCxnSpPr>
          <p:nvPr userDrawn="1"/>
        </p:nvCxnSpPr>
        <p:spPr>
          <a:xfrm>
            <a:off x="5956812" y="3388235"/>
            <a:ext cx="0" cy="271421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ubtitle 2">
            <a:extLst>
              <a:ext uri="{FF2B5EF4-FFF2-40B4-BE49-F238E27FC236}">
                <a16:creationId xmlns:a16="http://schemas.microsoft.com/office/drawing/2014/main" id="{E190E142-0AC3-7244-BD35-001B8E6B5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948" y="2387600"/>
            <a:ext cx="8172740" cy="37783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876759" y="4416425"/>
            <a:ext cx="3662395" cy="60325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371724" y="4416425"/>
            <a:ext cx="3674964" cy="60325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564"/>
          <a:stretch/>
        </p:blipFill>
        <p:spPr>
          <a:xfrm>
            <a:off x="-1" y="0"/>
            <a:ext cx="12192001" cy="98324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2" y="952633"/>
            <a:ext cx="12192002" cy="225033"/>
          </a:xfrm>
          <a:prstGeom prst="rect">
            <a:avLst/>
          </a:prstGeom>
          <a:solidFill>
            <a:srgbClr val="EB7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854925" y="1522819"/>
            <a:ext cx="10498874" cy="737851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Gill Sans SemiBold" charset="0"/>
                <a:ea typeface="Gill Sans SemiBold" charset="0"/>
                <a:cs typeface="Gill Sans SemiBold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C015477-ADF6-CB90-BC73-477204B45C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534" y="101293"/>
            <a:ext cx="798363" cy="6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534" y="6455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14DC-C8FD-4A0E-B95A-D7BDE97AD600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8734" y="6455127"/>
            <a:ext cx="6242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1488" y="6455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73FB-A1FF-1348-B90A-0259799B9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97" r:id="rId3"/>
    <p:sldLayoutId id="2147483672" r:id="rId4"/>
    <p:sldLayoutId id="2147483695" r:id="rId5"/>
    <p:sldLayoutId id="2147483664" r:id="rId6"/>
    <p:sldLayoutId id="2147483673" r:id="rId7"/>
    <p:sldLayoutId id="2147483693" r:id="rId8"/>
    <p:sldLayoutId id="2147483689" r:id="rId9"/>
    <p:sldLayoutId id="214748369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>
          <a:solidFill>
            <a:srgbClr val="595959"/>
          </a:solidFill>
          <a:latin typeface="Gill Sans SemiBold" charset="0"/>
          <a:ea typeface="Gill Sans SemiBold" charset="0"/>
          <a:cs typeface="Gill Sans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4E892-D58F-241B-5E45-16E6A95D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4D3D-0A89-40CE-85F4-EEDD1637EAFC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EFC75-8C6B-867C-8E8D-C3042894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CCEEC-CE47-B3C8-EC03-5E4EC39A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t>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CF09FF-A030-B9EE-D2C6-F15383053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06" y="1170127"/>
            <a:ext cx="8655782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Examining Today’s Telemedicine &amp; Telehealth Landscape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F73AD53-6EF9-97B1-8899-43E32C49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05" y="3978904"/>
            <a:ext cx="6018581" cy="1655762"/>
          </a:xfrm>
        </p:spPr>
        <p:txBody>
          <a:bodyPr>
            <a:normAutofit/>
          </a:bodyPr>
          <a:lstStyle/>
          <a:p>
            <a:r>
              <a:rPr lang="en-US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330301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15013-4C1C-A48A-7EA7-2A92C4AC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AD2B-40C1-4C53-AC5C-EB1C3FA74DEC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A3C90-585B-1626-084C-A8F29062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53D6A-3B42-D542-F93B-C1658B01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4AF562-463D-4958-843C-A060914C5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563" y="1164862"/>
            <a:ext cx="10498874" cy="737851"/>
          </a:xfrm>
        </p:spPr>
        <p:txBody>
          <a:bodyPr/>
          <a:lstStyle/>
          <a:p>
            <a:r>
              <a:rPr lang="en-US" sz="3600" dirty="0"/>
              <a:t>ATA Action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SemiBold" charset="0"/>
              </a:rPr>
              <a:t>Advocacy Ally</a:t>
            </a:r>
            <a:r>
              <a:rPr lang="en-US" sz="3600" dirty="0"/>
              <a:t> Federal Policy Priorities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24136A-F242-D350-5860-4F30BE91928D}"/>
              </a:ext>
            </a:extLst>
          </p:cNvPr>
          <p:cNvGraphicFramePr>
            <a:graphicFrameLocks noGrp="1"/>
          </p:cNvGraphicFramePr>
          <p:nvPr/>
        </p:nvGraphicFramePr>
        <p:xfrm>
          <a:off x="1169924" y="1871810"/>
          <a:ext cx="9711436" cy="4190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5718">
                  <a:extLst>
                    <a:ext uri="{9D8B030D-6E8A-4147-A177-3AD203B41FA5}">
                      <a16:colId xmlns:a16="http://schemas.microsoft.com/office/drawing/2014/main" val="2853537175"/>
                    </a:ext>
                  </a:extLst>
                </a:gridCol>
                <a:gridCol w="4855718">
                  <a:extLst>
                    <a:ext uri="{9D8B030D-6E8A-4147-A177-3AD203B41FA5}">
                      <a16:colId xmlns:a16="http://schemas.microsoft.com/office/drawing/2014/main" val="3301010923"/>
                    </a:ext>
                  </a:extLst>
                </a:gridCol>
              </a:tblGrid>
              <a:tr h="394733">
                <a:tc>
                  <a:txBody>
                    <a:bodyPr/>
                    <a:lstStyle/>
                    <a:p>
                      <a:r>
                        <a:rPr lang="en-US" dirty="0"/>
                        <a:t>Legislative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253768"/>
                  </a:ext>
                </a:extLst>
              </a:tr>
              <a:tr h="2141293">
                <a:tc>
                  <a:txBody>
                    <a:bodyPr/>
                    <a:lstStyle/>
                    <a:p>
                      <a:r>
                        <a:rPr lang="en-US" dirty="0"/>
                        <a:t>Permanent Medicare Telehealth Coverage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Geographic and originating site waivers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Audio only coverage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RHCs and FQHCs considered distant sites &amp; reimbursed at a fair rate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Expansion of Medicare provider list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Waiving the </a:t>
                      </a:r>
                      <a:r>
                        <a:rPr lang="en-US" sz="1200" dirty="0" err="1"/>
                        <a:t>telemental</a:t>
                      </a:r>
                      <a:r>
                        <a:rPr lang="en-US" sz="1200" dirty="0"/>
                        <a:t> health in-person requirement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Continuation of Acute Hospital Care at Home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Reinstate in-home cardiopulmonary flexibility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Expand Medicare Diabetes Prevention Program (MDPP)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Remote Prescribing of Controlled Substances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30119"/>
                  </a:ext>
                </a:extLst>
              </a:tr>
              <a:tr h="973315">
                <a:tc>
                  <a:txBody>
                    <a:bodyPr/>
                    <a:lstStyle/>
                    <a:p>
                      <a:r>
                        <a:rPr lang="en-US" dirty="0"/>
                        <a:t>First Dollar Coverage of High Deductible Health Plans – Health Savings Accounts (HDHP-HSAs)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Box 32: Provider Home Address 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850403"/>
                  </a:ext>
                </a:extLst>
              </a:tr>
              <a:tr h="681321">
                <a:tc>
                  <a:txBody>
                    <a:bodyPr/>
                    <a:lstStyle/>
                    <a:p>
                      <a:r>
                        <a:rPr lang="en-US" dirty="0"/>
                        <a:t>Telehealth as an excepted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issues: remote monitoring, Medicare Advantage, broadband, AI, privacy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02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5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F4053F-7852-C4E0-EABF-2EFCEB56D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673" y="1726507"/>
            <a:ext cx="10498874" cy="36576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History of Medicare Telehealth Flexibilities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F5213F1-9993-A637-C620-0AC2C6A56453}"/>
              </a:ext>
            </a:extLst>
          </p:cNvPr>
          <p:cNvSpPr/>
          <p:nvPr/>
        </p:nvSpPr>
        <p:spPr>
          <a:xfrm>
            <a:off x="1067180" y="2568786"/>
            <a:ext cx="2614804" cy="886968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Prior to the pandemic, a provider and patient had to be in a rural area in a specific designated originating sites to be able to receive a telehealth visit.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08B0036-FA69-A8B6-2829-45829C9A43B2}"/>
              </a:ext>
            </a:extLst>
          </p:cNvPr>
          <p:cNvSpPr/>
          <p:nvPr/>
        </p:nvSpPr>
        <p:spPr>
          <a:xfrm>
            <a:off x="4549136" y="2559805"/>
            <a:ext cx="2614804" cy="886968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Congress quickly implemented the Medicare telehealth flexibilities in the CARES Act, which waived the geographic and originating site restrictions among other items.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F7939EC-D7EA-FA10-FC83-355D12A045FB}"/>
              </a:ext>
            </a:extLst>
          </p:cNvPr>
          <p:cNvSpPr/>
          <p:nvPr/>
        </p:nvSpPr>
        <p:spPr>
          <a:xfrm>
            <a:off x="1124712" y="4258534"/>
            <a:ext cx="2557272" cy="886968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1200"/>
              </a:lnSpc>
              <a:buNone/>
            </a:pPr>
            <a:r>
              <a:rPr lang="en-US" sz="1000" dirty="0">
                <a:solidFill>
                  <a:schemeClr val="tx1"/>
                </a:solidFill>
              </a:rPr>
              <a:t>Consolidated Appropriations Act (CAA) of 2023 extended through CY2024.</a:t>
            </a:r>
            <a:endParaRPr lang="en-US" sz="1000" b="0" i="0" dirty="0">
              <a:solidFill>
                <a:schemeClr val="tx1"/>
              </a:solidFill>
              <a:effectLst/>
              <a:latin typeface="trade-gothic-next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78635739-544F-9ED8-7575-F2961985D6E7}"/>
              </a:ext>
            </a:extLst>
          </p:cNvPr>
          <p:cNvSpPr/>
          <p:nvPr/>
        </p:nvSpPr>
        <p:spPr>
          <a:xfrm>
            <a:off x="4549136" y="4248246"/>
            <a:ext cx="2743771" cy="886968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i="0" dirty="0">
                <a:solidFill>
                  <a:srgbClr val="003644"/>
                </a:solidFill>
                <a:effectLst/>
                <a:latin typeface="GT Super Text"/>
              </a:rPr>
              <a:t>American Relief Act, 2025 extended through </a:t>
            </a:r>
            <a:r>
              <a:rPr lang="en-US" sz="1200" i="0" dirty="0">
                <a:solidFill>
                  <a:srgbClr val="003644"/>
                </a:solidFill>
                <a:effectLst/>
                <a:latin typeface="GT Super Text"/>
              </a:rPr>
              <a:t>March 30, 2025.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EB6A32-98DB-773C-0773-5525820496EB}"/>
              </a:ext>
            </a:extLst>
          </p:cNvPr>
          <p:cNvCxnSpPr>
            <a:cxnSpLocks/>
          </p:cNvCxnSpPr>
          <p:nvPr/>
        </p:nvCxnSpPr>
        <p:spPr>
          <a:xfrm>
            <a:off x="937066" y="3867912"/>
            <a:ext cx="99947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6F4F89-6666-9814-56FC-2F00BF87E328}"/>
              </a:ext>
            </a:extLst>
          </p:cNvPr>
          <p:cNvSpPr txBox="1"/>
          <p:nvPr/>
        </p:nvSpPr>
        <p:spPr>
          <a:xfrm>
            <a:off x="1921192" y="3472293"/>
            <a:ext cx="70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35E09-5F3D-A735-6964-3ED71020E08F}"/>
              </a:ext>
            </a:extLst>
          </p:cNvPr>
          <p:cNvSpPr txBox="1"/>
          <p:nvPr/>
        </p:nvSpPr>
        <p:spPr>
          <a:xfrm>
            <a:off x="5215315" y="3453507"/>
            <a:ext cx="128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17E5F-CE5F-17FC-D970-4125EE4B3522}"/>
              </a:ext>
            </a:extLst>
          </p:cNvPr>
          <p:cNvSpPr txBox="1"/>
          <p:nvPr/>
        </p:nvSpPr>
        <p:spPr>
          <a:xfrm>
            <a:off x="8938172" y="3470497"/>
            <a:ext cx="173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2022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0C184B-C0B2-BE19-7011-34EBC65B8ACC}"/>
              </a:ext>
            </a:extLst>
          </p:cNvPr>
          <p:cNvSpPr/>
          <p:nvPr/>
        </p:nvSpPr>
        <p:spPr>
          <a:xfrm>
            <a:off x="2196274" y="3780396"/>
            <a:ext cx="153924" cy="1518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9F7933-DAEB-DE1C-F62C-DCDF65F13913}"/>
              </a:ext>
            </a:extLst>
          </p:cNvPr>
          <p:cNvSpPr/>
          <p:nvPr/>
        </p:nvSpPr>
        <p:spPr>
          <a:xfrm>
            <a:off x="5779576" y="3817984"/>
            <a:ext cx="153924" cy="1518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31F395-5851-C9B4-C72F-9BAF39524BBF}"/>
              </a:ext>
            </a:extLst>
          </p:cNvPr>
          <p:cNvSpPr/>
          <p:nvPr/>
        </p:nvSpPr>
        <p:spPr>
          <a:xfrm>
            <a:off x="2196274" y="5567619"/>
            <a:ext cx="153924" cy="1518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368ECA57-AF2B-D7B6-6EC4-4335811E539B}"/>
              </a:ext>
            </a:extLst>
          </p:cNvPr>
          <p:cNvSpPr/>
          <p:nvPr/>
        </p:nvSpPr>
        <p:spPr>
          <a:xfrm>
            <a:off x="8360855" y="2532916"/>
            <a:ext cx="2643380" cy="886968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Consolidated Appropriations Act (CAA) of 2022 extended for 151 days post PHE.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3580109-2453-7E9D-1731-5D834C30DA95}"/>
              </a:ext>
            </a:extLst>
          </p:cNvPr>
          <p:cNvSpPr/>
          <p:nvPr/>
        </p:nvSpPr>
        <p:spPr>
          <a:xfrm>
            <a:off x="9605583" y="3808626"/>
            <a:ext cx="153924" cy="1518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D50BF0D7-A44E-877E-18CF-93906B3F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DA09-6C61-467C-BB29-CDEB173CEF10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D00E7D94-3374-53DD-7A1C-3BCF69CA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784CFF30-380F-701A-5DD4-D31B275B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38E804-095E-9BB9-FD66-E0DA02ACBA7B}"/>
              </a:ext>
            </a:extLst>
          </p:cNvPr>
          <p:cNvCxnSpPr>
            <a:cxnSpLocks/>
          </p:cNvCxnSpPr>
          <p:nvPr/>
        </p:nvCxnSpPr>
        <p:spPr>
          <a:xfrm>
            <a:off x="1009456" y="5611367"/>
            <a:ext cx="99947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F0DCA49-350C-4A14-29B6-CEDC92311472}"/>
              </a:ext>
            </a:extLst>
          </p:cNvPr>
          <p:cNvSpPr/>
          <p:nvPr/>
        </p:nvSpPr>
        <p:spPr>
          <a:xfrm>
            <a:off x="5735094" y="5535489"/>
            <a:ext cx="153924" cy="1518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E024CC-A017-828B-3F03-EFFA655EF7E2}"/>
              </a:ext>
            </a:extLst>
          </p:cNvPr>
          <p:cNvSpPr/>
          <p:nvPr/>
        </p:nvSpPr>
        <p:spPr>
          <a:xfrm>
            <a:off x="9605583" y="5535429"/>
            <a:ext cx="153924" cy="1518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60C3DB-2B69-44EB-3F93-FBA0DE7888CA}"/>
              </a:ext>
            </a:extLst>
          </p:cNvPr>
          <p:cNvSpPr/>
          <p:nvPr/>
        </p:nvSpPr>
        <p:spPr>
          <a:xfrm>
            <a:off x="2196274" y="5556041"/>
            <a:ext cx="153924" cy="1518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F345C-DDCF-0441-CCED-AF667D182AC7}"/>
              </a:ext>
            </a:extLst>
          </p:cNvPr>
          <p:cNvSpPr txBox="1"/>
          <p:nvPr/>
        </p:nvSpPr>
        <p:spPr>
          <a:xfrm>
            <a:off x="1511218" y="5166097"/>
            <a:ext cx="183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7186C-AD63-4194-2D2C-3944342052D4}"/>
              </a:ext>
            </a:extLst>
          </p:cNvPr>
          <p:cNvSpPr txBox="1"/>
          <p:nvPr/>
        </p:nvSpPr>
        <p:spPr>
          <a:xfrm>
            <a:off x="4973565" y="5171804"/>
            <a:ext cx="183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2024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141E545C-E180-AECC-EEC6-7AAE499E289E}"/>
              </a:ext>
            </a:extLst>
          </p:cNvPr>
          <p:cNvSpPr/>
          <p:nvPr/>
        </p:nvSpPr>
        <p:spPr>
          <a:xfrm>
            <a:off x="8387621" y="4282114"/>
            <a:ext cx="2743771" cy="886968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i="0" dirty="0">
                <a:solidFill>
                  <a:srgbClr val="003644"/>
                </a:solidFill>
                <a:effectLst/>
                <a:latin typeface="GT Super Text"/>
              </a:rPr>
              <a:t> Full-Year Continuing Appropriations and Extensions Act extended through Sept 30, 2025.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28BF5B-2EEC-A650-D0E6-811C6F65346F}"/>
              </a:ext>
            </a:extLst>
          </p:cNvPr>
          <p:cNvSpPr txBox="1"/>
          <p:nvPr/>
        </p:nvSpPr>
        <p:spPr>
          <a:xfrm>
            <a:off x="8844053" y="5183660"/>
            <a:ext cx="183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227318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FF451-138C-6FCE-E50F-0ABF8A5F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E494-D4C7-49B8-9A44-C2A14A4EE74F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BFA93-2D10-7F7E-BF3A-E88C3605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B2804-2335-2B4B-1515-D168DB51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E93EAB-9F5A-EB43-C1D8-00D94B5CB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673" y="1726507"/>
            <a:ext cx="10498874" cy="365760"/>
          </a:xfrm>
        </p:spPr>
        <p:txBody>
          <a:bodyPr/>
          <a:lstStyle/>
          <a:p>
            <a:r>
              <a:rPr lang="en-US" sz="3600" dirty="0"/>
              <a:t>Current State of Telehealth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23731-22D5-4BAE-B2B3-09CAC5A3F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0673" y="2581061"/>
            <a:ext cx="5235327" cy="2859619"/>
          </a:xfrm>
        </p:spPr>
        <p:txBody>
          <a:bodyPr>
            <a:normAutofit/>
          </a:bodyPr>
          <a:lstStyle/>
          <a:p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F9F18-533F-B4CE-AEB9-51FB6839D440}"/>
              </a:ext>
            </a:extLst>
          </p:cNvPr>
          <p:cNvSpPr txBox="1"/>
          <p:nvPr/>
        </p:nvSpPr>
        <p:spPr>
          <a:xfrm>
            <a:off x="1428382" y="2106382"/>
            <a:ext cx="9078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Congress extended certain Medicare telehealth flexibilities have through September 30, 2025.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39CBBE-3526-DB7F-11E4-1DC5DB32F067}"/>
              </a:ext>
            </a:extLst>
          </p:cNvPr>
          <p:cNvGraphicFramePr>
            <a:graphicFrameLocks noGrp="1"/>
          </p:cNvGraphicFramePr>
          <p:nvPr/>
        </p:nvGraphicFramePr>
        <p:xfrm>
          <a:off x="1903419" y="2830744"/>
          <a:ext cx="81280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4661">
                  <a:extLst>
                    <a:ext uri="{9D8B030D-6E8A-4147-A177-3AD203B41FA5}">
                      <a16:colId xmlns:a16="http://schemas.microsoft.com/office/drawing/2014/main" val="1113239074"/>
                    </a:ext>
                  </a:extLst>
                </a:gridCol>
                <a:gridCol w="2533339">
                  <a:extLst>
                    <a:ext uri="{9D8B030D-6E8A-4147-A177-3AD203B41FA5}">
                      <a16:colId xmlns:a16="http://schemas.microsoft.com/office/drawing/2014/main" val="2609770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Telehealth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Included in 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4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Waiving geographic and originating site requirements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24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Telemental</a:t>
                      </a:r>
                      <a:r>
                        <a:rPr lang="en-US" dirty="0"/>
                        <a:t> health in-person requirement waiver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3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Audio-only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1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Allowing RHCs and FQHCs to be distant site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97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Expansion of Medicare providers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7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Acute Hospital Care at Home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93074"/>
                  </a:ext>
                </a:extLst>
              </a:tr>
            </a:tbl>
          </a:graphicData>
        </a:graphic>
      </p:graphicFrame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096F43BA-EE1E-BB04-F9F1-E4678EEB4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6045" y="3207489"/>
            <a:ext cx="357915" cy="357915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15C8F490-C79B-76DD-9BE6-D33C1F02A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6044" y="3574335"/>
            <a:ext cx="357915" cy="357915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9B29D6AF-97A0-136F-52EF-3C0FEC5F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6043" y="3915781"/>
            <a:ext cx="357915" cy="357915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4C3ADB9F-BCAF-152D-F8A9-29017006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6042" y="4320567"/>
            <a:ext cx="357915" cy="357915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CA049CDA-CBF0-2FBC-CA3C-5BF839517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607" y="4699951"/>
            <a:ext cx="357915" cy="357915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25DC6E77-450B-0C46-D199-D5BFFC8BA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7748" y="5090235"/>
            <a:ext cx="357915" cy="3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43A11-B9C6-64FF-5A58-E6467EE3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C79C-633F-468C-BC8D-462FA2733B25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C8BB9-BA19-3810-F6C0-39519CE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A1374-80C7-02D3-9960-8DACFA5A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E6649-3726-8CAF-58A7-14A7C4CF3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926" y="2471323"/>
            <a:ext cx="10498874" cy="24481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First dollar coverage of telehealth in High-Deductible Health Plans – Health Savings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In-home Cardiopulmonary Rehabilitation Services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Expansion of the Medicare Diabetes Prevention Program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Telehealth as an excepted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Removing the in-person requirement for the remote prescribing of controlled substances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2000" b="0" i="0" dirty="0">
              <a:solidFill>
                <a:srgbClr val="292929"/>
              </a:solidFill>
              <a:effectLst/>
              <a:latin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604F83-949F-586F-5F86-36C79ACAC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26" y="1691640"/>
            <a:ext cx="10498874" cy="365760"/>
          </a:xfrm>
        </p:spPr>
        <p:txBody>
          <a:bodyPr/>
          <a:lstStyle/>
          <a:p>
            <a:r>
              <a:rPr lang="en-US" dirty="0"/>
              <a:t>Telehealth Provisions Excluded from Congressional Extension</a:t>
            </a:r>
          </a:p>
        </p:txBody>
      </p:sp>
    </p:spTree>
    <p:extLst>
      <p:ext uri="{BB962C8B-B14F-4D97-AF65-F5344CB8AC3E}">
        <p14:creationId xmlns:p14="http://schemas.microsoft.com/office/powerpoint/2010/main" val="113477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E1BB7-1D5E-6954-21B6-E6EBE1C1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0A3C-584C-4908-B260-AC57EF634C17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ED114-A409-F5BD-453E-22D220EC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94386-0479-7E57-5BF1-4AF43243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A4F432-7BEC-46F4-6486-C0B4A0597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557" y="1362114"/>
            <a:ext cx="10498874" cy="365760"/>
          </a:xfrm>
        </p:spPr>
        <p:txBody>
          <a:bodyPr/>
          <a:lstStyle/>
          <a:p>
            <a:r>
              <a:rPr lang="en-US" dirty="0"/>
              <a:t>History of the Remote Prescribing of Controlled Substances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448B3BC-C989-A5A5-E7CB-DBA71888CDAC}"/>
              </a:ext>
            </a:extLst>
          </p:cNvPr>
          <p:cNvSpPr/>
          <p:nvPr/>
        </p:nvSpPr>
        <p:spPr>
          <a:xfrm>
            <a:off x="760926" y="1920240"/>
            <a:ext cx="1890834" cy="66501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482D2-954E-C4F4-F495-75451BE5F108}"/>
              </a:ext>
            </a:extLst>
          </p:cNvPr>
          <p:cNvSpPr txBox="1"/>
          <p:nvPr/>
        </p:nvSpPr>
        <p:spPr>
          <a:xfrm>
            <a:off x="3186373" y="1804748"/>
            <a:ext cx="8652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law entitled “the Ryan Haight Act” was enacted requiring the DEA to activate a special registration allowing DEA licensed providers to prescribe CS via telehealth without an in-person exam. The DEA had no more than a year to complete the task, which they did not do.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ED02969-C992-5795-9682-7F0F41459D54}"/>
              </a:ext>
            </a:extLst>
          </p:cNvPr>
          <p:cNvSpPr/>
          <p:nvPr/>
        </p:nvSpPr>
        <p:spPr>
          <a:xfrm>
            <a:off x="760926" y="3081952"/>
            <a:ext cx="1890834" cy="66501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Jan 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D0C678-D2ED-82C5-0F7C-B324017CF200}"/>
              </a:ext>
            </a:extLst>
          </p:cNvPr>
          <p:cNvSpPr txBox="1"/>
          <p:nvPr/>
        </p:nvSpPr>
        <p:spPr>
          <a:xfrm>
            <a:off x="3186374" y="2992977"/>
            <a:ext cx="8927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to the COVID-19 pandemic, DEA announced they were waiving the in-person requirement for the prescription of CS via telehealth throughout the duration of the PHE. Extensions continued through CY2024. 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FC89F294-BD21-19A4-DEFF-182F878A21C8}"/>
              </a:ext>
            </a:extLst>
          </p:cNvPr>
          <p:cNvSpPr/>
          <p:nvPr/>
        </p:nvSpPr>
        <p:spPr>
          <a:xfrm>
            <a:off x="760926" y="4243664"/>
            <a:ext cx="1890834" cy="66501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 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10AFC-AEAB-DD9C-96FE-AD0B72E9040E}"/>
              </a:ext>
            </a:extLst>
          </p:cNvPr>
          <p:cNvSpPr txBox="1"/>
          <p:nvPr/>
        </p:nvSpPr>
        <p:spPr>
          <a:xfrm>
            <a:off x="3186373" y="4253007"/>
            <a:ext cx="8927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 announced another extension of the COVID-19 remote prescription of controlled substances flexibilities through the end of CY2025.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AF90BA10-F272-6CBF-C83B-559312C76AF4}"/>
              </a:ext>
            </a:extLst>
          </p:cNvPr>
          <p:cNvSpPr/>
          <p:nvPr/>
        </p:nvSpPr>
        <p:spPr>
          <a:xfrm>
            <a:off x="760926" y="5440680"/>
            <a:ext cx="1890834" cy="66501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Jan 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BB174C-941B-55ED-1A66-C55CCA76D456}"/>
              </a:ext>
            </a:extLst>
          </p:cNvPr>
          <p:cNvSpPr txBox="1"/>
          <p:nvPr/>
        </p:nvSpPr>
        <p:spPr>
          <a:xfrm>
            <a:off x="3186373" y="5490526"/>
            <a:ext cx="8927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 releases Special Registration proposed rule (60-day comment ended March 18) and Buprenorphine final rule (effective date postponed to December 31, 2025)</a:t>
            </a:r>
          </a:p>
        </p:txBody>
      </p:sp>
    </p:spTree>
    <p:extLst>
      <p:ext uri="{BB962C8B-B14F-4D97-AF65-F5344CB8AC3E}">
        <p14:creationId xmlns:p14="http://schemas.microsoft.com/office/powerpoint/2010/main" val="4232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D1FFD-39CB-9542-7D21-CF4362CA1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5ED0B-CC38-8615-9167-940D8C5E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B7A3-1392-4372-ADD4-4B9136DCDC04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861BA-ED27-C2A3-393B-DF6536D6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ATA Action –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52E0C-2F9C-4488-5FDF-C68CE816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7A2C2C-3B0F-3BE4-93AC-BAAC7752B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88324"/>
            <a:ext cx="10498874" cy="737851"/>
          </a:xfrm>
        </p:spPr>
        <p:txBody>
          <a:bodyPr/>
          <a:lstStyle/>
          <a:p>
            <a:r>
              <a:rPr lang="en-US" dirty="0"/>
              <a:t>ATA Action State Advocacy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F931612-3ACB-13B7-9788-F92CCAE5C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4" y="2791396"/>
            <a:ext cx="3539197" cy="3637720"/>
          </a:xfrm>
          <a:prstGeom prst="rect">
            <a:avLst/>
          </a:prstGeom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E83358A3-6444-AD2C-0F97-6FADAC22C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51" y="2851289"/>
            <a:ext cx="4866856" cy="33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490B4-4C03-CC5C-B106-E2423FF1403C}"/>
              </a:ext>
            </a:extLst>
          </p:cNvPr>
          <p:cNvSpPr txBox="1"/>
          <p:nvPr/>
        </p:nvSpPr>
        <p:spPr>
          <a:xfrm rot="10800000" flipV="1">
            <a:off x="953054" y="2003261"/>
            <a:ext cx="10384019" cy="759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Since its inception in 2022, ATA Action has engaged in all 50 states through advocacy on legislation and regulation, guided by the ATA’s Policy Principles.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CF4E4-62A3-6DEB-8D63-B644185D4F76}"/>
              </a:ext>
            </a:extLst>
          </p:cNvPr>
          <p:cNvSpPr txBox="1"/>
          <p:nvPr/>
        </p:nvSpPr>
        <p:spPr>
          <a:xfrm>
            <a:off x="8894946" y="3217069"/>
            <a:ext cx="2934256" cy="3248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Tracked more than 1,200 bills and regulations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Commented on approximately 2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0 unique bills and regulations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Met with legislators or regulators in 20+ States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</a:rPr>
              <a:t>Retained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lobbyists in 3 states</a:t>
            </a:r>
          </a:p>
        </p:txBody>
      </p:sp>
    </p:spTree>
    <p:extLst>
      <p:ext uri="{BB962C8B-B14F-4D97-AF65-F5344CB8AC3E}">
        <p14:creationId xmlns:p14="http://schemas.microsoft.com/office/powerpoint/2010/main" val="316663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A5116-D6B6-F05A-837F-B9190C2C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414B-D975-4114-BD97-41C37FA81084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1F8EC-D327-D020-D283-C1AFD519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AMERICAN TELEMEDICINE ASSOCIATION – ALL RIGHTS RESERVED</a:t>
            </a:r>
            <a:endParaRPr lang="en-US" dirty="0"/>
          </a:p>
        </p:txBody>
      </p:sp>
      <p:pic>
        <p:nvPicPr>
          <p:cNvPr id="1026" name="Picture 2" descr="Any Questions&quot; Images – Browse 428 Stock Photos, Vectors ...">
            <a:extLst>
              <a:ext uri="{FF2B5EF4-FFF2-40B4-BE49-F238E27FC236}">
                <a16:creationId xmlns:a16="http://schemas.microsoft.com/office/drawing/2014/main" id="{DD6B4960-E57F-C938-9985-D32F4DAF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48" y="1714499"/>
            <a:ext cx="6223352" cy="38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DD4D-61BF-E990-17BA-D5609CA3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73FB-A1FF-1348-B90A-0259799B93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4371"/>
      </p:ext>
    </p:extLst>
  </p:cSld>
  <p:clrMapOvr>
    <a:masterClrMapping/>
  </p:clrMapOvr>
</p:sld>
</file>

<file path=ppt/theme/theme1.xml><?xml version="1.0" encoding="utf-8"?>
<a:theme xmlns:a="http://schemas.openxmlformats.org/drawingml/2006/main" name="ATA 2">
  <a:themeElements>
    <a:clrScheme name="Custom 381">
      <a:dk1>
        <a:sysClr val="windowText" lastClr="000000"/>
      </a:dk1>
      <a:lt1>
        <a:sysClr val="window" lastClr="FFFFFF"/>
      </a:lt1>
      <a:dk2>
        <a:srgbClr val="474747"/>
      </a:dk2>
      <a:lt2>
        <a:srgbClr val="E7E6E6"/>
      </a:lt2>
      <a:accent1>
        <a:srgbClr val="4472C4"/>
      </a:accent1>
      <a:accent2>
        <a:srgbClr val="EB7D3C"/>
      </a:accent2>
      <a:accent3>
        <a:srgbClr val="A2CA5F"/>
      </a:accent3>
      <a:accent4>
        <a:srgbClr val="98A4AE"/>
      </a:accent4>
      <a:accent5>
        <a:srgbClr val="5B9BD5"/>
      </a:accent5>
      <a:accent6>
        <a:srgbClr val="1B4279"/>
      </a:accent6>
      <a:hlink>
        <a:srgbClr val="1B4279"/>
      </a:hlink>
      <a:folHlink>
        <a:srgbClr val="8D8E8D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A Template_KKC edits" id="{650D3EDE-1F9F-ED4F-B2B1-51AC32631644}" vid="{46D81E5F-E75C-3449-A433-8EC65CC5DD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EF7498BF605949BA68615B3CE62692" ma:contentTypeVersion="17" ma:contentTypeDescription="Create a new document." ma:contentTypeScope="" ma:versionID="4d6ee476f7743b02bf47a30f63c6fb47">
  <xsd:schema xmlns:xsd="http://www.w3.org/2001/XMLSchema" xmlns:xs="http://www.w3.org/2001/XMLSchema" xmlns:p="http://schemas.microsoft.com/office/2006/metadata/properties" xmlns:ns2="9cee1c65-87e3-4c97-8bca-3e82da0c9fe7" xmlns:ns3="e6f4e491-4394-49af-a9b0-b4e444c34e78" targetNamespace="http://schemas.microsoft.com/office/2006/metadata/properties" ma:root="true" ma:fieldsID="68152f5aec2ac4e235101d957bde4721" ns2:_="" ns3:_="">
    <xsd:import namespace="9cee1c65-87e3-4c97-8bca-3e82da0c9fe7"/>
    <xsd:import namespace="e6f4e491-4394-49af-a9b0-b4e444c34e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e1c65-87e3-4c97-8bca-3e82da0c9f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4d156b-222d-4ad8-a802-34f5be040388}" ma:internalName="TaxCatchAll" ma:showField="CatchAllData" ma:web="9cee1c65-87e3-4c97-8bca-3e82da0c9f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4e491-4394-49af-a9b0-b4e444c34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bb0e89-3dae-4b85-8484-7a658a2231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ee1c65-87e3-4c97-8bca-3e82da0c9fe7">
      <UserInfo>
        <DisplayName>Kyle Zebley</DisplayName>
        <AccountId>296</AccountId>
        <AccountType/>
      </UserInfo>
      <UserInfo>
        <DisplayName>Alexis Auman</DisplayName>
        <AccountId>327</AccountId>
        <AccountType/>
      </UserInfo>
    </SharedWithUsers>
    <lcf76f155ced4ddcb4097134ff3c332f xmlns="e6f4e491-4394-49af-a9b0-b4e444c34e78">
      <Terms xmlns="http://schemas.microsoft.com/office/infopath/2007/PartnerControls"/>
    </lcf76f155ced4ddcb4097134ff3c332f>
    <TaxCatchAll xmlns="9cee1c65-87e3-4c97-8bca-3e82da0c9f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D8CF6-472F-47D9-A2D5-57E53188B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e1c65-87e3-4c97-8bca-3e82da0c9fe7"/>
    <ds:schemaRef ds:uri="e6f4e491-4394-49af-a9b0-b4e444c34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94C9E8-405F-4ECD-9171-B0870692BCDD}">
  <ds:schemaRefs>
    <ds:schemaRef ds:uri="http://schemas.openxmlformats.org/package/2006/metadata/core-properties"/>
    <ds:schemaRef ds:uri="http://purl.org/dc/terms/"/>
    <ds:schemaRef ds:uri="http://www.w3.org/XML/1998/namespace"/>
    <ds:schemaRef ds:uri="e6f4e491-4394-49af-a9b0-b4e444c34e78"/>
    <ds:schemaRef ds:uri="http://purl.org/dc/dcmitype/"/>
    <ds:schemaRef ds:uri="http://schemas.microsoft.com/office/2006/documentManagement/types"/>
    <ds:schemaRef ds:uri="9cee1c65-87e3-4c97-8bca-3e82da0c9fe7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2BB6C8-6BEA-4EEC-B62F-DD3F2DAE5D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ATA Template_KKC edits</Template>
  <TotalTime>7149</TotalTime>
  <Words>667</Words>
  <Application>Microsoft Office PowerPoint</Application>
  <PresentationFormat>Widescreen</PresentationFormat>
  <Paragraphs>93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Figtree</vt:lpstr>
      <vt:lpstr>Gill Sans SemiBold</vt:lpstr>
      <vt:lpstr>GT Super Text</vt:lpstr>
      <vt:lpstr>Inter</vt:lpstr>
      <vt:lpstr>Segoe UI</vt:lpstr>
      <vt:lpstr>trade-gothic-next</vt:lpstr>
      <vt:lpstr>ATA 2</vt:lpstr>
      <vt:lpstr>Examining Today’s Telemedicine &amp; Telehealth Landscape</vt:lpstr>
      <vt:lpstr>ATA Action Advocacy Ally Federal Policy Priorities</vt:lpstr>
      <vt:lpstr>History of Medicare Telehealth Flexibilities</vt:lpstr>
      <vt:lpstr>Current State of Telehealth </vt:lpstr>
      <vt:lpstr>Telehealth Provisions Excluded from Congressional Extension</vt:lpstr>
      <vt:lpstr>History of the Remote Prescribing of Controlled Substances</vt:lpstr>
      <vt:lpstr>ATA Action State Advocacy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 Template Slide Samples</dc:title>
  <dc:creator>Kisme Williams</dc:creator>
  <cp:lastModifiedBy>Kyle Zebley</cp:lastModifiedBy>
  <cp:revision>208</cp:revision>
  <dcterms:created xsi:type="dcterms:W3CDTF">2019-07-11T15:40:52Z</dcterms:created>
  <dcterms:modified xsi:type="dcterms:W3CDTF">2025-05-12T18:34:07Z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0x0101006BEF7498BF605949BA68615B3CE62692</vt:lpwstr>
  </property>
  <property fmtid="{D5CDD505-2E9C-101B-9397-08002B2CF9AE}" pid="3" name="MediaServiceImageTags">
    <vt:lpwstr/>
  </property>
</Properties>
</file>