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9" r:id="rId2"/>
    <p:sldId id="536" r:id="rId3"/>
    <p:sldId id="275" r:id="rId4"/>
    <p:sldId id="538" r:id="rId5"/>
    <p:sldId id="539" r:id="rId6"/>
    <p:sldId id="416" r:id="rId7"/>
    <p:sldId id="537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5E51"/>
    <a:srgbClr val="156082"/>
    <a:srgbClr val="002D62"/>
    <a:srgbClr val="FFFFFF"/>
    <a:srgbClr val="D0D8E8"/>
    <a:srgbClr val="E9EDF4"/>
    <a:srgbClr val="DCE1E8"/>
    <a:srgbClr val="80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2517"/>
  </p:normalViewPr>
  <p:slideViewPr>
    <p:cSldViewPr>
      <p:cViewPr varScale="1">
        <p:scale>
          <a:sx n="76" d="100"/>
          <a:sy n="76" d="100"/>
        </p:scale>
        <p:origin x="13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81D3-3A4A-1C4A-95C1-F00C79F161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10228-FD38-9746-AA70-67227075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10228-FD38-9746-AA70-6722707526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10228-FD38-9746-AA70-672270752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10228-FD38-9746-AA70-672270752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10228-FD38-9746-AA70-672270752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07AB-8EBA-41FD-AE1A-BE509E3045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256FD-CC1C-4A79-87AA-917DD588B4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5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975" y="3013455"/>
            <a:ext cx="4511040" cy="758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2C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80828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r>
              <a:rPr spc="355" dirty="0"/>
              <a:t>  </a:t>
            </a:r>
            <a:r>
              <a:rPr dirty="0"/>
              <a:t>Strategic</a:t>
            </a:r>
            <a:r>
              <a:rPr spc="100" dirty="0"/>
              <a:t> </a:t>
            </a:r>
            <a:r>
              <a:rPr dirty="0"/>
              <a:t>Planning</a:t>
            </a:r>
            <a:r>
              <a:rPr spc="85" dirty="0"/>
              <a:t> </a:t>
            </a:r>
            <a:r>
              <a:rPr b="0" dirty="0">
                <a:latin typeface="Arial"/>
                <a:cs typeface="Arial"/>
              </a:rPr>
              <a:t>Moving</a:t>
            </a:r>
            <a:r>
              <a:rPr b="0" spc="10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Forward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C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80828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r>
              <a:rPr spc="355" dirty="0"/>
              <a:t>  </a:t>
            </a:r>
            <a:r>
              <a:rPr dirty="0"/>
              <a:t>Strategic</a:t>
            </a:r>
            <a:r>
              <a:rPr spc="100" dirty="0"/>
              <a:t> </a:t>
            </a:r>
            <a:r>
              <a:rPr dirty="0"/>
              <a:t>Planning</a:t>
            </a:r>
            <a:r>
              <a:rPr spc="85" dirty="0"/>
              <a:t> </a:t>
            </a:r>
            <a:r>
              <a:rPr b="0" dirty="0">
                <a:latin typeface="Arial"/>
                <a:cs typeface="Arial"/>
              </a:rPr>
              <a:t>Moving</a:t>
            </a:r>
            <a:r>
              <a:rPr b="0" spc="10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Forward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C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80828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r>
              <a:rPr spc="355" dirty="0"/>
              <a:t>  </a:t>
            </a:r>
            <a:r>
              <a:rPr dirty="0"/>
              <a:t>Strategic</a:t>
            </a:r>
            <a:r>
              <a:rPr spc="100" dirty="0"/>
              <a:t> </a:t>
            </a:r>
            <a:r>
              <a:rPr dirty="0"/>
              <a:t>Planning</a:t>
            </a:r>
            <a:r>
              <a:rPr spc="85" dirty="0"/>
              <a:t> </a:t>
            </a:r>
            <a:r>
              <a:rPr b="0" dirty="0">
                <a:latin typeface="Arial"/>
                <a:cs typeface="Arial"/>
              </a:rPr>
              <a:t>Moving</a:t>
            </a:r>
            <a:r>
              <a:rPr b="0" spc="10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Forward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C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80828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r>
              <a:rPr spc="355" dirty="0"/>
              <a:t>  </a:t>
            </a:r>
            <a:r>
              <a:rPr dirty="0"/>
              <a:t>Strategic</a:t>
            </a:r>
            <a:r>
              <a:rPr spc="100" dirty="0"/>
              <a:t> </a:t>
            </a:r>
            <a:r>
              <a:rPr dirty="0"/>
              <a:t>Planning</a:t>
            </a:r>
            <a:r>
              <a:rPr spc="85" dirty="0"/>
              <a:t> </a:t>
            </a:r>
            <a:r>
              <a:rPr b="0" dirty="0">
                <a:latin typeface="Arial"/>
                <a:cs typeface="Arial"/>
              </a:rPr>
              <a:t>Moving</a:t>
            </a:r>
            <a:r>
              <a:rPr b="0" spc="10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Forward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80828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r>
              <a:rPr spc="355" dirty="0"/>
              <a:t>  </a:t>
            </a:r>
            <a:r>
              <a:rPr dirty="0"/>
              <a:t>Strategic</a:t>
            </a:r>
            <a:r>
              <a:rPr spc="100" dirty="0"/>
              <a:t> </a:t>
            </a:r>
            <a:r>
              <a:rPr dirty="0"/>
              <a:t>Planning</a:t>
            </a:r>
            <a:r>
              <a:rPr spc="85" dirty="0"/>
              <a:t> </a:t>
            </a:r>
            <a:r>
              <a:rPr b="0" dirty="0">
                <a:latin typeface="Arial"/>
                <a:cs typeface="Arial"/>
              </a:rPr>
              <a:t>Moving</a:t>
            </a:r>
            <a:r>
              <a:rPr b="0" spc="10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Forward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975" y="329311"/>
            <a:ext cx="5342890" cy="51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2C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0534" y="6473202"/>
            <a:ext cx="2294255" cy="31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rgbClr val="80828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r>
              <a:rPr spc="355" dirty="0"/>
              <a:t>  </a:t>
            </a:r>
            <a:r>
              <a:rPr dirty="0"/>
              <a:t>Strategic</a:t>
            </a:r>
            <a:r>
              <a:rPr spc="100" dirty="0"/>
              <a:t> </a:t>
            </a:r>
            <a:r>
              <a:rPr dirty="0"/>
              <a:t>Planning</a:t>
            </a:r>
            <a:r>
              <a:rPr spc="85" dirty="0"/>
              <a:t> </a:t>
            </a:r>
            <a:r>
              <a:rPr b="0" dirty="0">
                <a:latin typeface="Arial"/>
                <a:cs typeface="Arial"/>
              </a:rPr>
              <a:t>Moving</a:t>
            </a:r>
            <a:r>
              <a:rPr b="0" spc="10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Forward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emf"/><Relationship Id="rId5" Type="http://schemas.openxmlformats.org/officeDocument/2006/relationships/image" Target="../media/image8.jpeg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06465F-9FEB-AD6D-B5D4-2025B7E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33" t="-340" r="10033" b="340"/>
          <a:stretch/>
        </p:blipFill>
        <p:spPr>
          <a:xfrm>
            <a:off x="1" y="-422435"/>
            <a:ext cx="3355450" cy="8556479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8A9B9A24-5CD6-A211-4EE9-C768BA9D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647700"/>
            <a:ext cx="7315200" cy="9525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Behavioral Health Technician</a:t>
            </a:r>
            <a:b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Registered Apprenticeship Program</a:t>
            </a:r>
            <a:endParaRPr lang="en-US" sz="3000" b="1" spc="-40" dirty="0">
              <a:solidFill>
                <a:srgbClr val="EB5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34491-4EDB-F7BD-BDF0-50FD7152063C}"/>
              </a:ext>
            </a:extLst>
          </p:cNvPr>
          <p:cNvSpPr/>
          <p:nvPr/>
        </p:nvSpPr>
        <p:spPr>
          <a:xfrm>
            <a:off x="4191000" y="2057400"/>
            <a:ext cx="7391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EC5E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NABH Education and Research Foundation will identify</a:t>
            </a:r>
            <a:br>
              <a:rPr lang="en-US" sz="20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to three NABH system members who will serve as</a:t>
            </a:r>
            <a:br>
              <a:rPr lang="en-US" sz="20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program participants.</a:t>
            </a:r>
          </a:p>
          <a:p>
            <a:pPr marL="285750" indent="-285750">
              <a:spcBef>
                <a:spcPts val="1800"/>
              </a:spcBef>
              <a:buClr>
                <a:srgbClr val="EC5E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participants will hire apprentices to participate in the program as full-time employees.</a:t>
            </a:r>
          </a:p>
          <a:p>
            <a:pPr marL="285750" indent="-285750">
              <a:spcBef>
                <a:spcPts val="1800"/>
              </a:spcBef>
              <a:buClr>
                <a:srgbClr val="EC5E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this commitment, the NABH Education and Research Foundation will also develop the curriculum to support the apprenticeship program.</a:t>
            </a:r>
          </a:p>
        </p:txBody>
      </p:sp>
      <p:pic>
        <p:nvPicPr>
          <p:cNvPr id="4" name="Picture 3" descr="A black background with blue letters and orange text&#10;&#10;AI-generated content may be incorrect.">
            <a:extLst>
              <a:ext uri="{FF2B5EF4-FFF2-40B4-BE49-F238E27FC236}">
                <a16:creationId xmlns:a16="http://schemas.microsoft.com/office/drawing/2014/main" id="{79D28F94-43A7-4C1B-2E0A-C37F58502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057900"/>
            <a:ext cx="1295400" cy="492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8D1DE-5C0E-C26F-D21E-1CEB736126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721" b="15862"/>
          <a:stretch/>
        </p:blipFill>
        <p:spPr>
          <a:xfrm>
            <a:off x="2933700" y="601658"/>
            <a:ext cx="1151469" cy="10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7941"/>
      </p:ext>
    </p:extLst>
  </p:cSld>
  <p:clrMapOvr>
    <a:masterClrMapping/>
  </p:clrMapOvr>
  <p:transition spd="slow" advClick="0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FD407-9AF8-3118-F48A-0EBA8CE63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istered Apprenticeships ~ District 1199C Training &amp; Upgrading Fund">
            <a:extLst>
              <a:ext uri="{FF2B5EF4-FFF2-40B4-BE49-F238E27FC236}">
                <a16:creationId xmlns:a16="http://schemas.microsoft.com/office/drawing/2014/main" id="{29D8FA3A-1AED-BD26-EFFA-6F8BD726A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1" t="5480" r="23224"/>
          <a:stretch/>
        </p:blipFill>
        <p:spPr bwMode="auto">
          <a:xfrm>
            <a:off x="-114300" y="-39876"/>
            <a:ext cx="3467100" cy="69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FE667F3-6B87-5405-6E6F-5C40BCF0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647700"/>
            <a:ext cx="7315200" cy="6096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Why Apprenticeships?</a:t>
            </a:r>
            <a:endParaRPr lang="en-US" sz="3000" b="1" spc="-40" dirty="0">
              <a:solidFill>
                <a:srgbClr val="EB5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48C2EE-4CAA-43A8-B12B-8717FA803EF2}"/>
              </a:ext>
            </a:extLst>
          </p:cNvPr>
          <p:cNvGrpSpPr/>
          <p:nvPr/>
        </p:nvGrpSpPr>
        <p:grpSpPr>
          <a:xfrm>
            <a:off x="4267200" y="1837267"/>
            <a:ext cx="7353300" cy="689329"/>
            <a:chOff x="4267200" y="1600200"/>
            <a:chExt cx="7353300" cy="689329"/>
          </a:xfrm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8AFC1181-F74E-2472-C926-9C50DC96166D}"/>
                </a:ext>
              </a:extLst>
            </p:cNvPr>
            <p:cNvSpPr/>
            <p:nvPr/>
          </p:nvSpPr>
          <p:spPr>
            <a:xfrm>
              <a:off x="4267200" y="1600200"/>
              <a:ext cx="588905" cy="689329"/>
            </a:xfrm>
            <a:prstGeom prst="chevron">
              <a:avLst/>
            </a:prstGeom>
            <a:solidFill>
              <a:srgbClr val="EB5E5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06F889-59CD-BF7C-1490-E41B8046BD95}"/>
                </a:ext>
              </a:extLst>
            </p:cNvPr>
            <p:cNvSpPr txBox="1"/>
            <p:nvPr/>
          </p:nvSpPr>
          <p:spPr>
            <a:xfrm>
              <a:off x="4648200" y="1600200"/>
              <a:ext cx="697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Develop a solution </a:t>
              </a:r>
              <a:r>
                <a:rPr lang="en-US" dirty="0"/>
                <a:t>for your system’s workforce recruitment</a:t>
              </a:r>
              <a:br>
                <a:rPr lang="en-US" dirty="0"/>
              </a:br>
              <a:r>
                <a:rPr lang="en-US" dirty="0"/>
                <a:t>and retention challenges.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4DA68ED-D7F2-F394-1B92-CB25F85E0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721" b="15862"/>
          <a:stretch/>
        </p:blipFill>
        <p:spPr>
          <a:xfrm>
            <a:off x="2933700" y="601658"/>
            <a:ext cx="1151469" cy="107474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C1707CE-EDAC-9C01-5D8A-503DF6A9BF4A}"/>
              </a:ext>
            </a:extLst>
          </p:cNvPr>
          <p:cNvGrpSpPr/>
          <p:nvPr/>
        </p:nvGrpSpPr>
        <p:grpSpPr>
          <a:xfrm>
            <a:off x="4838700" y="2751667"/>
            <a:ext cx="4305300" cy="689329"/>
            <a:chOff x="4838700" y="2514600"/>
            <a:chExt cx="4305300" cy="689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2D726E-07F2-D10D-D7CF-7A0A61037857}"/>
                </a:ext>
              </a:extLst>
            </p:cNvPr>
            <p:cNvSpPr txBox="1"/>
            <p:nvPr/>
          </p:nvSpPr>
          <p:spPr>
            <a:xfrm>
              <a:off x="5181600" y="2514600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Improve patient care.</a:t>
              </a:r>
              <a:endParaRPr lang="en-US" dirty="0"/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467A40D6-7AB8-6EBC-8C5D-F0AB35C78067}"/>
                </a:ext>
              </a:extLst>
            </p:cNvPr>
            <p:cNvSpPr/>
            <p:nvPr/>
          </p:nvSpPr>
          <p:spPr>
            <a:xfrm>
              <a:off x="4838700" y="2514600"/>
              <a:ext cx="588905" cy="689329"/>
            </a:xfrm>
            <a:prstGeom prst="chevron">
              <a:avLst/>
            </a:prstGeom>
            <a:solidFill>
              <a:srgbClr val="EB5E5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C82E7B-95F2-038D-84C1-845BD2F43395}"/>
              </a:ext>
            </a:extLst>
          </p:cNvPr>
          <p:cNvGrpSpPr/>
          <p:nvPr/>
        </p:nvGrpSpPr>
        <p:grpSpPr>
          <a:xfrm>
            <a:off x="4279900" y="3695700"/>
            <a:ext cx="5397500" cy="689329"/>
            <a:chOff x="4279900" y="3458633"/>
            <a:chExt cx="5397500" cy="689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89D3F9-4008-0428-A7BB-2E399B46F596}"/>
                </a:ext>
              </a:extLst>
            </p:cNvPr>
            <p:cNvSpPr txBox="1"/>
            <p:nvPr/>
          </p:nvSpPr>
          <p:spPr>
            <a:xfrm>
              <a:off x="4648200" y="3505200"/>
              <a:ext cx="502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Create pathways </a:t>
              </a:r>
              <a:r>
                <a:rPr lang="en-US" dirty="0"/>
                <a:t>in behavioral healthcare.</a:t>
              </a: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988AB524-D0A2-8541-59AD-EEBBA5C0C6A2}"/>
                </a:ext>
              </a:extLst>
            </p:cNvPr>
            <p:cNvSpPr/>
            <p:nvPr/>
          </p:nvSpPr>
          <p:spPr>
            <a:xfrm>
              <a:off x="4279900" y="3458633"/>
              <a:ext cx="588905" cy="689329"/>
            </a:xfrm>
            <a:prstGeom prst="chevron">
              <a:avLst/>
            </a:prstGeom>
            <a:solidFill>
              <a:srgbClr val="EB5E5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2DACFD-C4B5-15CD-E0DC-D3AA85B42897}"/>
              </a:ext>
            </a:extLst>
          </p:cNvPr>
          <p:cNvGrpSpPr/>
          <p:nvPr/>
        </p:nvGrpSpPr>
        <p:grpSpPr>
          <a:xfrm>
            <a:off x="4838700" y="4580467"/>
            <a:ext cx="6248400" cy="689329"/>
            <a:chOff x="4838700" y="4343400"/>
            <a:chExt cx="6248400" cy="689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F76E91-8622-242D-9839-18610E4BE02A}"/>
                </a:ext>
              </a:extLst>
            </p:cNvPr>
            <p:cNvSpPr txBox="1"/>
            <p:nvPr/>
          </p:nvSpPr>
          <p:spPr>
            <a:xfrm>
              <a:off x="5143500" y="4387334"/>
              <a:ext cx="594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Invest </a:t>
              </a:r>
              <a:r>
                <a:rPr lang="en-US" dirty="0"/>
                <a:t>in your team’s professional development.</a:t>
              </a: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A10AB4D7-4186-320C-091A-EC6F28598564}"/>
                </a:ext>
              </a:extLst>
            </p:cNvPr>
            <p:cNvSpPr/>
            <p:nvPr/>
          </p:nvSpPr>
          <p:spPr>
            <a:xfrm>
              <a:off x="4838700" y="4343400"/>
              <a:ext cx="588905" cy="689329"/>
            </a:xfrm>
            <a:prstGeom prst="chevron">
              <a:avLst/>
            </a:prstGeom>
            <a:solidFill>
              <a:srgbClr val="EB5E5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5DA7CC-28A0-685E-9FAC-D2D233F19F65}"/>
              </a:ext>
            </a:extLst>
          </p:cNvPr>
          <p:cNvGrpSpPr/>
          <p:nvPr/>
        </p:nvGrpSpPr>
        <p:grpSpPr>
          <a:xfrm>
            <a:off x="4279900" y="5609167"/>
            <a:ext cx="3263900" cy="706262"/>
            <a:chOff x="4279900" y="5372100"/>
            <a:chExt cx="3263900" cy="7062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E2B3E3-3A77-EFEA-5995-0431373EF4B7}"/>
                </a:ext>
              </a:extLst>
            </p:cNvPr>
            <p:cNvSpPr txBox="1"/>
            <p:nvPr/>
          </p:nvSpPr>
          <p:spPr>
            <a:xfrm>
              <a:off x="4648200" y="53721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Drive economic growth </a:t>
              </a:r>
              <a:r>
                <a:rPr lang="en-US" dirty="0"/>
                <a:t>in your communities.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709BF721-DEF7-08DB-AC02-9A81B7B89DC3}"/>
                </a:ext>
              </a:extLst>
            </p:cNvPr>
            <p:cNvSpPr/>
            <p:nvPr/>
          </p:nvSpPr>
          <p:spPr>
            <a:xfrm>
              <a:off x="4279900" y="5389033"/>
              <a:ext cx="588905" cy="689329"/>
            </a:xfrm>
            <a:prstGeom prst="chevron">
              <a:avLst/>
            </a:prstGeom>
            <a:solidFill>
              <a:srgbClr val="EB5E5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 descr="A black background with blue letters and orange text&#10;&#10;AI-generated content may be incorrect.">
            <a:extLst>
              <a:ext uri="{FF2B5EF4-FFF2-40B4-BE49-F238E27FC236}">
                <a16:creationId xmlns:a16="http://schemas.microsoft.com/office/drawing/2014/main" id="{99BFFCA0-D159-3581-4895-8AF22ADD1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057900"/>
            <a:ext cx="1295400" cy="4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605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52F58-F77B-4289-14A0-F9802A216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9" r="2229"/>
          <a:stretch/>
        </p:blipFill>
        <p:spPr>
          <a:xfrm>
            <a:off x="16933" y="0"/>
            <a:ext cx="12192000" cy="685799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0AE7802-0052-A444-903B-2F65B73C3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242" y="1524000"/>
            <a:ext cx="2561718" cy="412908"/>
          </a:xfrm>
          <a:prstGeom prst="rect">
            <a:avLst/>
          </a:prstGeom>
        </p:spPr>
      </p:pic>
      <p:pic>
        <p:nvPicPr>
          <p:cNvPr id="64" name="Picture 63" descr="Colleagues at conference table">
            <a:extLst>
              <a:ext uri="{FF2B5EF4-FFF2-40B4-BE49-F238E27FC236}">
                <a16:creationId xmlns:a16="http://schemas.microsoft.com/office/drawing/2014/main" id="{6BBD25EA-2F85-A743-ABC5-B671552DC0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" y="1918583"/>
            <a:ext cx="2529656" cy="40618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97094C-86A5-ACFE-6EE7-B6DE8ED8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300"/>
            <a:ext cx="8065008" cy="397383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healthcare career path</a:t>
            </a:r>
          </a:p>
        </p:txBody>
      </p:sp>
      <p:pic>
        <p:nvPicPr>
          <p:cNvPr id="65" name="Picture 64" descr="Colleagues looking at computer">
            <a:extLst>
              <a:ext uri="{FF2B5EF4-FFF2-40B4-BE49-F238E27FC236}">
                <a16:creationId xmlns:a16="http://schemas.microsoft.com/office/drawing/2014/main" id="{E8F88966-C06F-4648-A040-73C03AF546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954" y="1934316"/>
            <a:ext cx="2526379" cy="3577227"/>
          </a:xfrm>
          <a:prstGeom prst="rect">
            <a:avLst/>
          </a:prstGeom>
        </p:spPr>
      </p:pic>
      <p:pic>
        <p:nvPicPr>
          <p:cNvPr id="66" name="Picture 65" descr="Mature teacher with two young women students in lab coats in chemistry lab">
            <a:extLst>
              <a:ext uri="{FF2B5EF4-FFF2-40B4-BE49-F238E27FC236}">
                <a16:creationId xmlns:a16="http://schemas.microsoft.com/office/drawing/2014/main" id="{9176083A-AABB-2648-A650-116BDF6128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05"/>
          <a:stretch/>
        </p:blipFill>
        <p:spPr>
          <a:xfrm flipH="1">
            <a:off x="6308278" y="1918583"/>
            <a:ext cx="2523017" cy="4061871"/>
          </a:xfrm>
          <a:prstGeom prst="rect">
            <a:avLst/>
          </a:prstGeom>
        </p:spPr>
      </p:pic>
      <p:pic>
        <p:nvPicPr>
          <p:cNvPr id="67" name="Picture 66" descr="Patient with baby and counselor">
            <a:extLst>
              <a:ext uri="{FF2B5EF4-FFF2-40B4-BE49-F238E27FC236}">
                <a16:creationId xmlns:a16="http://schemas.microsoft.com/office/drawing/2014/main" id="{81133A0F-5F7C-0A4B-9039-8BD9CB2AA3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" b="28555"/>
          <a:stretch/>
        </p:blipFill>
        <p:spPr>
          <a:xfrm>
            <a:off x="9036475" y="1918583"/>
            <a:ext cx="2561718" cy="406187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2AE0706-1782-FE44-8924-E146673924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300" y="1530748"/>
            <a:ext cx="2701437" cy="4035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AAE71B8-15FF-A14D-8E4C-9B0848F724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954" y="1527926"/>
            <a:ext cx="2720325" cy="40639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71E9C41-91F0-0944-AA69-24EBBF8CEE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280" y="1526750"/>
            <a:ext cx="2728196" cy="40756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996883-0518-F247-8DB0-52F6938A75E7}"/>
              </a:ext>
            </a:extLst>
          </p:cNvPr>
          <p:cNvSpPr txBox="1"/>
          <p:nvPr/>
        </p:nvSpPr>
        <p:spPr>
          <a:xfrm>
            <a:off x="1167881" y="1553699"/>
            <a:ext cx="2971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Exploration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457B3C-01F1-1645-8808-912277E18A64}"/>
              </a:ext>
            </a:extLst>
          </p:cNvPr>
          <p:cNvSpPr txBox="1"/>
          <p:nvPr/>
        </p:nvSpPr>
        <p:spPr>
          <a:xfrm>
            <a:off x="3917495" y="1550369"/>
            <a:ext cx="2971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Pre-Apprenticeship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CCC2B0-E1B0-7647-8A37-0E6E2752BEDB}"/>
              </a:ext>
            </a:extLst>
          </p:cNvPr>
          <p:cNvSpPr txBox="1"/>
          <p:nvPr/>
        </p:nvSpPr>
        <p:spPr>
          <a:xfrm>
            <a:off x="6460680" y="1561854"/>
            <a:ext cx="2993715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Apprentice* / College Degree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827833D-42CE-CC45-A56E-914726395F72}"/>
              </a:ext>
            </a:extLst>
          </p:cNvPr>
          <p:cNvSpPr txBox="1"/>
          <p:nvPr/>
        </p:nvSpPr>
        <p:spPr>
          <a:xfrm>
            <a:off x="9198571" y="1544308"/>
            <a:ext cx="2209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BD33CC1-8845-984F-8AC7-E870DD9B208F}"/>
              </a:ext>
            </a:extLst>
          </p:cNvPr>
          <p:cNvSpPr txBox="1"/>
          <p:nvPr/>
        </p:nvSpPr>
        <p:spPr>
          <a:xfrm>
            <a:off x="876300" y="4695162"/>
            <a:ext cx="2529656" cy="1285293"/>
          </a:xfrm>
          <a:prstGeom prst="rect">
            <a:avLst/>
          </a:prstGeom>
          <a:solidFill>
            <a:srgbClr val="FFFFFF">
              <a:alpha val="90196"/>
            </a:srgbClr>
          </a:solidFill>
        </p:spPr>
        <p:txBody>
          <a:bodyPr wrap="square" bIns="91440" rtlCol="0" anchor="ctr">
            <a:noAutofit/>
          </a:bodyPr>
          <a:lstStyle/>
          <a:p>
            <a:pPr marL="285750" indent="-223838" algn="l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5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worker</a:t>
            </a:r>
          </a:p>
          <a:p>
            <a:pPr marL="285750" indent="-223838" algn="l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5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shadow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82B4BB-FB36-F44B-8AC0-1E62B8A776F1}"/>
              </a:ext>
            </a:extLst>
          </p:cNvPr>
          <p:cNvSpPr txBox="1"/>
          <p:nvPr/>
        </p:nvSpPr>
        <p:spPr>
          <a:xfrm>
            <a:off x="3577737" y="4695163"/>
            <a:ext cx="2536596" cy="128529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 anchor="ctr">
            <a:noAutofit/>
          </a:bodyPr>
          <a:lstStyle/>
          <a:p>
            <a:pPr marL="285750" indent="-223838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5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services volunteer</a:t>
            </a:r>
          </a:p>
          <a:p>
            <a:pPr marL="285750" indent="-223838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5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17AA22-4917-8C48-B24A-84FB2D4ABF26}"/>
              </a:ext>
            </a:extLst>
          </p:cNvPr>
          <p:cNvSpPr txBox="1"/>
          <p:nvPr/>
        </p:nvSpPr>
        <p:spPr>
          <a:xfrm>
            <a:off x="6296331" y="4695163"/>
            <a:ext cx="2534965" cy="128529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bIns="91440" rtlCol="0" anchor="ctr">
            <a:noAutofit/>
          </a:bodyPr>
          <a:lstStyle/>
          <a:p>
            <a:pPr marL="285750" indent="-223838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5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tech</a:t>
            </a:r>
          </a:p>
          <a:p>
            <a:pPr marL="285750" indent="-223838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5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specialist</a:t>
            </a:r>
          </a:p>
          <a:p>
            <a:pPr marL="285750" indent="-223838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5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clinician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B2D1798-D2EC-8A48-A173-9B258B0037F6}"/>
              </a:ext>
            </a:extLst>
          </p:cNvPr>
          <p:cNvSpPr txBox="1"/>
          <p:nvPr/>
        </p:nvSpPr>
        <p:spPr>
          <a:xfrm>
            <a:off x="9032519" y="4695163"/>
            <a:ext cx="2565673" cy="12852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 anchor="ctr">
            <a:noAutofit/>
          </a:bodyPr>
          <a:lstStyle/>
          <a:p>
            <a:pPr marL="285750" indent="-223838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6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mental health professional</a:t>
            </a:r>
          </a:p>
          <a:p>
            <a:pPr marL="285750" indent="-223838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6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</a:t>
            </a:r>
          </a:p>
          <a:p>
            <a:pPr marL="285750" indent="-223838">
              <a:spcBef>
                <a:spcPts val="300"/>
              </a:spcBef>
              <a:spcAft>
                <a:spcPts val="300"/>
              </a:spcAft>
              <a:buClr>
                <a:srgbClr val="EC5E50"/>
              </a:buClr>
              <a:buFont typeface="Zapf Dingbats"/>
              <a:buChar char="❯"/>
            </a:pPr>
            <a:r>
              <a:rPr lang="en-US" sz="16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Psychiatrist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0623949-CF55-5041-962D-E13DCAAD9C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" y="5972231"/>
            <a:ext cx="2622355" cy="19322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50EF4D5D-F281-4C41-AF31-8C5CD24FCD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8311" y="5972231"/>
            <a:ext cx="2622355" cy="19322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5402970C-2A14-2949-B2A7-9B1FEF471A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3273" y="5972231"/>
            <a:ext cx="2622355" cy="19322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E851746-0FD9-BE40-BF72-43E2EB49F0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5242" y="5970502"/>
            <a:ext cx="2572950" cy="19668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42E4F06-CA3E-DE46-9632-AE2B7C1BB514}"/>
              </a:ext>
            </a:extLst>
          </p:cNvPr>
          <p:cNvSpPr txBox="1"/>
          <p:nvPr/>
        </p:nvSpPr>
        <p:spPr>
          <a:xfrm>
            <a:off x="6675633" y="6209644"/>
            <a:ext cx="1844264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High school degree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36BFA-8858-78EA-0A2E-358E3030673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65721" b="15862"/>
          <a:stretch/>
        </p:blipFill>
        <p:spPr>
          <a:xfrm>
            <a:off x="307891" y="1905000"/>
            <a:ext cx="1151469" cy="10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3519"/>
      </p:ext>
    </p:extLst>
  </p:cSld>
  <p:clrMapOvr>
    <a:masterClrMapping/>
  </p:clrMapOvr>
  <p:transition spd="slow" advClick="0" advTm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52F58-F77B-4289-14A0-F9802A216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9" r="2229"/>
          <a:stretch/>
        </p:blipFill>
        <p:spPr>
          <a:xfrm>
            <a:off x="-304800" y="-183356"/>
            <a:ext cx="12839700" cy="72223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97094C-86A5-ACFE-6EE7-B6DE8ED8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46074"/>
            <a:ext cx="10020300" cy="397383"/>
          </a:xfrm>
        </p:spPr>
        <p:txBody>
          <a:bodyPr>
            <a:noAutofit/>
          </a:bodyPr>
          <a:lstStyle/>
          <a:p>
            <a:pPr algn="l"/>
            <a:r>
              <a:rPr lang="en-US" sz="4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06EBA-C43E-829F-F25F-0A63AC62515C}"/>
              </a:ext>
            </a:extLst>
          </p:cNvPr>
          <p:cNvSpPr txBox="1"/>
          <p:nvPr/>
        </p:nvSpPr>
        <p:spPr>
          <a:xfrm>
            <a:off x="1066800" y="2743200"/>
            <a:ext cx="10934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NABH will select a Registered Apprenticeship Program Task Force to work with the NABH Quality Committee</a:t>
            </a:r>
            <a:b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to design curriculum, on-the-job learning, and</a:t>
            </a:r>
            <a:b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certification requirements.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FE89C489-43E0-4A22-A829-A2117D5BAB5A}"/>
              </a:ext>
            </a:extLst>
          </p:cNvPr>
          <p:cNvSpPr/>
          <p:nvPr/>
        </p:nvSpPr>
        <p:spPr>
          <a:xfrm>
            <a:off x="457200" y="607874"/>
            <a:ext cx="1204330" cy="1409700"/>
          </a:xfrm>
          <a:prstGeom prst="chevr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53699"/>
      </p:ext>
    </p:extLst>
  </p:cSld>
  <p:clrMapOvr>
    <a:masterClrMapping/>
  </p:clrMapOvr>
  <p:transition spd="slow" advClick="0" advTm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52F58-F77B-4289-14A0-F9802A216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9" r="2229"/>
          <a:stretch/>
        </p:blipFill>
        <p:spPr>
          <a:xfrm>
            <a:off x="-304800" y="-183356"/>
            <a:ext cx="12839700" cy="72223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97094C-86A5-ACFE-6EE7-B6DE8ED8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46074"/>
            <a:ext cx="10020300" cy="397383"/>
          </a:xfrm>
        </p:spPr>
        <p:txBody>
          <a:bodyPr>
            <a:noAutofit/>
          </a:bodyPr>
          <a:lstStyle/>
          <a:p>
            <a:pPr algn="l"/>
            <a:r>
              <a:rPr lang="en-US" sz="4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06EBA-C43E-829F-F25F-0A63AC62515C}"/>
              </a:ext>
            </a:extLst>
          </p:cNvPr>
          <p:cNvSpPr txBox="1"/>
          <p:nvPr/>
        </p:nvSpPr>
        <p:spPr>
          <a:xfrm>
            <a:off x="1066800" y="2628900"/>
            <a:ext cx="105156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EB5E51"/>
                </a:solidFill>
                <a:latin typeface="Arial"/>
                <a:cs typeface="Arial"/>
              </a:rPr>
              <a:t>What can your system do?</a:t>
            </a:r>
          </a:p>
          <a:p>
            <a:pPr marL="514350" indent="-514350" algn="l">
              <a:spcBef>
                <a:spcPts val="2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Express interest in serving on the Registered Apprenticeship Program Task Force. </a:t>
            </a:r>
          </a:p>
          <a:p>
            <a:pPr marL="514350" indent="-514350" algn="l">
              <a:spcBef>
                <a:spcPts val="2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Provide feedback and support to the Registered Apprenticeship Program Task Force.</a:t>
            </a:r>
            <a:endParaRPr lang="en-US" sz="2000" dirty="0">
              <a:solidFill>
                <a:schemeClr val="bg1"/>
              </a:solidFill>
            </a:endParaRPr>
          </a:p>
          <a:p>
            <a:pPr marL="514350" indent="-514350" algn="l">
              <a:spcBef>
                <a:spcPts val="24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Understand there is no expectation that you participate now. There will be opportunities to join after NABH develops the Registered Apprenticeship Program.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FE89C489-43E0-4A22-A829-A2117D5BAB5A}"/>
              </a:ext>
            </a:extLst>
          </p:cNvPr>
          <p:cNvSpPr/>
          <p:nvPr/>
        </p:nvSpPr>
        <p:spPr>
          <a:xfrm>
            <a:off x="457200" y="607874"/>
            <a:ext cx="1204330" cy="1409700"/>
          </a:xfrm>
          <a:prstGeom prst="chevr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1501"/>
      </p:ext>
    </p:extLst>
  </p:cSld>
  <p:clrMapOvr>
    <a:masterClrMapping/>
  </p:clrMapOvr>
  <p:transition spd="slow" advClick="0" advTm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642C123-931C-AA08-F485-E928383CB85E}"/>
              </a:ext>
            </a:extLst>
          </p:cNvPr>
          <p:cNvSpPr txBox="1"/>
          <p:nvPr/>
        </p:nvSpPr>
        <p:spPr>
          <a:xfrm>
            <a:off x="4191000" y="1562100"/>
            <a:ext cx="7315200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or join by web at: </a:t>
            </a:r>
            <a:r>
              <a:rPr lang="en-US" sz="2000" b="1" dirty="0">
                <a:solidFill>
                  <a:srgbClr val="EB5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PollEv.com​/nabh1020</a:t>
            </a:r>
            <a:r>
              <a:rPr lang="en-US" sz="2000" b="1" dirty="0">
                <a:solidFill>
                  <a:srgbClr val="EB5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A person in a military uniform&#10;&#10;AI-generated content may be incorrect.">
            <a:extLst>
              <a:ext uri="{FF2B5EF4-FFF2-40B4-BE49-F238E27FC236}">
                <a16:creationId xmlns:a16="http://schemas.microsoft.com/office/drawing/2014/main" id="{766661A9-B0C2-0519-1FE8-F5EF6338B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r="50000"/>
          <a:stretch/>
        </p:blipFill>
        <p:spPr>
          <a:xfrm>
            <a:off x="-1" y="-137949"/>
            <a:ext cx="3429001" cy="7010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ED2DD7-FE2C-E7E3-D6D0-383B3A45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476500"/>
            <a:ext cx="2971800" cy="29525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DEDF68-5706-3413-0292-441E557D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914400"/>
            <a:ext cx="3695700" cy="5334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Survey Directions</a:t>
            </a:r>
            <a:endParaRPr lang="en-US" sz="3000" b="1" spc="-40" dirty="0">
              <a:solidFill>
                <a:srgbClr val="EB5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98F0D-9FDD-84FF-75BD-C9D1CA08BD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721" b="15862"/>
          <a:stretch/>
        </p:blipFill>
        <p:spPr>
          <a:xfrm>
            <a:off x="2933700" y="601658"/>
            <a:ext cx="1151469" cy="1074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5ABBBA-E8B7-46B3-C837-34FB64D752A3}"/>
              </a:ext>
            </a:extLst>
          </p:cNvPr>
          <p:cNvSpPr txBox="1"/>
          <p:nvPr/>
        </p:nvSpPr>
        <p:spPr>
          <a:xfrm>
            <a:off x="4191000" y="5830028"/>
            <a:ext cx="742950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name, c</a:t>
            </a:r>
            <a:r>
              <a:rPr lang="en-US" sz="1800" b="1" dirty="0">
                <a:solidFill>
                  <a:srgbClr val="002D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lick “continue</a:t>
            </a:r>
            <a:r>
              <a:rPr lang="en-US" sz="18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take the survey.</a:t>
            </a:r>
            <a:endParaRPr lang="en-US" sz="1800" b="1" dirty="0">
              <a:solidFill>
                <a:srgbClr val="002D6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59854"/>
      </p:ext>
    </p:extLst>
  </p:cSld>
  <p:clrMapOvr>
    <a:masterClrMapping/>
  </p:clrMapOvr>
  <p:transition spd="slow" advClick="0" advTm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274B5-1E1E-DCB9-5424-D2D38576E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0F698C-2A28-DF4D-9159-79918AC8E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33" t="-340" r="10033" b="340"/>
          <a:stretch/>
        </p:blipFill>
        <p:spPr>
          <a:xfrm>
            <a:off x="1" y="-422435"/>
            <a:ext cx="3355450" cy="8556479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836343E-94D3-BEBC-ABC4-CFFA052817E3}"/>
              </a:ext>
            </a:extLst>
          </p:cNvPr>
          <p:cNvSpPr txBox="1">
            <a:spLocks/>
          </p:cNvSpPr>
          <p:nvPr/>
        </p:nvSpPr>
        <p:spPr>
          <a:xfrm>
            <a:off x="4267200" y="647700"/>
            <a:ext cx="7315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3000" spc="-4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joining us today!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7A632-C13C-EA21-EF13-F3F1D5C20E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721" b="15862"/>
          <a:stretch/>
        </p:blipFill>
        <p:spPr>
          <a:xfrm>
            <a:off x="2933700" y="601658"/>
            <a:ext cx="1151469" cy="10747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932765-A119-FF85-0A8B-459D4EC7B0A6}"/>
              </a:ext>
            </a:extLst>
          </p:cNvPr>
          <p:cNvSpPr/>
          <p:nvPr/>
        </p:nvSpPr>
        <p:spPr>
          <a:xfrm>
            <a:off x="7315200" y="2209800"/>
            <a:ext cx="471384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6000"/>
              </a:spcBef>
              <a:buNone/>
            </a:pPr>
            <a:r>
              <a:rPr lang="en-US" sz="2000" dirty="0" err="1">
                <a:solidFill>
                  <a:srgbClr val="002D6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jim.shaheen@cmglp.com</a:t>
            </a:r>
            <a:endParaRPr lang="en-US" sz="2000" dirty="0">
              <a:solidFill>
                <a:srgbClr val="002D6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6000"/>
              </a:spcBef>
              <a:buNone/>
            </a:pPr>
            <a:r>
              <a:rPr kumimoji="0" lang="en-US" sz="2000" i="0" strike="noStrike" kern="1200" cap="none" spc="0" normalizeH="0" baseline="0" noProof="0" dirty="0" err="1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john@oneworkforcesolutions.com</a:t>
            </a: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6000"/>
              </a:spcBef>
              <a:buNone/>
            </a:pPr>
            <a:r>
              <a:rPr lang="en-US" sz="2000" dirty="0" err="1">
                <a:solidFill>
                  <a:srgbClr val="002D6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kristen.nelsonweeden@outlook.com</a:t>
            </a:r>
            <a:endParaRPr lang="en-US" sz="2000" dirty="0">
              <a:solidFill>
                <a:srgbClr val="002D6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6000"/>
              </a:spcBef>
              <a:buNone/>
            </a:pPr>
            <a:r>
              <a:rPr kumimoji="0" lang="en-US" sz="2000" i="0" strike="noStrike" kern="1200" cap="none" spc="0" normalizeH="0" baseline="0" noProof="0" dirty="0" err="1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jessica@nabh.org</a:t>
            </a:r>
            <a:endParaRPr lang="en-US" sz="2000" dirty="0">
              <a:solidFill>
                <a:srgbClr val="002D62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Email with solid fill">
            <a:extLst>
              <a:ext uri="{FF2B5EF4-FFF2-40B4-BE49-F238E27FC236}">
                <a16:creationId xmlns:a16="http://schemas.microsoft.com/office/drawing/2014/main" id="{BBDAD59A-EC0A-D429-D9FE-BC4DCFCAE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2190062"/>
            <a:ext cx="419100" cy="419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2109309-21B5-E6AC-FD83-5B409572D99E}"/>
              </a:ext>
            </a:extLst>
          </p:cNvPr>
          <p:cNvSpPr/>
          <p:nvPr/>
        </p:nvSpPr>
        <p:spPr>
          <a:xfrm>
            <a:off x="4191000" y="2209800"/>
            <a:ext cx="2895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0">
              <a:spcBef>
                <a:spcPts val="6000"/>
              </a:spcBef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Shaheen</a:t>
            </a: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0">
              <a:spcBef>
                <a:spcPts val="6000"/>
              </a:spcBef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John Pallasch</a:t>
            </a: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0">
              <a:spcBef>
                <a:spcPts val="6000"/>
              </a:spcBef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Kristen Weeden</a:t>
            </a: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9525" marR="0">
              <a:spcBef>
                <a:spcPts val="6000"/>
              </a:spcBef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Jessica Zigmond</a:t>
            </a:r>
          </a:p>
        </p:txBody>
      </p:sp>
      <p:pic>
        <p:nvPicPr>
          <p:cNvPr id="32" name="Graphic 31" descr="Email with solid fill">
            <a:extLst>
              <a:ext uri="{FF2B5EF4-FFF2-40B4-BE49-F238E27FC236}">
                <a16:creationId xmlns:a16="http://schemas.microsoft.com/office/drawing/2014/main" id="{8D42AF35-C7C3-3990-EBB2-4EC16CC8B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3203614"/>
            <a:ext cx="419100" cy="419100"/>
          </a:xfrm>
          <a:prstGeom prst="rect">
            <a:avLst/>
          </a:prstGeom>
        </p:spPr>
      </p:pic>
      <p:pic>
        <p:nvPicPr>
          <p:cNvPr id="33" name="Graphic 32" descr="Email with solid fill">
            <a:extLst>
              <a:ext uri="{FF2B5EF4-FFF2-40B4-BE49-F238E27FC236}">
                <a16:creationId xmlns:a16="http://schemas.microsoft.com/office/drawing/2014/main" id="{47FF7F8F-CA29-389A-3E08-E277BD7D7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4305300"/>
            <a:ext cx="419100" cy="419100"/>
          </a:xfrm>
          <a:prstGeom prst="rect">
            <a:avLst/>
          </a:prstGeom>
        </p:spPr>
      </p:pic>
      <p:pic>
        <p:nvPicPr>
          <p:cNvPr id="34" name="Graphic 33" descr="Email with solid fill">
            <a:extLst>
              <a:ext uri="{FF2B5EF4-FFF2-40B4-BE49-F238E27FC236}">
                <a16:creationId xmlns:a16="http://schemas.microsoft.com/office/drawing/2014/main" id="{6054776D-A3E0-DC0D-E358-A29521C8D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5355575"/>
            <a:ext cx="419100" cy="419100"/>
          </a:xfrm>
          <a:prstGeom prst="rect">
            <a:avLst/>
          </a:prstGeom>
        </p:spPr>
      </p:pic>
      <p:pic>
        <p:nvPicPr>
          <p:cNvPr id="35" name="Picture 34" descr="A black background with blue letters and orange text&#10;&#10;AI-generated content may be incorrect.">
            <a:extLst>
              <a:ext uri="{FF2B5EF4-FFF2-40B4-BE49-F238E27FC236}">
                <a16:creationId xmlns:a16="http://schemas.microsoft.com/office/drawing/2014/main" id="{04B65441-C966-70A7-AFEA-CAC591084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057900"/>
            <a:ext cx="1295400" cy="4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04582"/>
      </p:ext>
    </p:extLst>
  </p:cSld>
  <p:clrMapOvr>
    <a:masterClrMapping/>
  </p:clrMapOvr>
  <p:transition spd="slow" advClick="0" advTm="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6724</TotalTime>
  <Words>311</Words>
  <Application>Microsoft Office PowerPoint</Application>
  <PresentationFormat>Widescreen</PresentationFormat>
  <Paragraphs>51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Times New Roman</vt:lpstr>
      <vt:lpstr>Wingdings</vt:lpstr>
      <vt:lpstr>Zapf Dingbats</vt:lpstr>
      <vt:lpstr>Office Theme</vt:lpstr>
      <vt:lpstr>Behavioral Health Technician Registered Apprenticeship Program</vt:lpstr>
      <vt:lpstr>Why Apprenticeships?</vt:lpstr>
      <vt:lpstr>Behavioral healthcare career path</vt:lpstr>
      <vt:lpstr>Next Steps</vt:lpstr>
      <vt:lpstr>Next Steps</vt:lpstr>
      <vt:lpstr>Survey Directions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Zigmond</dc:creator>
  <cp:lastModifiedBy>Jessica Zigmond</cp:lastModifiedBy>
  <cp:revision>50</cp:revision>
  <dcterms:created xsi:type="dcterms:W3CDTF">2025-04-17T13:47:30Z</dcterms:created>
  <dcterms:modified xsi:type="dcterms:W3CDTF">2025-05-09T17:20:25Z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2025-04-16T00:00:00Z</vt:filetime>
  </property>
  <property fmtid="{D5CDD505-2E9C-101B-9397-08002B2CF9AE}" pid="3" name="LastSaved">
    <vt:filetime>2025-04-17T00:00:00Z</vt:filetime>
  </property>
</Properties>
</file>