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89" r:id="rId3"/>
    <p:sldId id="1465" r:id="rId4"/>
    <p:sldId id="1463" r:id="rId5"/>
    <p:sldId id="1464" r:id="rId6"/>
    <p:sldId id="1461" r:id="rId7"/>
    <p:sldId id="1466" r:id="rId8"/>
    <p:sldId id="262" r:id="rId9"/>
    <p:sldId id="1455" r:id="rId10"/>
    <p:sldId id="146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62"/>
    <a:srgbClr val="808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9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2" d="100"/>
          <a:sy n="92" d="100"/>
        </p:scale>
        <p:origin x="406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29222-5383-405B-BB56-08567974D9A4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812E2-65D1-4E79-AF3A-89016E68D3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0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4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NEED for mental health and substance use services has never been greater. </a:t>
            </a:r>
          </a:p>
          <a:p>
            <a:r>
              <a:rPr lang="en-US" dirty="0"/>
              <a:t>There is heightened AWARENESS of that need: from policymakers, the media, and the general public.</a:t>
            </a:r>
          </a:p>
          <a:p>
            <a:r>
              <a:rPr lang="en-US" dirty="0"/>
              <a:t>Even in this highly divisive political environment, behavioral healthcare is a BIPARTISAN issue.</a:t>
            </a:r>
          </a:p>
          <a:p>
            <a:r>
              <a:rPr lang="en-US" dirty="0"/>
              <a:t>As always, we face strong HEADWINDS as we do our work and promote what you do.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603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Covid-19 Pandemics Effects: The World Health Organization reports that the Covid-19 global pandemic triggered a 25% increase in the prevalence of anxiety and depression worldwide.</a:t>
            </a:r>
          </a:p>
          <a:p>
            <a:r>
              <a:rPr lang="en-US" dirty="0"/>
              <a:t>Ongoing Opioid Crisis: HHS reports that more than 760,000 people have died from a drug overdose since 1999. Meanwhile, </a:t>
            </a:r>
            <a:r>
              <a:rPr lang="en-US" b="1" i="1" dirty="0"/>
              <a:t>two out of three </a:t>
            </a:r>
            <a:r>
              <a:rPr lang="en-US" dirty="0"/>
              <a:t>drug overdose deaths in 2018 involved an opioid. </a:t>
            </a:r>
            <a:r>
              <a:rPr lang="en-US" b="0" i="0" dirty="0">
                <a:solidFill>
                  <a:srgbClr val="212121"/>
                </a:solidFill>
                <a:effectLst/>
                <a:latin typeface="Source Sans Pro" panose="020B0503030403020204" pitchFamily="34" charset="0"/>
              </a:rPr>
              <a:t>In 2019, an estimated 10.1 million people aged 12 or older misused opioids in the past year. Specifically, </a:t>
            </a:r>
            <a:r>
              <a:rPr lang="en-US" b="1" i="0" dirty="0">
                <a:solidFill>
                  <a:srgbClr val="212121"/>
                </a:solidFill>
                <a:effectLst/>
                <a:latin typeface="Source Sans Pro" panose="020B0503030403020204" pitchFamily="34" charset="0"/>
              </a:rPr>
              <a:t>9.7 million people misused prescription pain relievers</a:t>
            </a:r>
            <a:r>
              <a:rPr lang="en-US" b="0" i="0" dirty="0">
                <a:solidFill>
                  <a:srgbClr val="212121"/>
                </a:solidFill>
                <a:effectLst/>
                <a:latin typeface="Source Sans Pro" panose="020B0503030403020204" pitchFamily="34" charset="0"/>
              </a:rPr>
              <a:t> and 745,000 people used heroin. To be sure, there is hope: HHS also reports that 1.27 million Americans now received medication-assisted treatment, and HHS spent more than $9 billion in grants to states, tribes, and local communities to fight the opioid crisis between 2016 and 2019. But we have a long way to go.</a:t>
            </a:r>
            <a:endParaRPr lang="en-US" dirty="0"/>
          </a:p>
          <a:p>
            <a:r>
              <a:rPr lang="en-US" dirty="0"/>
              <a:t>Suicide: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American Foundation for Suicide Prevention reports that in 2020, 45, 979 Americans died by suicide, and there were an estimated 1.2 million suicide attempts.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On average, there are 130 suicides in America every day. </a:t>
            </a:r>
            <a:r>
              <a:rPr lang="en-US" i="1" dirty="0"/>
              <a:t>Every. Day.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0" dirty="0"/>
              <a:t>At the same time, 93% of U.S. adults surveyed said they think suicide can be prevented.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11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Talking Points:</a:t>
            </a:r>
          </a:p>
          <a:p>
            <a:r>
              <a:rPr lang="en-US" dirty="0"/>
              <a:t>We see greater AWARENESS, most recently through telehealth expansion, and parity enforcement (WIT case). And often, greater awareness leads to better access.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889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521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Talking Points: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Covid-19 worsened the already-growing need for mental health and substance use disorder services in the United States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At the same time, many of our members face workforce shortages and simply don’t have the capacity to meet this increased demand for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emotional and physical toll on healthcare professionals led to the U.S. Surgeon General to release an advisory just last month on Health Worker Burnout. In it, Dr. Vivek Murthy</a:t>
            </a:r>
            <a:br>
              <a:rPr lang="en-US" dirty="0"/>
            </a:br>
            <a:r>
              <a:rPr lang="en-US" dirty="0"/>
              <a:t>[pronounced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Vih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-VAKE (rhymes with LAKE) MOOR-thee] </a:t>
            </a:r>
            <a:r>
              <a:rPr lang="en-US" sz="10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projected a shortage of more than 3 Million essential low-wage health workers in the next five years and a projected shortage of nearly 140,000 physicians by 2033.</a:t>
            </a:r>
            <a:endParaRPr lang="en-US" sz="1000" i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we look to the future, we also need to address some unanswered questions for our industry, such as: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17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want to conclude with these action steps that our team here in Washington will continue to work on. These include, but are not limited to: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B812E2-65D1-4E79-AF3A-89016E68D32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2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093844"/>
            <a:ext cx="12192000" cy="4764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44348" y="3381926"/>
            <a:ext cx="7709452" cy="1774153"/>
          </a:xfrm>
        </p:spPr>
        <p:txBody>
          <a:bodyPr anchor="b">
            <a:normAutofit/>
          </a:bodyPr>
          <a:lstStyle>
            <a:lvl1pPr algn="r">
              <a:defRPr sz="4400"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</a:t>
            </a:r>
            <a:r>
              <a:rPr lang="en-US"/>
              <a:t>EDIT MASTER TITLE </a:t>
            </a:r>
            <a:r>
              <a:rPr lang="en-US" dirty="0"/>
              <a:t>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751392"/>
            <a:ext cx="9144000" cy="429351"/>
          </a:xfrm>
        </p:spPr>
        <p:txBody>
          <a:bodyPr/>
          <a:lstStyle>
            <a:lvl1pPr marL="0" indent="0" algn="r">
              <a:buNone/>
              <a:defRPr sz="2400" b="1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42" y="390404"/>
            <a:ext cx="2766393" cy="1360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4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906291"/>
            <a:ext cx="10515600" cy="4494509"/>
          </a:xfrm>
        </p:spPr>
        <p:txBody>
          <a:bodyPr/>
          <a:lstStyle>
            <a:lvl1pPr marL="342900" indent="-342900">
              <a:buFont typeface="Arial" charset="0"/>
              <a:buChar char="•"/>
              <a:defRPr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872147" y="5976730"/>
            <a:ext cx="3042765" cy="63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22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906290"/>
            <a:ext cx="5181600" cy="449451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906290"/>
            <a:ext cx="5181600" cy="449451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872147" y="5976730"/>
            <a:ext cx="3042765" cy="63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7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1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872147" y="5976730"/>
            <a:ext cx="3042765" cy="63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01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8872147" y="5976730"/>
            <a:ext cx="3042765" cy="63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81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4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F8A75-5636-3A4D-BB4E-631222F4E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42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2"/>
          </a:solidFill>
          <a:latin typeface="Arial" charset="0"/>
          <a:ea typeface="Arial" charset="0"/>
          <a:cs typeface="Arial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400" b="1" i="0" kern="1200">
          <a:solidFill>
            <a:schemeClr val="accent3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16" y="3429000"/>
            <a:ext cx="11136985" cy="1765169"/>
          </a:xfrm>
        </p:spPr>
        <p:txBody>
          <a:bodyPr>
            <a:normAutofit/>
          </a:bodyPr>
          <a:lstStyle/>
          <a:p>
            <a:r>
              <a:rPr lang="en-US" sz="4000" i="1" dirty="0"/>
              <a:t>Shaping the Future of Behavioral Healthcare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406836"/>
            <a:ext cx="9144000" cy="429351"/>
          </a:xfrm>
        </p:spPr>
        <p:txBody>
          <a:bodyPr>
            <a:normAutofit/>
          </a:bodyPr>
          <a:lstStyle/>
          <a:p>
            <a:r>
              <a:rPr lang="en-US" dirty="0"/>
              <a:t>Shawn Coughlin, NABH President and CEO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938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93CF9-31D2-2925-4DAB-FD8EB309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NABH: Shaping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2382E-3C95-C8B1-784F-AB5170E47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6750"/>
            <a:ext cx="10515600" cy="395618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Strong and Growing</a:t>
            </a:r>
          </a:p>
          <a:p>
            <a:endParaRPr lang="en-US" dirty="0"/>
          </a:p>
          <a:p>
            <a:r>
              <a:rPr lang="en-US" dirty="0"/>
              <a:t>Building the Behavioral Healthcare Continuum </a:t>
            </a:r>
          </a:p>
          <a:p>
            <a:endParaRPr lang="en-US" dirty="0"/>
          </a:p>
          <a:p>
            <a:r>
              <a:rPr lang="en-US" dirty="0"/>
              <a:t>NABH Members Leading the </a:t>
            </a:r>
            <a:r>
              <a:rPr lang="en-US"/>
              <a:t>Way: Access</a:t>
            </a:r>
            <a:r>
              <a:rPr lang="en-US" dirty="0"/>
              <a:t>. Care. Recovery</a:t>
            </a:r>
          </a:p>
        </p:txBody>
      </p:sp>
    </p:spTree>
    <p:extLst>
      <p:ext uri="{BB962C8B-B14F-4D97-AF65-F5344CB8AC3E}">
        <p14:creationId xmlns:p14="http://schemas.microsoft.com/office/powerpoint/2010/main" val="52126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C3FA-C0E4-4F20-8351-576A4050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NABH: Need, Awareness, Bipartisanship, Headwinds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BBCF5-15FE-4EB7-9B70-0FA60B06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NABH:</a:t>
            </a:r>
          </a:p>
          <a:p>
            <a:pPr lvl="1" algn="just">
              <a:lnSpc>
                <a:spcPct val="150000"/>
              </a:lnSpc>
            </a:pPr>
            <a:r>
              <a:rPr lang="en-US" sz="3200" dirty="0">
                <a:solidFill>
                  <a:schemeClr val="accent3"/>
                </a:solidFill>
              </a:rPr>
              <a:t>N</a:t>
            </a:r>
            <a:r>
              <a:rPr lang="en-US" sz="3200" dirty="0"/>
              <a:t>eed</a:t>
            </a:r>
          </a:p>
          <a:p>
            <a:pPr lvl="1" algn="just">
              <a:lnSpc>
                <a:spcPct val="150000"/>
              </a:lnSpc>
            </a:pPr>
            <a:r>
              <a:rPr lang="en-US" sz="3200" dirty="0">
                <a:solidFill>
                  <a:schemeClr val="accent3"/>
                </a:solidFill>
              </a:rPr>
              <a:t>A</a:t>
            </a:r>
            <a:r>
              <a:rPr lang="en-US" sz="3200" dirty="0"/>
              <a:t>wareness</a:t>
            </a:r>
          </a:p>
          <a:p>
            <a:pPr lvl="1" algn="just">
              <a:lnSpc>
                <a:spcPct val="150000"/>
              </a:lnSpc>
            </a:pPr>
            <a:r>
              <a:rPr lang="en-US" sz="3200" dirty="0">
                <a:solidFill>
                  <a:schemeClr val="accent3"/>
                </a:solidFill>
              </a:rPr>
              <a:t>B</a:t>
            </a:r>
            <a:r>
              <a:rPr lang="en-US" sz="3200" dirty="0"/>
              <a:t>ipartisanship</a:t>
            </a:r>
          </a:p>
          <a:p>
            <a:pPr lvl="1" algn="just">
              <a:lnSpc>
                <a:spcPct val="150000"/>
              </a:lnSpc>
            </a:pPr>
            <a:r>
              <a:rPr lang="en-US" sz="3200" dirty="0">
                <a:solidFill>
                  <a:schemeClr val="accent3"/>
                </a:solidFill>
              </a:rPr>
              <a:t>H</a:t>
            </a:r>
            <a:r>
              <a:rPr lang="en-US" sz="3200" dirty="0"/>
              <a:t>eadwinds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C3FA-C0E4-4F20-8351-576A4050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NABH: Need, Awareness, Bipartisanship, Headwinds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BBCF5-15FE-4EB7-9B70-0FA60B06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NEED: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Covid’s Toll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Ongoing Opioid Crisis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Suicide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C3FA-C0E4-4F20-8351-576A4050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NABH: Need, Awareness, Bipartisanship, Headwinds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BBCF5-15FE-4EB7-9B70-0FA60B06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AWARENESS: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Telehealth Expansion</a:t>
            </a:r>
          </a:p>
          <a:p>
            <a:pPr marL="342900" lvl="1" indent="0">
              <a:buNone/>
            </a:pPr>
            <a:endParaRPr lang="en-US" sz="3000" dirty="0"/>
          </a:p>
          <a:p>
            <a:pPr lvl="1"/>
            <a:r>
              <a:rPr lang="en-US" sz="3000" dirty="0"/>
              <a:t>Parity Enforcement </a:t>
            </a:r>
          </a:p>
          <a:p>
            <a:pPr marL="342900" lvl="1" indent="0">
              <a:buNone/>
            </a:pPr>
            <a:endParaRPr lang="en-US" sz="3000" dirty="0"/>
          </a:p>
          <a:p>
            <a:pPr lvl="1"/>
            <a:r>
              <a:rPr lang="en-US" sz="3000" dirty="0"/>
              <a:t>Greater Awareness Often Leads to Better Access</a:t>
            </a:r>
          </a:p>
          <a:p>
            <a:endParaRPr lang="en-US" sz="32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9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C3FA-C0E4-4F20-8351-576A4050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NABH: Need, Awareness, Bipartisanship, Headwinds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BBCF5-15FE-4EB7-9B70-0FA60B06E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90688"/>
            <a:ext cx="10515600" cy="46191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2900" dirty="0"/>
              <a:t>BIPARTISANSHIP: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sz="2800" dirty="0"/>
              <a:t>988 Behavioral Health Crisis Hotline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r>
              <a:rPr lang="en-US" sz="2800" dirty="0"/>
              <a:t>Senate Finance and HELP Committees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r>
              <a:rPr lang="en-US" sz="2800" dirty="0"/>
              <a:t>House Energy and Commerce &amp; Ways and Means Committees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Bipartisan Addiction and Mental Health Task Force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State &amp; Local Policies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7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C3FA-C0E4-4F20-8351-576A40501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NABH: Need, Awareness, Bipartisanship, Headwinds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BBCF5-15FE-4EB7-9B70-0FA60B06E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1690689"/>
            <a:ext cx="10713720" cy="47101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r>
              <a:rPr lang="en-US" sz="2900" dirty="0"/>
              <a:t>HEADWINDS: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Increased Demand  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/>
              <a:t>Decreased Capacity: Workforce Challenges</a:t>
            </a:r>
          </a:p>
          <a:p>
            <a:pPr marL="342900" lvl="1" indent="0">
              <a:buNone/>
            </a:pPr>
            <a:endParaRPr lang="en-US" sz="3200" dirty="0"/>
          </a:p>
          <a:p>
            <a:pPr lvl="1"/>
            <a:r>
              <a:rPr lang="en-US" sz="3200" dirty="0"/>
              <a:t>Health Worker Burnout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273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7D2CF-D9C1-78B9-8BF9-A0B301FE9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Building on Covid-19 Experience to Expand Access to Care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BD500-E048-CE3C-61A0-E66F96136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65020"/>
            <a:ext cx="10675620" cy="43357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700" dirty="0"/>
              <a:t>Public Health Emergency Flexibilities:</a:t>
            </a:r>
          </a:p>
          <a:p>
            <a:pPr marL="0" indent="0">
              <a:buNone/>
            </a:pPr>
            <a:endParaRPr lang="en-US" sz="2700" dirty="0"/>
          </a:p>
          <a:p>
            <a:pPr lvl="1"/>
            <a:r>
              <a:rPr lang="en-US" sz="2200" dirty="0"/>
              <a:t>Continue to expand coverage of telehealth, including audio-only services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r>
              <a:rPr lang="en-US" sz="2200" dirty="0"/>
              <a:t>Maintain telehealth reimbursement rates comparable with in-person treatment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r>
              <a:rPr lang="en-US" sz="2200" dirty="0"/>
              <a:t>Continue to allow take-home methadone medication</a:t>
            </a:r>
          </a:p>
          <a:p>
            <a:pPr marL="457200" lvl="1" indent="0">
              <a:buNone/>
            </a:pPr>
            <a:r>
              <a:rPr lang="en-US" sz="2200" dirty="0"/>
              <a:t> </a:t>
            </a:r>
          </a:p>
          <a:p>
            <a:pPr lvl="1"/>
            <a:r>
              <a:rPr lang="en-US" sz="2200" dirty="0"/>
              <a:t>Continue to allow buprenorphine prescribing via telehealth for new and existing patients 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r>
              <a:rPr lang="en-US" sz="2200" dirty="0"/>
              <a:t>Maintain regulatory flexibility for practitioners to practice to full extent of license</a:t>
            </a:r>
          </a:p>
          <a:p>
            <a:pPr marL="457200" lvl="1" indent="0">
              <a:buNone/>
            </a:pPr>
            <a:endParaRPr lang="en-US" sz="2200" dirty="0"/>
          </a:p>
          <a:p>
            <a:pPr lvl="1"/>
            <a:r>
              <a:rPr lang="en-US" sz="2200" dirty="0"/>
              <a:t>Increase behavioral healthcare supports for healthcare professionals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6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0FF5A-DD4A-4900-BBFE-7F860ACF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Areas to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ABD10-4FE2-418F-B14B-C76ED6AE3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2168"/>
            <a:ext cx="10515600" cy="41902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BHIT: What data are important and improve our ability to meet quality requirements?</a:t>
            </a:r>
          </a:p>
          <a:p>
            <a:endParaRPr lang="en-US" dirty="0"/>
          </a:p>
          <a:p>
            <a:r>
              <a:rPr lang="en-US" dirty="0"/>
              <a:t>Have we identified all regulatory barriers to behavioral healthcare delivery?</a:t>
            </a:r>
          </a:p>
          <a:p>
            <a:endParaRPr lang="en-US" dirty="0"/>
          </a:p>
          <a:p>
            <a:r>
              <a:rPr lang="en-US" dirty="0"/>
              <a:t>ACOs: How do they apply to behavioral healthcare?</a:t>
            </a:r>
          </a:p>
          <a:p>
            <a:endParaRPr lang="en-US" dirty="0"/>
          </a:p>
          <a:p>
            <a:r>
              <a:rPr lang="en-US" dirty="0"/>
              <a:t>Are there new workforce improvement initiatives we should pursue?</a:t>
            </a:r>
          </a:p>
          <a:p>
            <a:endParaRPr lang="en-US" dirty="0"/>
          </a:p>
          <a:p>
            <a:r>
              <a:rPr lang="en-US" dirty="0"/>
              <a:t>Can new technologies improve access/delivery of behavioral healthcare?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93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300C0-1793-4712-A064-01801A2F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4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Ongoing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AC679-BF55-43F5-835B-B98339D69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6291"/>
            <a:ext cx="10591800" cy="482225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Repeal the IMD Exclusion</a:t>
            </a:r>
          </a:p>
          <a:p>
            <a:r>
              <a:rPr lang="en-US" dirty="0"/>
              <a:t>Eliminate the Medicare 190-day lifetime limit</a:t>
            </a:r>
          </a:p>
          <a:p>
            <a:r>
              <a:rPr lang="en-US" dirty="0"/>
              <a:t>Increase support for education services in RTPs</a:t>
            </a:r>
          </a:p>
          <a:p>
            <a:r>
              <a:rPr lang="en-US" dirty="0"/>
              <a:t>Ensure funding for 988 behavioral health crisis hotline</a:t>
            </a:r>
          </a:p>
          <a:p>
            <a:r>
              <a:rPr lang="en-US" dirty="0"/>
              <a:t>Allow methadone induction via telehealth</a:t>
            </a:r>
          </a:p>
          <a:p>
            <a:r>
              <a:rPr lang="en-US" dirty="0"/>
              <a:t>Expand the mental health workforce</a:t>
            </a:r>
          </a:p>
          <a:p>
            <a:r>
              <a:rPr lang="en-US" dirty="0"/>
              <a:t>Enforce parity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34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808285"/>
      </a:dk1>
      <a:lt1>
        <a:srgbClr val="FFFFFF"/>
      </a:lt1>
      <a:dk2>
        <a:srgbClr val="002C61"/>
      </a:dk2>
      <a:lt2>
        <a:srgbClr val="FFFFFF"/>
      </a:lt2>
      <a:accent1>
        <a:srgbClr val="002C61"/>
      </a:accent1>
      <a:accent2>
        <a:srgbClr val="00ADBB"/>
      </a:accent2>
      <a:accent3>
        <a:srgbClr val="EC5F51"/>
      </a:accent3>
      <a:accent4>
        <a:srgbClr val="808285"/>
      </a:accent4>
      <a:accent5>
        <a:srgbClr val="DDE2E9"/>
      </a:accent5>
      <a:accent6>
        <a:srgbClr val="FFFFFF"/>
      </a:accent6>
      <a:hlink>
        <a:srgbClr val="00ADBB"/>
      </a:hlink>
      <a:folHlink>
        <a:srgbClr val="00ADB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BH_presentation (Read-Only)" id="{42FE0238-91AA-5E42-9A49-FBEC4CA679EE}" vid="{F2386FA2-21CF-034B-90FC-E54B36CE4E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NABH_presentation</Template>
  <TotalTime>5961</TotalTime>
  <Words>822</Words>
  <Application>Microsoft Office PowerPoint</Application>
  <PresentationFormat>Widescreen</PresentationFormat>
  <Paragraphs>118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</vt:lpstr>
      <vt:lpstr>Source Sans Pro</vt:lpstr>
      <vt:lpstr>Office Theme</vt:lpstr>
      <vt:lpstr>Shaping the Future of Behavioral Healthcare</vt:lpstr>
      <vt:lpstr>NABH: Need, Awareness, Bipartisanship, Headwinds</vt:lpstr>
      <vt:lpstr>NABH: Need, Awareness, Bipartisanship, Headwinds</vt:lpstr>
      <vt:lpstr>NABH: Need, Awareness, Bipartisanship, Headwinds</vt:lpstr>
      <vt:lpstr>NABH: Need, Awareness, Bipartisanship, Headwinds</vt:lpstr>
      <vt:lpstr>NABH: Need, Awareness, Bipartisanship, Headwinds</vt:lpstr>
      <vt:lpstr>Building on Covid-19 Experience to Expand Access to Care</vt:lpstr>
      <vt:lpstr>Areas to Address</vt:lpstr>
      <vt:lpstr>Ongoing Challenges</vt:lpstr>
      <vt:lpstr>NABH: Shaping the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Jessica Zigmond</dc:creator>
  <cp:lastModifiedBy>Emily Wilkins</cp:lastModifiedBy>
  <cp:revision>241</cp:revision>
  <cp:lastPrinted>2019-10-24T16:31:33Z</cp:lastPrinted>
  <dcterms:created xsi:type="dcterms:W3CDTF">2018-01-08T22:21:15Z</dcterms:created>
  <dcterms:modified xsi:type="dcterms:W3CDTF">2022-06-21T16:06:45Z</dcterms:modified>
</cp:coreProperties>
</file>