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theme/themeOverride5.xml" ContentType="application/vnd.openxmlformats-officedocument.themeOverride+xml"/>
  <Override PartName="/ppt/notesSlides/notesSlide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theme/themeOverride6.xml" ContentType="application/vnd.openxmlformats-officedocument.themeOverride+xml"/>
  <Override PartName="/ppt/charts/chart10.xml" ContentType="application/vnd.openxmlformats-officedocument.drawingml.chart+xml"/>
  <Override PartName="/ppt/theme/themeOverride7.xml" ContentType="application/vnd.openxmlformats-officedocument.themeOverr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1.xml" ContentType="application/vnd.openxmlformats-officedocument.drawingml.chart+xml"/>
  <Override PartName="/ppt/theme/themeOverride8.xml" ContentType="application/vnd.openxmlformats-officedocument.themeOverride+xml"/>
  <Override PartName="/ppt/charts/chart12.xml" ContentType="application/vnd.openxmlformats-officedocument.drawingml.chart+xml"/>
  <Override PartName="/ppt/charts/chart13.xml" ContentType="application/vnd.openxmlformats-officedocument.drawingml.chart+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handoutMasterIdLst>
    <p:handoutMasterId r:id="rId56"/>
  </p:handoutMasterIdLst>
  <p:sldIdLst>
    <p:sldId id="486" r:id="rId2"/>
    <p:sldId id="392" r:id="rId3"/>
    <p:sldId id="500" r:id="rId4"/>
    <p:sldId id="560" r:id="rId5"/>
    <p:sldId id="554" r:id="rId6"/>
    <p:sldId id="555" r:id="rId7"/>
    <p:sldId id="556" r:id="rId8"/>
    <p:sldId id="559" r:id="rId9"/>
    <p:sldId id="524" r:id="rId10"/>
    <p:sldId id="501" r:id="rId11"/>
    <p:sldId id="485" r:id="rId12"/>
    <p:sldId id="561" r:id="rId13"/>
    <p:sldId id="439" r:id="rId14"/>
    <p:sldId id="478" r:id="rId15"/>
    <p:sldId id="445" r:id="rId16"/>
    <p:sldId id="536" r:id="rId17"/>
    <p:sldId id="503" r:id="rId18"/>
    <p:sldId id="468" r:id="rId19"/>
    <p:sldId id="510" r:id="rId20"/>
    <p:sldId id="447" r:id="rId21"/>
    <p:sldId id="562" r:id="rId22"/>
    <p:sldId id="547" r:id="rId23"/>
    <p:sldId id="545" r:id="rId24"/>
    <p:sldId id="546" r:id="rId25"/>
    <p:sldId id="548" r:id="rId26"/>
    <p:sldId id="549" r:id="rId27"/>
    <p:sldId id="526" r:id="rId28"/>
    <p:sldId id="563" r:id="rId29"/>
    <p:sldId id="537" r:id="rId30"/>
    <p:sldId id="538" r:id="rId31"/>
    <p:sldId id="525" r:id="rId32"/>
    <p:sldId id="527" r:id="rId33"/>
    <p:sldId id="528" r:id="rId34"/>
    <p:sldId id="539" r:id="rId35"/>
    <p:sldId id="564" r:id="rId36"/>
    <p:sldId id="543" r:id="rId37"/>
    <p:sldId id="544" r:id="rId38"/>
    <p:sldId id="540" r:id="rId39"/>
    <p:sldId id="553" r:id="rId40"/>
    <p:sldId id="541" r:id="rId41"/>
    <p:sldId id="542" r:id="rId42"/>
    <p:sldId id="462" r:id="rId43"/>
    <p:sldId id="565" r:id="rId44"/>
    <p:sldId id="463" r:id="rId45"/>
    <p:sldId id="566" r:id="rId46"/>
    <p:sldId id="473" r:id="rId47"/>
    <p:sldId id="494" r:id="rId48"/>
    <p:sldId id="568" r:id="rId49"/>
    <p:sldId id="567" r:id="rId50"/>
    <p:sldId id="570" r:id="rId51"/>
    <p:sldId id="483" r:id="rId52"/>
    <p:sldId id="482" r:id="rId53"/>
    <p:sldId id="492" r:id="rId5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390A"/>
    <a:srgbClr val="6600CC"/>
    <a:srgbClr val="97C2E9"/>
    <a:srgbClr val="006C3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1818" autoAdjust="0"/>
  </p:normalViewPr>
  <p:slideViewPr>
    <p:cSldViewPr>
      <p:cViewPr>
        <p:scale>
          <a:sx n="74" d="100"/>
          <a:sy n="74" d="100"/>
        </p:scale>
        <p:origin x="-828" y="-72"/>
      </p:cViewPr>
      <p:guideLst>
        <p:guide orient="horz" pos="2160"/>
        <p:guide pos="2880"/>
      </p:guideLst>
    </p:cSldViewPr>
  </p:slideViewPr>
  <p:outlineViewPr>
    <p:cViewPr>
      <p:scale>
        <a:sx n="33" d="100"/>
        <a:sy n="33" d="100"/>
      </p:scale>
      <p:origin x="19" y="1714"/>
    </p:cViewPr>
  </p:outlin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oleObject" Target="file:///\\dobsonfs3\users\pluu\NAPHS%20Addiction%20Study\Addiction%20charts.xlsx" TargetMode="External"/><Relationship Id="rId1" Type="http://schemas.openxmlformats.org/officeDocument/2006/relationships/themeOverride" Target="../theme/themeOverride1.xml"/><Relationship Id="rId4"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package" Target="../embeddings/Microsoft_Excel_Worksheet1.xlsx"/><Relationship Id="rId1" Type="http://schemas.openxmlformats.org/officeDocument/2006/relationships/themeOverride" Target="../theme/themeOverride7.xml"/><Relationship Id="rId4"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microsoft.com/office/2011/relationships/chartColorStyle" Target="colors8.xml"/><Relationship Id="rId2" Type="http://schemas.openxmlformats.org/officeDocument/2006/relationships/oleObject" Target="file:///\\dobsonfs3\users\pluu\NAPHS%20Addiction%20Study\Addiction%20charts.xlsx" TargetMode="External"/><Relationship Id="rId1" Type="http://schemas.openxmlformats.org/officeDocument/2006/relationships/themeOverride" Target="../theme/themeOverride8.xml"/><Relationship Id="rId4" Type="http://schemas.microsoft.com/office/2011/relationships/chartStyle" Target="style8.xml"/></Relationships>
</file>

<file path=ppt/charts/_rels/chart12.xml.rels><?xml version="1.0" encoding="UTF-8" standalone="yes"?>
<Relationships xmlns="http://schemas.openxmlformats.org/package/2006/relationships"><Relationship Id="rId1" Type="http://schemas.openxmlformats.org/officeDocument/2006/relationships/oleObject" Target="file:///\\dobsonfs3\users\pluu\NAPHS%20Addiction%20Study\Addiction%20charts.xlsx" TargetMode="External"/></Relationships>
</file>

<file path=ppt/charts/_rels/chart13.xml.rels><?xml version="1.0" encoding="UTF-8" standalone="yes"?>
<Relationships xmlns="http://schemas.openxmlformats.org/package/2006/relationships"><Relationship Id="rId3" Type="http://schemas.microsoft.com/office/2011/relationships/chartColorStyle" Target="colors9.xml"/><Relationship Id="rId2" Type="http://schemas.openxmlformats.org/officeDocument/2006/relationships/oleObject" Target="file:///\\dobsonfs3\users\pluu\NAPHS%20Addiction%20Study\Addiction%20charts.xlsx" TargetMode="External"/><Relationship Id="rId1" Type="http://schemas.openxmlformats.org/officeDocument/2006/relationships/themeOverride" Target="../theme/themeOverride9.xml"/><Relationship Id="rId4"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oleObject" Target="file:///\\dobsonfs3\users\pluu\NAPHS%20Addiction%20Study\Addiction%20charts.xlsx" TargetMode="External"/></Relationships>
</file>

<file path=ppt/charts/_rels/chart3.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file:///\\dobsonfs3\users\pluu\NAPHS%20Addiction%20Study\Addiction%20charts.xlsx" TargetMode="External"/><Relationship Id="rId1" Type="http://schemas.openxmlformats.org/officeDocument/2006/relationships/themeOverride" Target="../theme/themeOverride2.xml"/><Relationship Id="rId4" Type="http://schemas.microsoft.com/office/2011/relationships/chartStyle" Target="style2.xml"/></Relationships>
</file>

<file path=ppt/charts/_rels/chart4.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dobsonfs3\users\pluu\NAPHS%20Addiction%20Study\Addiction%20charts.xlsx" TargetMode="External"/></Relationships>
</file>

<file path=ppt/charts/_rels/chart5.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oleObject" Target="file:///\\dobsonfs3\users\pluu\NAPHS%20Addiction%20Study\Addiction%20charts.xlsx" TargetMode="External"/><Relationship Id="rId1" Type="http://schemas.openxmlformats.org/officeDocument/2006/relationships/themeOverride" Target="../theme/themeOverride3.xml"/><Relationship Id="rId4" Type="http://schemas.microsoft.com/office/2011/relationships/chartStyle" Target="style4.xml"/></Relationships>
</file>

<file path=ppt/charts/_rels/chart6.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oleObject" Target="file:///\\dobsonfs3\users\pluu\NAPHS%20Addiction%20Study\Addiction%20charts.xlsx" TargetMode="External"/><Relationship Id="rId1" Type="http://schemas.openxmlformats.org/officeDocument/2006/relationships/themeOverride" Target="../theme/themeOverride4.xml"/><Relationship Id="rId4" Type="http://schemas.microsoft.com/office/2011/relationships/chartStyle" Target="style5.xml"/></Relationships>
</file>

<file path=ppt/charts/_rels/chart7.xml.rels><?xml version="1.0" encoding="UTF-8" standalone="yes"?>
<Relationships xmlns="http://schemas.openxmlformats.org/package/2006/relationships"><Relationship Id="rId2" Type="http://schemas.openxmlformats.org/officeDocument/2006/relationships/oleObject" Target="file:///\\dobsonfs3\users\pluu\NAPHS%20Addiction%20Study\Addiction%20charts.xlsx" TargetMode="External"/><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1" Type="http://schemas.openxmlformats.org/officeDocument/2006/relationships/oleObject" Target="file:///C:\Users\LUU%20Phap-Hoa\Desktop\Addiction%20charts.xlsx" TargetMode="External"/></Relationships>
</file>

<file path=ppt/charts/_rels/chart9.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oleObject" Target="file:///\\dobsonfs3\users\pluu\NAPHS%20Addiction%20Study\Addiction%20charts.xlsx" TargetMode="External"/><Relationship Id="rId1" Type="http://schemas.openxmlformats.org/officeDocument/2006/relationships/themeOverride" Target="../theme/themeOverride6.xml"/><Relationship Id="rId4"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a:t>Characteristics of </a:t>
            </a:r>
            <a:r>
              <a:rPr lang="en-US" sz="1600" b="1" dirty="0" smtClean="0"/>
              <a:t>People </a:t>
            </a:r>
            <a:r>
              <a:rPr lang="en-US" sz="1600" b="1" dirty="0"/>
              <a:t>with Possible Substance Abuse Disorders </a:t>
            </a:r>
          </a:p>
          <a:p>
            <a:pPr>
              <a:defRPr sz="1600" b="1" i="0" u="none" strike="noStrike" kern="1200" spc="0" baseline="0">
                <a:solidFill>
                  <a:schemeClr val="tx1"/>
                </a:solidFill>
                <a:latin typeface="+mn-lt"/>
                <a:ea typeface="+mn-ea"/>
                <a:cs typeface="+mn-cs"/>
              </a:defRPr>
            </a:pPr>
            <a:r>
              <a:rPr lang="en-US" sz="1600" b="1" dirty="0"/>
              <a:t>(2008-2009)</a:t>
            </a:r>
          </a:p>
        </c:rich>
      </c:tx>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dPt>
          <c:dPt>
            <c:idx val="2"/>
            <c:invertIfNegative val="0"/>
            <c:bubble3D val="0"/>
            <c:spPr>
              <a:solidFill>
                <a:schemeClr val="accent4"/>
              </a:solidFill>
              <a:ln>
                <a:noFill/>
              </a:ln>
              <a:effectLst/>
            </c:spPr>
          </c:dPt>
          <c:dPt>
            <c:idx val="3"/>
            <c:invertIfNegative val="0"/>
            <c:bubble3D val="0"/>
            <c:spPr>
              <a:solidFill>
                <a:schemeClr val="accent6">
                  <a:lumMod val="75000"/>
                </a:schemeClr>
              </a:solidFill>
              <a:ln>
                <a:noFill/>
              </a:ln>
              <a:effectLst/>
            </c:spPr>
          </c:dPt>
          <c:dPt>
            <c:idx val="4"/>
            <c:invertIfNegative val="0"/>
            <c:bubble3D val="0"/>
            <c:spPr>
              <a:solidFill>
                <a:schemeClr val="accent3">
                  <a:lumMod val="50000"/>
                </a:schemeClr>
              </a:solidFill>
              <a:ln>
                <a:noFill/>
              </a:ln>
              <a:effectLst/>
            </c:spPr>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'PATIENT TYPES'!$F$33:$F$37</c:f>
              <c:strCache>
                <c:ptCount val="5"/>
                <c:pt idx="0">
                  <c:v>Non-Hispanic White</c:v>
                </c:pt>
                <c:pt idx="1">
                  <c:v>Some College Education or College Graduate</c:v>
                </c:pt>
                <c:pt idx="2">
                  <c:v>Employed Part or 
Full Time</c:v>
                </c:pt>
                <c:pt idx="3">
                  <c:v>Household Income of over 200% PL</c:v>
                </c:pt>
                <c:pt idx="4">
                  <c:v>Private Health Insurance</c:v>
                </c:pt>
              </c:strCache>
            </c:strRef>
          </c:cat>
          <c:val>
            <c:numRef>
              <c:f>'PATIENT TYPES'!$G$33:$G$37</c:f>
              <c:numCache>
                <c:formatCode>0.0%</c:formatCode>
                <c:ptCount val="5"/>
                <c:pt idx="0">
                  <c:v>0.69100000000000006</c:v>
                </c:pt>
                <c:pt idx="1">
                  <c:v>0.4890000000000001</c:v>
                </c:pt>
                <c:pt idx="2">
                  <c:v>0.69700000000000006</c:v>
                </c:pt>
                <c:pt idx="3">
                  <c:v>0.53500000000000003</c:v>
                </c:pt>
                <c:pt idx="4">
                  <c:v>0.56599999999999995</c:v>
                </c:pt>
              </c:numCache>
            </c:numRef>
          </c:val>
        </c:ser>
        <c:dLbls>
          <c:showLegendKey val="0"/>
          <c:showVal val="0"/>
          <c:showCatName val="0"/>
          <c:showSerName val="0"/>
          <c:showPercent val="0"/>
          <c:showBubbleSize val="0"/>
        </c:dLbls>
        <c:gapWidth val="219"/>
        <c:overlap val="-27"/>
        <c:axId val="43203584"/>
        <c:axId val="43205376"/>
      </c:barChart>
      <c:catAx>
        <c:axId val="43203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3205376"/>
        <c:crosses val="autoZero"/>
        <c:auto val="1"/>
        <c:lblAlgn val="ctr"/>
        <c:lblOffset val="100"/>
        <c:noMultiLvlLbl val="0"/>
      </c:catAx>
      <c:valAx>
        <c:axId val="43205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3203584"/>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latin typeface="+mn-lt"/>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ysClr val="windowText" lastClr="000000"/>
                </a:solidFill>
                <a:latin typeface="+mn-lt"/>
                <a:ea typeface="+mn-ea"/>
                <a:cs typeface="+mn-cs"/>
              </a:defRPr>
            </a:pPr>
            <a:r>
              <a:rPr lang="en-US" sz="1800" b="1" dirty="0"/>
              <a:t>Percent of Addiction Treatment by Type</a:t>
            </a:r>
          </a:p>
        </c:rich>
      </c:tx>
      <c:overlay val="0"/>
      <c:spPr>
        <a:noFill/>
        <a:ln>
          <a:noFill/>
        </a:ln>
        <a:effectLst/>
      </c:spPr>
    </c:title>
    <c:autoTitleDeleted val="0"/>
    <c:plotArea>
      <c:layout/>
      <c:barChart>
        <c:barDir val="col"/>
        <c:grouping val="clustered"/>
        <c:varyColors val="0"/>
        <c:ser>
          <c:idx val="0"/>
          <c:order val="0"/>
          <c:tx>
            <c:strRef>
              <c:f>'% Treated by Setting'!$B$1</c:f>
              <c:strCache>
                <c:ptCount val="1"/>
                <c:pt idx="0">
                  <c:v>% by Type</c:v>
                </c:pt>
              </c:strCache>
            </c:strRef>
          </c:tx>
          <c:spPr>
            <a:solidFill>
              <a:schemeClr val="accent1"/>
            </a:solidFill>
            <a:ln>
              <a:noFill/>
            </a:ln>
            <a:effectLst/>
          </c:spPr>
          <c:invertIfNegative val="0"/>
          <c:cat>
            <c:strRef>
              <c:f>'% Treated by Setting'!$A$2:$A$10</c:f>
              <c:strCache>
                <c:ptCount val="9"/>
                <c:pt idx="0">
                  <c:v>Outpatient detoxification</c:v>
                </c:pt>
                <c:pt idx="1">
                  <c:v>Regular outpatient care</c:v>
                </c:pt>
                <c:pt idx="2">
                  <c:v>Outpatient methadone maintenance</c:v>
                </c:pt>
                <c:pt idx="3">
                  <c:v>Intensive outpatient treatment</c:v>
                </c:pt>
                <c:pt idx="4">
                  <c:v>Outpatient day/partial hospitalization</c:v>
                </c:pt>
                <c:pt idx="5">
                  <c:v>Detoxification</c:v>
                </c:pt>
                <c:pt idx="6">
                  <c:v>Short-term treatment
(&lt;30 days)</c:v>
                </c:pt>
                <c:pt idx="7">
                  <c:v>Long-term treatment
(&gt;30 days)</c:v>
                </c:pt>
                <c:pt idx="8">
                  <c:v>Hospital inpatient treatment</c:v>
                </c:pt>
              </c:strCache>
            </c:strRef>
          </c:cat>
          <c:val>
            <c:numRef>
              <c:f>'% Treated by Setting'!$B$2:$B$10</c:f>
              <c:numCache>
                <c:formatCode>0%</c:formatCode>
                <c:ptCount val="9"/>
                <c:pt idx="0">
                  <c:v>0.01</c:v>
                </c:pt>
                <c:pt idx="1">
                  <c:v>0.5</c:v>
                </c:pt>
                <c:pt idx="2">
                  <c:v>0.24</c:v>
                </c:pt>
                <c:pt idx="3">
                  <c:v>0.12</c:v>
                </c:pt>
                <c:pt idx="4">
                  <c:v>0.02</c:v>
                </c:pt>
                <c:pt idx="5">
                  <c:v>0.01</c:v>
                </c:pt>
                <c:pt idx="6">
                  <c:v>0.02</c:v>
                </c:pt>
                <c:pt idx="7">
                  <c:v>0.06</c:v>
                </c:pt>
                <c:pt idx="8">
                  <c:v>0.01</c:v>
                </c:pt>
              </c:numCache>
            </c:numRef>
          </c:val>
        </c:ser>
        <c:dLbls>
          <c:showLegendKey val="0"/>
          <c:showVal val="0"/>
          <c:showCatName val="0"/>
          <c:showSerName val="0"/>
          <c:showPercent val="0"/>
          <c:showBubbleSize val="0"/>
        </c:dLbls>
        <c:gapWidth val="219"/>
        <c:overlap val="-27"/>
        <c:axId val="77019776"/>
        <c:axId val="77037952"/>
      </c:barChart>
      <c:catAx>
        <c:axId val="77019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77037952"/>
        <c:crosses val="autoZero"/>
        <c:auto val="1"/>
        <c:lblAlgn val="ctr"/>
        <c:lblOffset val="100"/>
        <c:noMultiLvlLbl val="0"/>
      </c:catAx>
      <c:valAx>
        <c:axId val="77037952"/>
        <c:scaling>
          <c:orientation val="minMax"/>
          <c:max val="0.55000000000000004"/>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77019776"/>
        <c:crosses val="autoZero"/>
        <c:crossBetween val="between"/>
      </c:valAx>
      <c:spPr>
        <a:noFill/>
        <a:ln>
          <a:noFill/>
        </a:ln>
        <a:effectLst/>
      </c:spPr>
    </c:plotArea>
    <c:plotVisOnly val="1"/>
    <c:dispBlanksAs val="gap"/>
    <c:showDLblsOverMax val="0"/>
  </c:chart>
  <c:spPr>
    <a:noFill/>
    <a:ln>
      <a:noFill/>
    </a:ln>
    <a:effectLst/>
  </c:spPr>
  <c:txPr>
    <a:bodyPr/>
    <a:lstStyle/>
    <a:p>
      <a:pPr>
        <a:defRPr sz="1000">
          <a:solidFill>
            <a:sysClr val="windowText" lastClr="000000"/>
          </a:solidFill>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a:t>Initial ACA/MHPEA Impact on Utilization, Price per Admission, and </a:t>
            </a:r>
          </a:p>
          <a:p>
            <a:pPr>
              <a:defRPr sz="1600" b="1" i="0" u="none" strike="noStrike" kern="1200" spc="0" baseline="0">
                <a:solidFill>
                  <a:schemeClr val="tx1"/>
                </a:solidFill>
                <a:latin typeface="+mn-lt"/>
                <a:ea typeface="+mn-ea"/>
                <a:cs typeface="+mn-cs"/>
              </a:defRPr>
            </a:pPr>
            <a:r>
              <a:rPr lang="en-US" sz="1600" b="1" dirty="0"/>
              <a:t>Out-of-Pocket Spending for Addiction Treatment (2009-2011)</a:t>
            </a:r>
          </a:p>
        </c:rich>
      </c:tx>
      <c:layout>
        <c:manualLayout>
          <c:xMode val="edge"/>
          <c:yMode val="edge"/>
          <c:x val="0.13971596372235648"/>
          <c:y val="4.1163511475959119E-2"/>
        </c:manualLayout>
      </c:layout>
      <c:overlay val="0"/>
      <c:spPr>
        <a:noFill/>
        <a:ln>
          <a:noFill/>
        </a:ln>
        <a:effectLst/>
      </c:spPr>
    </c:title>
    <c:autoTitleDeleted val="0"/>
    <c:plotArea>
      <c:layout>
        <c:manualLayout>
          <c:layoutTarget val="inner"/>
          <c:xMode val="edge"/>
          <c:yMode val="edge"/>
          <c:x val="0.10342825896762906"/>
          <c:y val="0.22116433362496354"/>
          <c:w val="0.86601618547681536"/>
          <c:h val="0.54141756585982281"/>
        </c:manualLayout>
      </c:layout>
      <c:barChart>
        <c:barDir val="col"/>
        <c:grouping val="clustered"/>
        <c:varyColors val="0"/>
        <c:ser>
          <c:idx val="0"/>
          <c:order val="0"/>
          <c:tx>
            <c:strRef>
              <c:f>HCCI!$B$6</c:f>
              <c:strCache>
                <c:ptCount val="1"/>
                <c:pt idx="0">
                  <c:v>Prior to ACA/MHPAEA (2009/2010)</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HCCI!$A$7:$A$10</c:f>
              <c:strCache>
                <c:ptCount val="4"/>
                <c:pt idx="0">
                  <c:v>Utilization (Admissions per 1,000 Insured)</c:v>
                </c:pt>
                <c:pt idx="1">
                  <c:v>Price per Admission</c:v>
                </c:pt>
                <c:pt idx="2">
                  <c:v>Out-of-Pocket Payment per Admission</c:v>
                </c:pt>
                <c:pt idx="3">
                  <c:v>Per Capita Out-of-Pocket Spending</c:v>
                </c:pt>
              </c:strCache>
            </c:strRef>
          </c:cat>
          <c:val>
            <c:numRef>
              <c:f>HCCI!$B$7:$B$10</c:f>
              <c:numCache>
                <c:formatCode>0.0%</c:formatCode>
                <c:ptCount val="4"/>
                <c:pt idx="0">
                  <c:v>0.11799999999999998</c:v>
                </c:pt>
                <c:pt idx="1">
                  <c:v>8.5000000000000006E-2</c:v>
                </c:pt>
                <c:pt idx="2">
                  <c:v>0.05</c:v>
                </c:pt>
                <c:pt idx="3">
                  <c:v>0.17400000000000002</c:v>
                </c:pt>
              </c:numCache>
            </c:numRef>
          </c:val>
        </c:ser>
        <c:ser>
          <c:idx val="1"/>
          <c:order val="1"/>
          <c:tx>
            <c:strRef>
              <c:f>HCCI!$C$6</c:f>
              <c:strCache>
                <c:ptCount val="1"/>
                <c:pt idx="0">
                  <c:v>Initial ACA/MHPAEA Impact (2010/2011)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HCCI!$A$7:$A$10</c:f>
              <c:strCache>
                <c:ptCount val="4"/>
                <c:pt idx="0">
                  <c:v>Utilization (Admissions per 1,000 Insured)</c:v>
                </c:pt>
                <c:pt idx="1">
                  <c:v>Price per Admission</c:v>
                </c:pt>
                <c:pt idx="2">
                  <c:v>Out-of-Pocket Payment per Admission</c:v>
                </c:pt>
                <c:pt idx="3">
                  <c:v>Per Capita Out-of-Pocket Spending</c:v>
                </c:pt>
              </c:strCache>
            </c:strRef>
          </c:cat>
          <c:val>
            <c:numRef>
              <c:f>HCCI!$C$7:$C$10</c:f>
              <c:numCache>
                <c:formatCode>0.0%</c:formatCode>
                <c:ptCount val="4"/>
                <c:pt idx="0">
                  <c:v>0.19500000000000001</c:v>
                </c:pt>
                <c:pt idx="1">
                  <c:v>7.9000000000000015E-2</c:v>
                </c:pt>
                <c:pt idx="2">
                  <c:v>0.10700000000000001</c:v>
                </c:pt>
                <c:pt idx="3">
                  <c:v>0.32200000000000006</c:v>
                </c:pt>
              </c:numCache>
            </c:numRef>
          </c:val>
        </c:ser>
        <c:dLbls>
          <c:showLegendKey val="0"/>
          <c:showVal val="0"/>
          <c:showCatName val="0"/>
          <c:showSerName val="0"/>
          <c:showPercent val="0"/>
          <c:showBubbleSize val="0"/>
        </c:dLbls>
        <c:gapWidth val="219"/>
        <c:overlap val="-27"/>
        <c:axId val="82464128"/>
        <c:axId val="82482304"/>
      </c:barChart>
      <c:catAx>
        <c:axId val="82464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82482304"/>
        <c:crosses val="autoZero"/>
        <c:auto val="1"/>
        <c:lblAlgn val="ctr"/>
        <c:lblOffset val="100"/>
        <c:noMultiLvlLbl val="0"/>
      </c:catAx>
      <c:valAx>
        <c:axId val="82482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82464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latin typeface="+mn-lt"/>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Projected Growth </a:t>
            </a:r>
            <a:r>
              <a:rPr lang="en-US" sz="1400" dirty="0" smtClean="0"/>
              <a:t>in All-Health</a:t>
            </a:r>
            <a:r>
              <a:rPr lang="en-US" sz="1400" baseline="0" dirty="0" smtClean="0"/>
              <a:t> Spending and</a:t>
            </a:r>
            <a:r>
              <a:rPr lang="en-US" sz="1400" dirty="0" smtClean="0"/>
              <a:t> </a:t>
            </a:r>
          </a:p>
          <a:p>
            <a:pPr>
              <a:defRPr sz="1400"/>
            </a:pPr>
            <a:r>
              <a:rPr lang="en-US" sz="1400" dirty="0" smtClean="0"/>
              <a:t>Addiction </a:t>
            </a:r>
            <a:r>
              <a:rPr lang="en-US" sz="1400" dirty="0"/>
              <a:t>Treatment Spending </a:t>
            </a:r>
            <a:r>
              <a:rPr lang="en-US" sz="1400" dirty="0" smtClean="0"/>
              <a:t>(2009-2020</a:t>
            </a:r>
            <a:r>
              <a:rPr lang="en-US" sz="1400" dirty="0"/>
              <a:t>)</a:t>
            </a:r>
          </a:p>
        </c:rich>
      </c:tx>
      <c:layout>
        <c:manualLayout>
          <c:xMode val="edge"/>
          <c:yMode val="edge"/>
          <c:x val="0.15105507349824898"/>
          <c:y val="1.9230769230769232E-2"/>
        </c:manualLayout>
      </c:layout>
      <c:overlay val="0"/>
    </c:title>
    <c:autoTitleDeleted val="0"/>
    <c:plotArea>
      <c:layout/>
      <c:lineChart>
        <c:grouping val="standard"/>
        <c:varyColors val="0"/>
        <c:ser>
          <c:idx val="0"/>
          <c:order val="0"/>
          <c:tx>
            <c:strRef>
              <c:f>'Spending and Funding'!$A$29:$C$29</c:f>
              <c:strCache>
                <c:ptCount val="1"/>
                <c:pt idx="0">
                  <c:v>Total all-health spending</c:v>
                </c:pt>
              </c:strCache>
            </c:strRef>
          </c:tx>
          <c:marker>
            <c:symbol val="none"/>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layout>
                <c:manualLayout>
                  <c:x val="-5.7818691781174478E-2"/>
                  <c:y val="-2.027230971128612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'Spending and Funding'!$D$28:$O$28</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'Spending and Funding'!$D$29:$O$29</c:f>
              <c:numCache>
                <c:formatCode>0.0%</c:formatCode>
                <c:ptCount val="12"/>
                <c:pt idx="0">
                  <c:v>4.3000000000000003E-2</c:v>
                </c:pt>
                <c:pt idx="1">
                  <c:v>4.0000000000000022E-2</c:v>
                </c:pt>
                <c:pt idx="2">
                  <c:v>4.8000000000000001E-2</c:v>
                </c:pt>
                <c:pt idx="3">
                  <c:v>4.2000000000000023E-2</c:v>
                </c:pt>
                <c:pt idx="4">
                  <c:v>5.5000000000000014E-2</c:v>
                </c:pt>
                <c:pt idx="5">
                  <c:v>8.4000000000000047E-2</c:v>
                </c:pt>
                <c:pt idx="6">
                  <c:v>5.8000000000000003E-2</c:v>
                </c:pt>
                <c:pt idx="7">
                  <c:v>6.2000000000000034E-2</c:v>
                </c:pt>
                <c:pt idx="8">
                  <c:v>5.9000000000000045E-2</c:v>
                </c:pt>
                <c:pt idx="9">
                  <c:v>5.9000000000000045E-2</c:v>
                </c:pt>
                <c:pt idx="10">
                  <c:v>6.5000000000000002E-2</c:v>
                </c:pt>
                <c:pt idx="11">
                  <c:v>6.7000000000000004E-2</c:v>
                </c:pt>
              </c:numCache>
            </c:numRef>
          </c:val>
          <c:smooth val="0"/>
        </c:ser>
        <c:ser>
          <c:idx val="2"/>
          <c:order val="1"/>
          <c:tx>
            <c:strRef>
              <c:f>'Spending and Funding'!$A$30:$C$30</c:f>
              <c:strCache>
                <c:ptCount val="1"/>
                <c:pt idx="0">
                  <c:v>Addiction Treatment Spending</c:v>
                </c:pt>
              </c:strCache>
            </c:strRef>
          </c:tx>
          <c:spPr>
            <a:ln>
              <a:solidFill>
                <a:srgbClr val="C00000"/>
              </a:solidFill>
            </a:ln>
          </c:spPr>
          <c:marker>
            <c:symbol val="none"/>
          </c:marker>
          <c:dLbls>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layout>
                <c:manualLayout>
                  <c:x val="-5.6406950547612141E-2"/>
                  <c:y val="9.5593201090248339E-2"/>
                </c:manualLayout>
              </c:layout>
              <c:spPr>
                <a:noFill/>
                <a:ln>
                  <a:noFill/>
                </a:ln>
                <a:effectLst/>
              </c:spPr>
              <c:txPr>
                <a:bodyPr wrap="square" lIns="38100" tIns="19050" rIns="38100" bIns="19050" anchor="ctr">
                  <a:noAutofit/>
                </a:bodyPr>
                <a:lstStyle/>
                <a:p>
                  <a:pPr>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8.4334277620396594E-2"/>
                      <c:h val="5.9775641025641021E-2"/>
                    </c:manualLayout>
                  </c15:layout>
                </c:ext>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'Spending and Funding'!$D$28:$O$28</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'Spending and Funding'!$D$30:$O$30</c:f>
              <c:numCache>
                <c:formatCode>0.0%</c:formatCode>
                <c:ptCount val="12"/>
                <c:pt idx="0">
                  <c:v>3.1000000000000021E-2</c:v>
                </c:pt>
                <c:pt idx="1">
                  <c:v>5.1000000000000004E-2</c:v>
                </c:pt>
                <c:pt idx="2">
                  <c:v>4.0000000000000022E-2</c:v>
                </c:pt>
                <c:pt idx="3">
                  <c:v>4.8000000000000001E-2</c:v>
                </c:pt>
                <c:pt idx="4">
                  <c:v>4.9000000000000044E-2</c:v>
                </c:pt>
                <c:pt idx="5">
                  <c:v>6.9000000000000034E-2</c:v>
                </c:pt>
                <c:pt idx="6">
                  <c:v>4.1000000000000002E-2</c:v>
                </c:pt>
                <c:pt idx="7">
                  <c:v>5.9000000000000045E-2</c:v>
                </c:pt>
                <c:pt idx="8">
                  <c:v>4.9000000000000044E-2</c:v>
                </c:pt>
                <c:pt idx="9">
                  <c:v>0.05</c:v>
                </c:pt>
                <c:pt idx="10">
                  <c:v>5.2000000000000032E-2</c:v>
                </c:pt>
                <c:pt idx="11">
                  <c:v>5.2000000000000032E-2</c:v>
                </c:pt>
              </c:numCache>
            </c:numRef>
          </c:val>
          <c:smooth val="0"/>
        </c:ser>
        <c:dLbls>
          <c:showLegendKey val="0"/>
          <c:showVal val="0"/>
          <c:showCatName val="0"/>
          <c:showSerName val="0"/>
          <c:showPercent val="0"/>
          <c:showBubbleSize val="0"/>
        </c:dLbls>
        <c:marker val="1"/>
        <c:smooth val="0"/>
        <c:axId val="82165760"/>
        <c:axId val="82167296"/>
      </c:lineChart>
      <c:catAx>
        <c:axId val="82165760"/>
        <c:scaling>
          <c:orientation val="minMax"/>
        </c:scaling>
        <c:delete val="0"/>
        <c:axPos val="b"/>
        <c:numFmt formatCode="General" sourceLinked="1"/>
        <c:majorTickMark val="out"/>
        <c:minorTickMark val="none"/>
        <c:tickLblPos val="nextTo"/>
        <c:crossAx val="82167296"/>
        <c:crosses val="autoZero"/>
        <c:auto val="1"/>
        <c:lblAlgn val="ctr"/>
        <c:lblOffset val="100"/>
        <c:noMultiLvlLbl val="0"/>
      </c:catAx>
      <c:valAx>
        <c:axId val="82167296"/>
        <c:scaling>
          <c:orientation val="minMax"/>
        </c:scaling>
        <c:delete val="0"/>
        <c:axPos val="l"/>
        <c:majorGridlines/>
        <c:title>
          <c:tx>
            <c:rich>
              <a:bodyPr rot="-5400000" vert="horz"/>
              <a:lstStyle/>
              <a:p>
                <a:pPr>
                  <a:defRPr/>
                </a:pPr>
                <a:r>
                  <a:rPr lang="en-US" dirty="0"/>
                  <a:t>Percent Annual Growth</a:t>
                </a:r>
              </a:p>
            </c:rich>
          </c:tx>
          <c:overlay val="0"/>
        </c:title>
        <c:numFmt formatCode="0%" sourceLinked="0"/>
        <c:majorTickMark val="out"/>
        <c:minorTickMark val="none"/>
        <c:tickLblPos val="nextTo"/>
        <c:crossAx val="82165760"/>
        <c:crosses val="autoZero"/>
        <c:crossBetween val="between"/>
      </c:valAx>
    </c:plotArea>
    <c:legend>
      <c:legendPos val="b"/>
      <c:overlay val="0"/>
    </c:legend>
    <c:plotVisOnly val="1"/>
    <c:dispBlanksAs val="gap"/>
    <c:showDLblsOverMax val="0"/>
  </c:chart>
  <c:txPr>
    <a:bodyPr/>
    <a:lstStyle/>
    <a:p>
      <a:pPr>
        <a:defRPr sz="1200">
          <a:latin typeface="+mj-lt"/>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'Spending and Funding'!$B$192</c:f>
              <c:strCache>
                <c:ptCount val="1"/>
                <c:pt idx="0">
                  <c:v>2020</c:v>
                </c:pt>
              </c:strCache>
            </c:strRef>
          </c:tx>
          <c:spPr>
            <a:ln>
              <a:solidFill>
                <a:sysClr val="windowText" lastClr="000000"/>
              </a:solidFill>
            </a:ln>
          </c:spPr>
          <c:dPt>
            <c:idx val="0"/>
            <c:bubble3D val="0"/>
            <c:spPr>
              <a:solidFill>
                <a:schemeClr val="accent1"/>
              </a:solidFill>
              <a:ln>
                <a:solidFill>
                  <a:sysClr val="windowText" lastClr="000000"/>
                </a:solidFill>
              </a:ln>
              <a:effectLst>
                <a:outerShdw blurRad="63500" sx="102000" sy="102000" algn="ctr" rotWithShape="0">
                  <a:prstClr val="black">
                    <a:alpha val="20000"/>
                  </a:prstClr>
                </a:outerShdw>
              </a:effectLst>
            </c:spPr>
          </c:dPt>
          <c:dPt>
            <c:idx val="1"/>
            <c:bubble3D val="0"/>
            <c:spPr>
              <a:solidFill>
                <a:schemeClr val="accent2"/>
              </a:solidFill>
              <a:ln>
                <a:solidFill>
                  <a:sysClr val="windowText" lastClr="000000"/>
                </a:solidFill>
              </a:ln>
              <a:effectLst>
                <a:outerShdw blurRad="63500" sx="102000" sy="102000" algn="ctr" rotWithShape="0">
                  <a:prstClr val="black">
                    <a:alpha val="20000"/>
                  </a:prstClr>
                </a:outerShdw>
              </a:effectLst>
            </c:spPr>
          </c:dPt>
          <c:dLbls>
            <c:dLbl>
              <c:idx val="0"/>
              <c:layout>
                <c:manualLayout>
                  <c:x val="0.34116860392450943"/>
                  <c:y val="3.1534703995333667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7330927384076992"/>
                      <c:h val="0.28518503937007872"/>
                    </c:manualLayout>
                  </c15:layout>
                </c:ext>
              </c:extLst>
            </c:dLbl>
            <c:dLbl>
              <c:idx val="1"/>
              <c:layout>
                <c:manualLayout>
                  <c:x val="-0.29166666666666669"/>
                  <c:y val="-8.3331692913385831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3817460317460318"/>
                      <c:h val="0.19562499999999997"/>
                    </c:manualLayout>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'Spending and Funding'!$A$193:$A$194</c:f>
              <c:strCache>
                <c:ptCount val="2"/>
                <c:pt idx="0">
                  <c:v>Addiction Treatment</c:v>
                </c:pt>
                <c:pt idx="1">
                  <c:v>All Other</c:v>
                </c:pt>
              </c:strCache>
            </c:strRef>
          </c:cat>
          <c:val>
            <c:numRef>
              <c:f>'Spending and Funding'!$B$193:$B$194</c:f>
              <c:numCache>
                <c:formatCode>General</c:formatCode>
                <c:ptCount val="2"/>
                <c:pt idx="0">
                  <c:v>42.1</c:v>
                </c:pt>
                <c:pt idx="1">
                  <c:v>4596.2999999999993</c:v>
                </c:pt>
              </c:numCache>
            </c:numRef>
          </c:val>
        </c:ser>
        <c:dLbls>
          <c:dLblPos val="outEnd"/>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a:t>Distribution of Patients Treated by Type of Treatment (2008-2012)</a:t>
            </a:r>
          </a:p>
        </c:rich>
      </c:tx>
      <c:overlay val="0"/>
    </c:title>
    <c:autoTitleDeleted val="0"/>
    <c:plotArea>
      <c:layout/>
      <c:barChart>
        <c:barDir val="col"/>
        <c:grouping val="clustered"/>
        <c:varyColors val="0"/>
        <c:ser>
          <c:idx val="0"/>
          <c:order val="0"/>
          <c:tx>
            <c:strRef>
              <c:f>Providers!$C$87</c:f>
              <c:strCache>
                <c:ptCount val="1"/>
                <c:pt idx="0">
                  <c:v>2008</c:v>
                </c:pt>
              </c:strCache>
            </c:strRef>
          </c:tx>
          <c:spPr>
            <a:solidFill>
              <a:schemeClr val="accent1">
                <a:lumMod val="75000"/>
              </a:schemeClr>
            </a:solidFill>
          </c:spPr>
          <c:invertIfNegative val="0"/>
          <c:dLbls>
            <c:dLbl>
              <c:idx val="1"/>
              <c:layout>
                <c:manualLayout>
                  <c:x val="-3.2362459546925572E-3"/>
                  <c:y val="-1.1695906432748536E-2"/>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Providers!$A$88:$B$91</c:f>
              <c:strCache>
                <c:ptCount val="4"/>
                <c:pt idx="0">
                  <c:v>Substance Use Disorders</c:v>
                </c:pt>
                <c:pt idx="1">
                  <c:v>Mental Health and Substance Use Disorders</c:v>
                </c:pt>
                <c:pt idx="2">
                  <c:v>Mental Health Disorders</c:v>
                </c:pt>
                <c:pt idx="3">
                  <c:v>Other</c:v>
                </c:pt>
              </c:strCache>
            </c:strRef>
          </c:cat>
          <c:val>
            <c:numRef>
              <c:f>Providers!$C$88:$C$91</c:f>
              <c:numCache>
                <c:formatCode>0.0%</c:formatCode>
                <c:ptCount val="4"/>
                <c:pt idx="0">
                  <c:v>0.66600000000000004</c:v>
                </c:pt>
                <c:pt idx="1">
                  <c:v>0.27200000000000002</c:v>
                </c:pt>
                <c:pt idx="2">
                  <c:v>3.5999999999999997E-2</c:v>
                </c:pt>
                <c:pt idx="3">
                  <c:v>2.5999999999999912E-2</c:v>
                </c:pt>
              </c:numCache>
            </c:numRef>
          </c:val>
        </c:ser>
        <c:ser>
          <c:idx val="1"/>
          <c:order val="1"/>
          <c:tx>
            <c:strRef>
              <c:f>Providers!$D$87</c:f>
              <c:strCache>
                <c:ptCount val="1"/>
                <c:pt idx="0">
                  <c:v>2009</c:v>
                </c:pt>
              </c:strCache>
            </c:strRef>
          </c:tx>
          <c:invertIfNegative val="0"/>
          <c:cat>
            <c:strRef>
              <c:f>Providers!$A$88:$B$91</c:f>
              <c:strCache>
                <c:ptCount val="4"/>
                <c:pt idx="0">
                  <c:v>Substance Use Disorders</c:v>
                </c:pt>
                <c:pt idx="1">
                  <c:v>Mental Health and Substance Use Disorders</c:v>
                </c:pt>
                <c:pt idx="2">
                  <c:v>Mental Health Disorders</c:v>
                </c:pt>
                <c:pt idx="3">
                  <c:v>Other</c:v>
                </c:pt>
              </c:strCache>
            </c:strRef>
          </c:cat>
          <c:val>
            <c:numRef>
              <c:f>Providers!$D$88:$D$91</c:f>
              <c:numCache>
                <c:formatCode>0.0%</c:formatCode>
                <c:ptCount val="4"/>
                <c:pt idx="0">
                  <c:v>0.67100000000000004</c:v>
                </c:pt>
                <c:pt idx="1">
                  <c:v>0.27700000000000002</c:v>
                </c:pt>
                <c:pt idx="2">
                  <c:v>3.5999999999999997E-2</c:v>
                </c:pt>
                <c:pt idx="3">
                  <c:v>1.5999999999999903E-2</c:v>
                </c:pt>
              </c:numCache>
            </c:numRef>
          </c:val>
        </c:ser>
        <c:ser>
          <c:idx val="2"/>
          <c:order val="2"/>
          <c:tx>
            <c:strRef>
              <c:f>Providers!$E$87</c:f>
              <c:strCache>
                <c:ptCount val="1"/>
                <c:pt idx="0">
                  <c:v>2010</c:v>
                </c:pt>
              </c:strCache>
            </c:strRef>
          </c:tx>
          <c:spPr>
            <a:solidFill>
              <a:schemeClr val="accent6">
                <a:lumMod val="75000"/>
              </a:schemeClr>
            </a:solidFill>
          </c:spPr>
          <c:invertIfNegative val="0"/>
          <c:cat>
            <c:strRef>
              <c:f>Providers!$A$88:$B$91</c:f>
              <c:strCache>
                <c:ptCount val="4"/>
                <c:pt idx="0">
                  <c:v>Substance Use Disorders</c:v>
                </c:pt>
                <c:pt idx="1">
                  <c:v>Mental Health and Substance Use Disorders</c:v>
                </c:pt>
                <c:pt idx="2">
                  <c:v>Mental Health Disorders</c:v>
                </c:pt>
                <c:pt idx="3">
                  <c:v>Other</c:v>
                </c:pt>
              </c:strCache>
            </c:strRef>
          </c:cat>
          <c:val>
            <c:numRef>
              <c:f>Providers!$E$88:$E$91</c:f>
              <c:numCache>
                <c:formatCode>0.0%</c:formatCode>
                <c:ptCount val="4"/>
                <c:pt idx="0">
                  <c:v>0.66400000000000003</c:v>
                </c:pt>
                <c:pt idx="1">
                  <c:v>0.28100000000000003</c:v>
                </c:pt>
                <c:pt idx="2">
                  <c:v>3.7999999999999999E-2</c:v>
                </c:pt>
                <c:pt idx="3">
                  <c:v>1.6999999999999904E-2</c:v>
                </c:pt>
              </c:numCache>
            </c:numRef>
          </c:val>
        </c:ser>
        <c:ser>
          <c:idx val="3"/>
          <c:order val="3"/>
          <c:tx>
            <c:strRef>
              <c:f>Providers!$F$87</c:f>
              <c:strCache>
                <c:ptCount val="1"/>
                <c:pt idx="0">
                  <c:v>2011</c:v>
                </c:pt>
              </c:strCache>
            </c:strRef>
          </c:tx>
          <c:spPr>
            <a:solidFill>
              <a:schemeClr val="tx2">
                <a:lumMod val="75000"/>
              </a:schemeClr>
            </a:solidFill>
          </c:spPr>
          <c:invertIfNegative val="0"/>
          <c:cat>
            <c:strRef>
              <c:f>Providers!$A$88:$B$91</c:f>
              <c:strCache>
                <c:ptCount val="4"/>
                <c:pt idx="0">
                  <c:v>Substance Use Disorders</c:v>
                </c:pt>
                <c:pt idx="1">
                  <c:v>Mental Health and Substance Use Disorders</c:v>
                </c:pt>
                <c:pt idx="2">
                  <c:v>Mental Health Disorders</c:v>
                </c:pt>
                <c:pt idx="3">
                  <c:v>Other</c:v>
                </c:pt>
              </c:strCache>
            </c:strRef>
          </c:cat>
          <c:val>
            <c:numRef>
              <c:f>Providers!$F$88:$F$91</c:f>
              <c:numCache>
                <c:formatCode>0.0%</c:formatCode>
                <c:ptCount val="4"/>
                <c:pt idx="0">
                  <c:v>0.64700000000000002</c:v>
                </c:pt>
                <c:pt idx="1">
                  <c:v>0.29799999999999999</c:v>
                </c:pt>
                <c:pt idx="2">
                  <c:v>3.4000000000000002E-2</c:v>
                </c:pt>
                <c:pt idx="3">
                  <c:v>2.0999999999999908E-2</c:v>
                </c:pt>
              </c:numCache>
            </c:numRef>
          </c:val>
        </c:ser>
        <c:ser>
          <c:idx val="4"/>
          <c:order val="4"/>
          <c:tx>
            <c:strRef>
              <c:f>Providers!$G$87</c:f>
              <c:strCache>
                <c:ptCount val="1"/>
                <c:pt idx="0">
                  <c:v>2012</c:v>
                </c:pt>
              </c:strCache>
            </c:strRef>
          </c:tx>
          <c:invertIfNegative val="0"/>
          <c:dLbls>
            <c:dLbl>
              <c:idx val="1"/>
              <c:spPr/>
              <c:txPr>
                <a:bodyPr/>
                <a:lstStyle/>
                <a:p>
                  <a:pPr>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Providers!$A$88:$B$91</c:f>
              <c:strCache>
                <c:ptCount val="4"/>
                <c:pt idx="0">
                  <c:v>Substance Use Disorders</c:v>
                </c:pt>
                <c:pt idx="1">
                  <c:v>Mental Health and Substance Use Disorders</c:v>
                </c:pt>
                <c:pt idx="2">
                  <c:v>Mental Health Disorders</c:v>
                </c:pt>
                <c:pt idx="3">
                  <c:v>Other</c:v>
                </c:pt>
              </c:strCache>
            </c:strRef>
          </c:cat>
          <c:val>
            <c:numRef>
              <c:f>Providers!$G$88:$G$91</c:f>
              <c:numCache>
                <c:formatCode>0.0%</c:formatCode>
                <c:ptCount val="4"/>
                <c:pt idx="0">
                  <c:v>0.61399999999999999</c:v>
                </c:pt>
                <c:pt idx="1">
                  <c:v>0.30299999999999999</c:v>
                </c:pt>
                <c:pt idx="2">
                  <c:v>4.8000000000000001E-2</c:v>
                </c:pt>
                <c:pt idx="3">
                  <c:v>3.499999999999992E-2</c:v>
                </c:pt>
              </c:numCache>
            </c:numRef>
          </c:val>
        </c:ser>
        <c:dLbls>
          <c:showLegendKey val="0"/>
          <c:showVal val="0"/>
          <c:showCatName val="0"/>
          <c:showSerName val="0"/>
          <c:showPercent val="0"/>
          <c:showBubbleSize val="0"/>
        </c:dLbls>
        <c:gapWidth val="150"/>
        <c:axId val="43273600"/>
        <c:axId val="43283584"/>
      </c:barChart>
      <c:catAx>
        <c:axId val="43273600"/>
        <c:scaling>
          <c:orientation val="minMax"/>
        </c:scaling>
        <c:delete val="0"/>
        <c:axPos val="b"/>
        <c:numFmt formatCode="General" sourceLinked="1"/>
        <c:majorTickMark val="out"/>
        <c:minorTickMark val="none"/>
        <c:tickLblPos val="nextTo"/>
        <c:crossAx val="43283584"/>
        <c:crosses val="autoZero"/>
        <c:auto val="1"/>
        <c:lblAlgn val="ctr"/>
        <c:lblOffset val="100"/>
        <c:noMultiLvlLbl val="0"/>
      </c:catAx>
      <c:valAx>
        <c:axId val="43283584"/>
        <c:scaling>
          <c:orientation val="minMax"/>
        </c:scaling>
        <c:delete val="0"/>
        <c:axPos val="l"/>
        <c:majorGridlines>
          <c:spPr>
            <a:ln>
              <a:solidFill>
                <a:schemeClr val="bg1">
                  <a:lumMod val="75000"/>
                </a:schemeClr>
              </a:solidFill>
            </a:ln>
          </c:spPr>
        </c:majorGridlines>
        <c:title>
          <c:tx>
            <c:rich>
              <a:bodyPr rot="-5400000" vert="horz"/>
              <a:lstStyle/>
              <a:p>
                <a:pPr>
                  <a:defRPr/>
                </a:pPr>
                <a:r>
                  <a:rPr lang="en-US" dirty="0" smtClean="0"/>
                  <a:t>Patients</a:t>
                </a:r>
                <a:endParaRPr lang="en-US" dirty="0"/>
              </a:p>
            </c:rich>
          </c:tx>
          <c:layout>
            <c:manualLayout>
              <c:xMode val="edge"/>
              <c:yMode val="edge"/>
              <c:x val="1.3137247407180896E-2"/>
              <c:y val="0.40371146403309754"/>
            </c:manualLayout>
          </c:layout>
          <c:overlay val="0"/>
        </c:title>
        <c:numFmt formatCode="0%" sourceLinked="0"/>
        <c:majorTickMark val="none"/>
        <c:minorTickMark val="none"/>
        <c:tickLblPos val="nextTo"/>
        <c:spPr>
          <a:ln>
            <a:noFill/>
          </a:ln>
        </c:spPr>
        <c:crossAx val="43273600"/>
        <c:crosses val="autoZero"/>
        <c:crossBetween val="between"/>
      </c:valAx>
    </c:plotArea>
    <c:legend>
      <c:legendPos val="b"/>
      <c:overlay val="0"/>
    </c:legend>
    <c:plotVisOnly val="1"/>
    <c:dispBlanksAs val="gap"/>
    <c:showDLblsOverMax val="0"/>
  </c:chart>
  <c:txPr>
    <a:bodyPr/>
    <a:lstStyle/>
    <a:p>
      <a:pPr>
        <a:defRPr sz="1200">
          <a:latin typeface="+mj-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dirty="0" smtClean="0"/>
              <a:t>Percentage Increase </a:t>
            </a:r>
            <a:r>
              <a:rPr lang="en-US" sz="1400" b="1" dirty="0"/>
              <a:t>in Overdose Deaths Involving Opioids, </a:t>
            </a:r>
          </a:p>
          <a:p>
            <a:pPr>
              <a:defRPr sz="1400" b="1" i="0" u="none" strike="noStrike" kern="1200" spc="0" baseline="0">
                <a:solidFill>
                  <a:schemeClr val="tx1"/>
                </a:solidFill>
                <a:latin typeface="+mn-lt"/>
                <a:ea typeface="+mn-ea"/>
                <a:cs typeface="+mn-cs"/>
              </a:defRPr>
            </a:pPr>
            <a:r>
              <a:rPr lang="en-US" sz="1400" b="1" dirty="0"/>
              <a:t>Cocaine, and Heroin (1999-2010)</a:t>
            </a:r>
          </a:p>
        </c:rich>
      </c:tx>
      <c:layout>
        <c:manualLayout>
          <c:xMode val="edge"/>
          <c:yMode val="edge"/>
          <c:x val="0.11968117955843753"/>
          <c:y val="0"/>
        </c:manualLayout>
      </c:layout>
      <c:overlay val="0"/>
      <c:spPr>
        <a:noFill/>
        <a:ln>
          <a:noFill/>
        </a:ln>
        <a:effectLst/>
      </c:spPr>
    </c:title>
    <c:autoTitleDeleted val="0"/>
    <c:plotArea>
      <c:layout>
        <c:manualLayout>
          <c:layoutTarget val="inner"/>
          <c:xMode val="edge"/>
          <c:yMode val="edge"/>
          <c:x val="0.14094083378640673"/>
          <c:y val="0.21926900108149419"/>
          <c:w val="0.81970516897992296"/>
          <c:h val="0.62837850076043478"/>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dPt>
          <c:dPt>
            <c:idx val="1"/>
            <c:invertIfNegative val="0"/>
            <c:bubble3D val="0"/>
            <c:spPr>
              <a:solidFill>
                <a:srgbClr val="7030A0"/>
              </a:solidFill>
              <a:ln>
                <a:noFill/>
              </a:ln>
              <a:effectLst/>
            </c:spPr>
          </c:dPt>
          <c:dPt>
            <c:idx val="2"/>
            <c:invertIfNegative val="0"/>
            <c:bubble3D val="0"/>
            <c:spPr>
              <a:solidFill>
                <a:srgbClr val="002060"/>
              </a:solidFill>
              <a:ln>
                <a:noFill/>
              </a:ln>
              <a:effectLst/>
            </c:spPr>
          </c:dPt>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Oipoid!$A$12:$A$14</c:f>
              <c:strCache>
                <c:ptCount val="3"/>
                <c:pt idx="0">
                  <c:v>Opioids</c:v>
                </c:pt>
                <c:pt idx="1">
                  <c:v>Cocaine</c:v>
                </c:pt>
                <c:pt idx="2">
                  <c:v>Heroin</c:v>
                </c:pt>
              </c:strCache>
            </c:strRef>
          </c:cat>
          <c:val>
            <c:numRef>
              <c:f>Oipoid!$B$12:$B$14</c:f>
              <c:numCache>
                <c:formatCode>0%</c:formatCode>
                <c:ptCount val="3"/>
                <c:pt idx="0">
                  <c:v>4.13</c:v>
                </c:pt>
                <c:pt idx="1">
                  <c:v>9.0000000000000011E-2</c:v>
                </c:pt>
                <c:pt idx="2">
                  <c:v>0.55000000000000004</c:v>
                </c:pt>
              </c:numCache>
            </c:numRef>
          </c:val>
        </c:ser>
        <c:dLbls>
          <c:showLegendKey val="0"/>
          <c:showVal val="0"/>
          <c:showCatName val="0"/>
          <c:showSerName val="0"/>
          <c:showPercent val="0"/>
          <c:showBubbleSize val="0"/>
        </c:dLbls>
        <c:gapWidth val="219"/>
        <c:overlap val="-27"/>
        <c:axId val="66197760"/>
        <c:axId val="66203648"/>
      </c:barChart>
      <c:catAx>
        <c:axId val="6619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6203648"/>
        <c:crosses val="autoZero"/>
        <c:auto val="1"/>
        <c:lblAlgn val="ctr"/>
        <c:lblOffset val="100"/>
        <c:noMultiLvlLbl val="0"/>
      </c:catAx>
      <c:valAx>
        <c:axId val="662036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619776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mn-lt"/>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00" b="1" i="0" u="none" strike="noStrike" kern="1200" spc="0" baseline="0">
                <a:solidFill>
                  <a:schemeClr val="tx1"/>
                </a:solidFill>
                <a:latin typeface="+mj-lt"/>
                <a:ea typeface="+mn-ea"/>
                <a:cs typeface="+mn-cs"/>
              </a:defRPr>
            </a:pPr>
            <a:r>
              <a:rPr lang="en-US" sz="1400" b="1" dirty="0"/>
              <a:t>Number of Deaths Involving Opioids, Cocaine, and </a:t>
            </a:r>
            <a:r>
              <a:rPr lang="en-US" sz="1400" b="1" dirty="0" smtClean="0"/>
              <a:t>Heroin (1999 </a:t>
            </a:r>
            <a:r>
              <a:rPr lang="en-US" sz="1400" b="1" dirty="0"/>
              <a:t>and </a:t>
            </a:r>
            <a:r>
              <a:rPr lang="en-US" sz="1400" b="1" dirty="0" smtClean="0"/>
              <a:t>2010)</a:t>
            </a:r>
            <a:endParaRPr lang="en-US" sz="1400" b="1" dirty="0"/>
          </a:p>
        </c:rich>
      </c:tx>
      <c:layout>
        <c:manualLayout>
          <c:xMode val="edge"/>
          <c:yMode val="edge"/>
          <c:x val="0.12981233595800523"/>
          <c:y val="4.6296296296296302E-3"/>
        </c:manualLayout>
      </c:layout>
      <c:overlay val="0"/>
      <c:spPr>
        <a:noFill/>
        <a:ln>
          <a:noFill/>
        </a:ln>
        <a:effectLst/>
      </c:spPr>
    </c:title>
    <c:autoTitleDeleted val="0"/>
    <c:plotArea>
      <c:layout>
        <c:manualLayout>
          <c:layoutTarget val="inner"/>
          <c:xMode val="edge"/>
          <c:yMode val="edge"/>
          <c:x val="0.14607076893166132"/>
          <c:y val="0.20331496062992127"/>
          <c:w val="0.81997861378438808"/>
          <c:h val="0.618132983377078"/>
        </c:manualLayout>
      </c:layout>
      <c:barChart>
        <c:barDir val="col"/>
        <c:grouping val="clustered"/>
        <c:varyColors val="0"/>
        <c:ser>
          <c:idx val="0"/>
          <c:order val="0"/>
          <c:tx>
            <c:strRef>
              <c:f>Oipoid!$B$32</c:f>
              <c:strCache>
                <c:ptCount val="1"/>
                <c:pt idx="0">
                  <c:v>1999</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j-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Oipoid!$A$33:$A$35</c:f>
              <c:strCache>
                <c:ptCount val="3"/>
                <c:pt idx="0">
                  <c:v>Opioids </c:v>
                </c:pt>
                <c:pt idx="1">
                  <c:v>Cocaine</c:v>
                </c:pt>
                <c:pt idx="2">
                  <c:v>Heroin</c:v>
                </c:pt>
              </c:strCache>
            </c:strRef>
          </c:cat>
          <c:val>
            <c:numRef>
              <c:f>Oipoid!$B$33:$B$35</c:f>
              <c:numCache>
                <c:formatCode>#,##0</c:formatCode>
                <c:ptCount val="3"/>
                <c:pt idx="0">
                  <c:v>4030</c:v>
                </c:pt>
                <c:pt idx="1">
                  <c:v>3822</c:v>
                </c:pt>
                <c:pt idx="2">
                  <c:v>1963</c:v>
                </c:pt>
              </c:numCache>
            </c:numRef>
          </c:val>
        </c:ser>
        <c:ser>
          <c:idx val="1"/>
          <c:order val="1"/>
          <c:tx>
            <c:strRef>
              <c:f>Oipoid!$C$32</c:f>
              <c:strCache>
                <c:ptCount val="1"/>
                <c:pt idx="0">
                  <c:v>2010</c:v>
                </c:pt>
              </c:strCache>
            </c:strRef>
          </c:tx>
          <c:spPr>
            <a:solidFill>
              <a:schemeClr val="bg2">
                <a:lumMod val="2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j-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Oipoid!$A$33:$A$35</c:f>
              <c:strCache>
                <c:ptCount val="3"/>
                <c:pt idx="0">
                  <c:v>Opioids </c:v>
                </c:pt>
                <c:pt idx="1">
                  <c:v>Cocaine</c:v>
                </c:pt>
                <c:pt idx="2">
                  <c:v>Heroin</c:v>
                </c:pt>
              </c:strCache>
            </c:strRef>
          </c:cat>
          <c:val>
            <c:numRef>
              <c:f>Oipoid!$C$33:$C$35</c:f>
              <c:numCache>
                <c:formatCode>#,##0</c:formatCode>
                <c:ptCount val="3"/>
                <c:pt idx="0">
                  <c:v>16651</c:v>
                </c:pt>
                <c:pt idx="1">
                  <c:v>4183</c:v>
                </c:pt>
                <c:pt idx="2">
                  <c:v>3038</c:v>
                </c:pt>
              </c:numCache>
            </c:numRef>
          </c:val>
        </c:ser>
        <c:dLbls>
          <c:showLegendKey val="0"/>
          <c:showVal val="0"/>
          <c:showCatName val="0"/>
          <c:showSerName val="0"/>
          <c:showPercent val="0"/>
          <c:showBubbleSize val="0"/>
        </c:dLbls>
        <c:gapWidth val="219"/>
        <c:overlap val="-27"/>
        <c:axId val="66237568"/>
        <c:axId val="66239104"/>
      </c:barChart>
      <c:catAx>
        <c:axId val="66237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j-lt"/>
                <a:ea typeface="+mn-ea"/>
                <a:cs typeface="+mn-cs"/>
              </a:defRPr>
            </a:pPr>
            <a:endParaRPr lang="en-US"/>
          </a:p>
        </c:txPr>
        <c:crossAx val="66239104"/>
        <c:crosses val="autoZero"/>
        <c:auto val="1"/>
        <c:lblAlgn val="ctr"/>
        <c:lblOffset val="100"/>
        <c:noMultiLvlLbl val="0"/>
      </c:catAx>
      <c:valAx>
        <c:axId val="66239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j-lt"/>
                <a:ea typeface="+mn-ea"/>
                <a:cs typeface="+mn-cs"/>
              </a:defRPr>
            </a:pPr>
            <a:endParaRPr lang="en-US"/>
          </a:p>
        </c:txPr>
        <c:crossAx val="66237568"/>
        <c:crosses val="autoZero"/>
        <c:crossBetween val="between"/>
      </c:valAx>
      <c:spPr>
        <a:noFill/>
        <a:ln>
          <a:noFill/>
        </a:ln>
        <a:effectLst/>
      </c:spPr>
    </c:plotArea>
    <c:legend>
      <c:legendPos val="b"/>
      <c:layout>
        <c:manualLayout>
          <c:xMode val="edge"/>
          <c:yMode val="edge"/>
          <c:x val="0.37264022552736464"/>
          <c:y val="0.89385627068355589"/>
          <c:w val="0.25471954894527071"/>
          <c:h val="6.9911845258473132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j-lt"/>
              <a:ea typeface="+mn-ea"/>
              <a:cs typeface="+mn-cs"/>
            </a:defRPr>
          </a:pPr>
          <a:endParaRPr lang="en-US"/>
        </a:p>
      </c:txPr>
    </c:legend>
    <c:plotVisOnly val="1"/>
    <c:dispBlanksAs val="gap"/>
    <c:showDLblsOverMax val="0"/>
  </c:chart>
  <c:spPr>
    <a:noFill/>
    <a:ln>
      <a:noFill/>
    </a:ln>
    <a:effectLst/>
  </c:spPr>
  <c:txPr>
    <a:bodyPr/>
    <a:lstStyle/>
    <a:p>
      <a:pPr>
        <a:defRPr sz="1100">
          <a:solidFill>
            <a:schemeClr val="tx1"/>
          </a:solidFill>
          <a:latin typeface="+mj-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a:solidFill>
                  <a:schemeClr val="tx1"/>
                </a:solidFill>
              </a:rPr>
              <a:t>Opioid </a:t>
            </a:r>
            <a:r>
              <a:rPr lang="en-US" sz="1600" b="1" dirty="0" smtClean="0">
                <a:solidFill>
                  <a:schemeClr val="tx1"/>
                </a:solidFill>
              </a:rPr>
              <a:t>Use</a:t>
            </a:r>
            <a:r>
              <a:rPr lang="en-US" sz="1600" b="1" dirty="0" smtClean="0">
                <a:solidFill>
                  <a:schemeClr val="tx1"/>
                </a:solidFill>
                <a:latin typeface="Calibri"/>
              </a:rPr>
              <a:t>†</a:t>
            </a:r>
            <a:endParaRPr lang="en-US" sz="1600" b="1" dirty="0">
              <a:solidFill>
                <a:schemeClr val="tx1"/>
              </a:solidFill>
            </a:endParaRPr>
          </a:p>
          <a:p>
            <a:pPr>
              <a:defRPr sz="1600" b="1" i="0" u="none" strike="noStrike" kern="1200" spc="0" baseline="0">
                <a:solidFill>
                  <a:schemeClr val="tx1"/>
                </a:solidFill>
                <a:latin typeface="+mn-lt"/>
                <a:ea typeface="+mn-ea"/>
                <a:cs typeface="+mn-cs"/>
              </a:defRPr>
            </a:pPr>
            <a:r>
              <a:rPr lang="en-US" sz="1600" b="1" dirty="0">
                <a:solidFill>
                  <a:schemeClr val="tx1"/>
                </a:solidFill>
              </a:rPr>
              <a:t>(in the past month)</a:t>
            </a:r>
          </a:p>
        </c:rich>
      </c:tx>
      <c:overlay val="0"/>
      <c:spPr>
        <a:noFill/>
        <a:ln>
          <a:noFill/>
        </a:ln>
        <a:effectLst/>
      </c:spPr>
    </c:title>
    <c:autoTitleDeleted val="0"/>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Military!$A$12:$A$13</c:f>
              <c:strCache>
                <c:ptCount val="2"/>
                <c:pt idx="0">
                  <c:v>General public estimates</c:v>
                </c:pt>
                <c:pt idx="1">
                  <c:v>U.S. military after combat deployment*</c:v>
                </c:pt>
              </c:strCache>
            </c:strRef>
          </c:cat>
          <c:val>
            <c:numRef>
              <c:f>Military!$B$12:$B$13</c:f>
              <c:numCache>
                <c:formatCode>0%</c:formatCode>
                <c:ptCount val="2"/>
                <c:pt idx="0">
                  <c:v>4.0000000000000008E-2</c:v>
                </c:pt>
                <c:pt idx="1">
                  <c:v>0.15000000000000002</c:v>
                </c:pt>
              </c:numCache>
            </c:numRef>
          </c:val>
        </c:ser>
        <c:dLbls>
          <c:showLegendKey val="0"/>
          <c:showVal val="0"/>
          <c:showCatName val="0"/>
          <c:showSerName val="0"/>
          <c:showPercent val="0"/>
          <c:showBubbleSize val="0"/>
        </c:dLbls>
        <c:gapWidth val="219"/>
        <c:overlap val="-27"/>
        <c:axId val="67327104"/>
        <c:axId val="67328640"/>
      </c:barChart>
      <c:catAx>
        <c:axId val="6732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7328640"/>
        <c:crosses val="autoZero"/>
        <c:auto val="1"/>
        <c:lblAlgn val="ctr"/>
        <c:lblOffset val="100"/>
        <c:noMultiLvlLbl val="0"/>
      </c:catAx>
      <c:valAx>
        <c:axId val="67328640"/>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7327104"/>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latin typeface="+mn-lt"/>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a:t>Chronic Pain </a:t>
            </a:r>
          </a:p>
          <a:p>
            <a:pPr>
              <a:defRPr sz="1600" b="1" i="0" u="none" strike="noStrike" kern="1200" spc="0" baseline="0">
                <a:solidFill>
                  <a:schemeClr val="tx1"/>
                </a:solidFill>
                <a:latin typeface="+mn-lt"/>
                <a:ea typeface="+mn-ea"/>
                <a:cs typeface="+mn-cs"/>
              </a:defRPr>
            </a:pPr>
            <a:r>
              <a:rPr lang="en-US" sz="1600" b="1" dirty="0"/>
              <a:t>(for more than 3 months)</a:t>
            </a:r>
          </a:p>
        </c:rich>
      </c:tx>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Military!$A$5:$A$6</c:f>
              <c:strCache>
                <c:ptCount val="2"/>
                <c:pt idx="0">
                  <c:v>General public estimates</c:v>
                </c:pt>
                <c:pt idx="1">
                  <c:v>U.S. military after combat deployment*</c:v>
                </c:pt>
              </c:strCache>
            </c:strRef>
          </c:cat>
          <c:val>
            <c:numRef>
              <c:f>Military!$B$5:$B$6</c:f>
              <c:numCache>
                <c:formatCode>0%</c:formatCode>
                <c:ptCount val="2"/>
                <c:pt idx="0">
                  <c:v>0.26</c:v>
                </c:pt>
                <c:pt idx="1">
                  <c:v>0.44</c:v>
                </c:pt>
              </c:numCache>
            </c:numRef>
          </c:val>
        </c:ser>
        <c:dLbls>
          <c:showLegendKey val="0"/>
          <c:showVal val="0"/>
          <c:showCatName val="0"/>
          <c:showSerName val="0"/>
          <c:showPercent val="0"/>
          <c:showBubbleSize val="0"/>
        </c:dLbls>
        <c:gapWidth val="219"/>
        <c:overlap val="-27"/>
        <c:axId val="76491392"/>
        <c:axId val="76505472"/>
      </c:barChart>
      <c:catAx>
        <c:axId val="76491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6505472"/>
        <c:crosses val="autoZero"/>
        <c:auto val="1"/>
        <c:lblAlgn val="ctr"/>
        <c:lblOffset val="100"/>
        <c:noMultiLvlLbl val="0"/>
      </c:catAx>
      <c:valAx>
        <c:axId val="765054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6491392"/>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latin typeface="+mn-lt"/>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vert="horz"/>
          <a:lstStyle/>
          <a:p>
            <a:pPr>
              <a:defRPr sz="1600"/>
            </a:pPr>
            <a:r>
              <a:rPr lang="en-US" sz="1600" dirty="0" smtClean="0"/>
              <a:t>Cost </a:t>
            </a:r>
            <a:r>
              <a:rPr lang="en-US" sz="1600" dirty="0"/>
              <a:t>of </a:t>
            </a:r>
            <a:r>
              <a:rPr lang="en-US" sz="1600" dirty="0" smtClean="0"/>
              <a:t>Addiction </a:t>
            </a:r>
            <a:r>
              <a:rPr lang="en-US" sz="1600" dirty="0"/>
              <a:t>Treatment Relative to </a:t>
            </a:r>
            <a:r>
              <a:rPr lang="en-US" sz="1600" dirty="0" smtClean="0"/>
              <a:t>Overall </a:t>
            </a:r>
            <a:r>
              <a:rPr lang="en-US" sz="1600" dirty="0"/>
              <a:t>Societal Costs </a:t>
            </a:r>
            <a:endParaRPr lang="en-US" sz="1600" dirty="0" smtClean="0"/>
          </a:p>
          <a:p>
            <a:pPr>
              <a:defRPr sz="1600"/>
            </a:pPr>
            <a:r>
              <a:rPr lang="en-US" sz="1600" dirty="0" smtClean="0"/>
              <a:t>of Substance Use Disorders</a:t>
            </a:r>
            <a:endParaRPr lang="en-US" sz="1600" dirty="0"/>
          </a:p>
        </c:rich>
      </c:tx>
      <c:overlay val="0"/>
      <c:spPr>
        <a:noFill/>
        <a:ln>
          <a:noFill/>
        </a:ln>
        <a:effectLst/>
      </c:spPr>
    </c:title>
    <c:autoTitleDeleted val="0"/>
    <c:plotArea>
      <c:layout>
        <c:manualLayout>
          <c:layoutTarget val="inner"/>
          <c:xMode val="edge"/>
          <c:yMode val="edge"/>
          <c:x val="5.6530595357067837E-2"/>
          <c:y val="0.18736666171445551"/>
          <c:w val="0.92568444102126668"/>
          <c:h val="0.62180433813697811"/>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dPt>
          <c:dPt>
            <c:idx val="2"/>
            <c:invertIfNegative val="0"/>
            <c:bubble3D val="0"/>
            <c:spPr>
              <a:solidFill>
                <a:schemeClr val="accent4">
                  <a:lumMod val="75000"/>
                </a:schemeClr>
              </a:solidFill>
              <a:ln>
                <a:noFill/>
              </a:ln>
              <a:effectLst/>
            </c:spPr>
          </c:dPt>
          <c:cat>
            <c:multiLvlStrRef>
              <c:f>Sheet3!$A$21:$D$23</c:f>
              <c:multiLvlStrCache>
                <c:ptCount val="3"/>
                <c:lvl>
                  <c:pt idx="0">
                    <c:v>$193 billion</c:v>
                  </c:pt>
                  <c:pt idx="1">
                    <c:v>$113 billion</c:v>
                  </c:pt>
                  <c:pt idx="2">
                    <c:v>$14.6 billion</c:v>
                  </c:pt>
                </c:lvl>
                <c:lvl>
                  <c:pt idx="0">
                    <c:v>Total overall societal costs</c:v>
                  </c:pt>
                  <c:pt idx="1">
                    <c:v>Costs of drug-related crimes</c:v>
                  </c:pt>
                  <c:pt idx="2">
                    <c:v>Costs of treating
substance use disorders</c:v>
                  </c:pt>
                </c:lvl>
              </c:multiLvlStrCache>
            </c:multiLvlStrRef>
          </c:cat>
          <c:val>
            <c:numRef>
              <c:f>Sheet3!$E$21:$E$23</c:f>
              <c:numCache>
                <c:formatCode>0%</c:formatCode>
                <c:ptCount val="3"/>
                <c:pt idx="0">
                  <c:v>1</c:v>
                </c:pt>
                <c:pt idx="1">
                  <c:v>0.58549222797927458</c:v>
                </c:pt>
                <c:pt idx="2">
                  <c:v>7.5647668393782383E-2</c:v>
                </c:pt>
              </c:numCache>
            </c:numRef>
          </c:val>
        </c:ser>
        <c:dLbls>
          <c:showLegendKey val="0"/>
          <c:showVal val="0"/>
          <c:showCatName val="0"/>
          <c:showSerName val="0"/>
          <c:showPercent val="0"/>
          <c:showBubbleSize val="0"/>
        </c:dLbls>
        <c:gapWidth val="219"/>
        <c:overlap val="-27"/>
        <c:axId val="76240384"/>
        <c:axId val="76241920"/>
      </c:barChart>
      <c:catAx>
        <c:axId val="76240384"/>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vert="horz"/>
          <a:lstStyle/>
          <a:p>
            <a:pPr>
              <a:defRPr sz="1200"/>
            </a:pPr>
            <a:endParaRPr lang="en-US"/>
          </a:p>
        </c:txPr>
        <c:crossAx val="76241920"/>
        <c:crosses val="autoZero"/>
        <c:auto val="1"/>
        <c:lblAlgn val="ctr"/>
        <c:lblOffset val="100"/>
        <c:noMultiLvlLbl val="0"/>
      </c:catAx>
      <c:valAx>
        <c:axId val="7624192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vert="horz"/>
          <a:lstStyle/>
          <a:p>
            <a:pPr>
              <a:defRPr sz="1200"/>
            </a:pPr>
            <a:endParaRPr lang="en-US"/>
          </a:p>
        </c:txPr>
        <c:crossAx val="7624038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mn-lt"/>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Number of Substance Abusers Aged 12 or Older Who Needed Addiction Treatment and Received Addiction Treatment at a Specialty Facility (2002-2013)</a:t>
            </a:r>
          </a:p>
        </c:rich>
      </c:tx>
      <c:layout>
        <c:manualLayout>
          <c:xMode val="edge"/>
          <c:yMode val="edge"/>
          <c:x val="0.14366346252173026"/>
          <c:y val="3.5087807205917448E-2"/>
        </c:manualLayout>
      </c:layout>
      <c:overlay val="0"/>
    </c:title>
    <c:autoTitleDeleted val="0"/>
    <c:plotArea>
      <c:layout>
        <c:manualLayout>
          <c:layoutTarget val="inner"/>
          <c:xMode val="edge"/>
          <c:yMode val="edge"/>
          <c:x val="0.12166187841384693"/>
          <c:y val="0.27397184442853728"/>
          <c:w val="0.83185221078134464"/>
          <c:h val="0.53342638988308266"/>
        </c:manualLayout>
      </c:layout>
      <c:barChart>
        <c:barDir val="col"/>
        <c:grouping val="clustered"/>
        <c:varyColors val="0"/>
        <c:ser>
          <c:idx val="0"/>
          <c:order val="0"/>
          <c:tx>
            <c:strRef>
              <c:f>'T. Need and T. Received'!$E$3</c:f>
              <c:strCache>
                <c:ptCount val="1"/>
                <c:pt idx="0">
                  <c:v>2002</c:v>
                </c:pt>
              </c:strCache>
            </c:strRef>
          </c:tx>
          <c:spPr>
            <a:solidFill>
              <a:srgbClr val="00B050"/>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 Need and T. Received'!$A$4:$D$5</c:f>
              <c:strCache>
                <c:ptCount val="2"/>
                <c:pt idx="0">
                  <c:v>Needed Addiction Treatment for Illicit Drugs or Alcohol</c:v>
                </c:pt>
                <c:pt idx="1">
                  <c:v>Received Addiction Treatment at a Specialty Facility</c:v>
                </c:pt>
              </c:strCache>
            </c:strRef>
          </c:cat>
          <c:val>
            <c:numRef>
              <c:f>'T. Need and T. Received'!$E$4:$E$5</c:f>
              <c:numCache>
                <c:formatCode>0.0</c:formatCode>
                <c:ptCount val="2"/>
                <c:pt idx="0">
                  <c:v>22.811000000000035</c:v>
                </c:pt>
                <c:pt idx="1">
                  <c:v>2.3449999999999998</c:v>
                </c:pt>
              </c:numCache>
            </c:numRef>
          </c:val>
        </c:ser>
        <c:ser>
          <c:idx val="1"/>
          <c:order val="1"/>
          <c:tx>
            <c:strRef>
              <c:f>'T. Need and T. Received'!$F$3</c:f>
              <c:strCache>
                <c:ptCount val="1"/>
                <c:pt idx="0">
                  <c:v>2008</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 Need and T. Received'!$A$4:$D$5</c:f>
              <c:strCache>
                <c:ptCount val="2"/>
                <c:pt idx="0">
                  <c:v>Needed Addiction Treatment for Illicit Drugs or Alcohol</c:v>
                </c:pt>
                <c:pt idx="1">
                  <c:v>Received Addiction Treatment at a Specialty Facility</c:v>
                </c:pt>
              </c:strCache>
            </c:strRef>
          </c:cat>
          <c:val>
            <c:numRef>
              <c:f>'T. Need and T. Received'!$F$4:$F$5</c:f>
              <c:numCache>
                <c:formatCode>0.0</c:formatCode>
                <c:ptCount val="2"/>
                <c:pt idx="0">
                  <c:v>23.207999999999988</c:v>
                </c:pt>
                <c:pt idx="1">
                  <c:v>2.2930000000000001</c:v>
                </c:pt>
              </c:numCache>
            </c:numRef>
          </c:val>
        </c:ser>
        <c:ser>
          <c:idx val="2"/>
          <c:order val="2"/>
          <c:tx>
            <c:strRef>
              <c:f>'T. Need and T. Received'!$G$3</c:f>
              <c:strCache>
                <c:ptCount val="1"/>
                <c:pt idx="0">
                  <c:v>2013</c:v>
                </c:pt>
              </c:strCache>
            </c:strRef>
          </c:tx>
          <c:spPr>
            <a:solidFill>
              <a:schemeClr val="accent6">
                <a:lumMod val="60000"/>
                <a:lumOff val="40000"/>
              </a:schemeClr>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 Need and T. Received'!$A$4:$D$5</c:f>
              <c:strCache>
                <c:ptCount val="2"/>
                <c:pt idx="0">
                  <c:v>Needed Addiction Treatment for Illicit Drugs or Alcohol</c:v>
                </c:pt>
                <c:pt idx="1">
                  <c:v>Received Addiction Treatment at a Specialty Facility</c:v>
                </c:pt>
              </c:strCache>
            </c:strRef>
          </c:cat>
          <c:val>
            <c:numRef>
              <c:f>'T. Need and T. Received'!$G$4:$G$5</c:f>
              <c:numCache>
                <c:formatCode>0.0</c:formatCode>
                <c:ptCount val="2"/>
                <c:pt idx="0">
                  <c:v>22.687000000000001</c:v>
                </c:pt>
                <c:pt idx="1">
                  <c:v>2.4659999999999997</c:v>
                </c:pt>
              </c:numCache>
            </c:numRef>
          </c:val>
        </c:ser>
        <c:dLbls>
          <c:showLegendKey val="0"/>
          <c:showVal val="1"/>
          <c:showCatName val="0"/>
          <c:showSerName val="0"/>
          <c:showPercent val="0"/>
          <c:showBubbleSize val="0"/>
        </c:dLbls>
        <c:gapWidth val="147"/>
        <c:overlap val="-23"/>
        <c:axId val="76950144"/>
        <c:axId val="76960128"/>
      </c:barChart>
      <c:catAx>
        <c:axId val="76950144"/>
        <c:scaling>
          <c:orientation val="minMax"/>
        </c:scaling>
        <c:delete val="0"/>
        <c:axPos val="b"/>
        <c:numFmt formatCode="General" sourceLinked="1"/>
        <c:majorTickMark val="out"/>
        <c:minorTickMark val="none"/>
        <c:tickLblPos val="nextTo"/>
        <c:crossAx val="76960128"/>
        <c:crosses val="autoZero"/>
        <c:auto val="1"/>
        <c:lblAlgn val="ctr"/>
        <c:lblOffset val="100"/>
        <c:noMultiLvlLbl val="0"/>
      </c:catAx>
      <c:valAx>
        <c:axId val="76960128"/>
        <c:scaling>
          <c:orientation val="minMax"/>
          <c:min val="0"/>
        </c:scaling>
        <c:delete val="0"/>
        <c:axPos val="l"/>
        <c:majorGridlines>
          <c:spPr>
            <a:ln>
              <a:solidFill>
                <a:schemeClr val="bg1">
                  <a:lumMod val="75000"/>
                </a:schemeClr>
              </a:solidFill>
            </a:ln>
          </c:spPr>
        </c:majorGridlines>
        <c:title>
          <c:tx>
            <c:rich>
              <a:bodyPr rot="-5400000" vert="horz"/>
              <a:lstStyle/>
              <a:p>
                <a:pPr>
                  <a:defRPr/>
                </a:pPr>
                <a:r>
                  <a:rPr lang="en-US" dirty="0"/>
                  <a:t>Number in </a:t>
                </a:r>
                <a:r>
                  <a:rPr lang="en-US" dirty="0" smtClean="0"/>
                  <a:t>millions</a:t>
                </a:r>
                <a:endParaRPr lang="en-US" dirty="0"/>
              </a:p>
            </c:rich>
          </c:tx>
          <c:layout>
            <c:manualLayout>
              <c:xMode val="edge"/>
              <c:yMode val="edge"/>
              <c:x val="2.3346128608923884E-2"/>
              <c:y val="0.3653404915294679"/>
            </c:manualLayout>
          </c:layout>
          <c:overlay val="0"/>
        </c:title>
        <c:numFmt formatCode="0" sourceLinked="0"/>
        <c:majorTickMark val="out"/>
        <c:minorTickMark val="none"/>
        <c:tickLblPos val="nextTo"/>
        <c:spPr>
          <a:ln>
            <a:noFill/>
          </a:ln>
        </c:spPr>
        <c:crossAx val="76950144"/>
        <c:crosses val="autoZero"/>
        <c:crossBetween val="between"/>
      </c:valAx>
    </c:plotArea>
    <c:legend>
      <c:legendPos val="b"/>
      <c:overlay val="0"/>
    </c:legend>
    <c:plotVisOnly val="1"/>
    <c:dispBlanksAs val="gap"/>
    <c:showDLblsOverMax val="0"/>
  </c:chart>
  <c:txPr>
    <a:bodyPr/>
    <a:lstStyle/>
    <a:p>
      <a:pPr>
        <a:defRPr sz="1200">
          <a:latin typeface="+mj-l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smtClean="0"/>
              <a:t>Substance </a:t>
            </a:r>
            <a:r>
              <a:rPr lang="en-US" sz="1600" b="1" dirty="0"/>
              <a:t>Use </a:t>
            </a:r>
            <a:r>
              <a:rPr lang="en-US" sz="1600" b="1" dirty="0" smtClean="0"/>
              <a:t>Disorder Prevalence</a:t>
            </a:r>
            <a:r>
              <a:rPr lang="en-US" sz="1600" b="1" baseline="0" dirty="0" smtClean="0"/>
              <a:t> and Treatment</a:t>
            </a:r>
            <a:r>
              <a:rPr lang="en-US" sz="1600" b="1" dirty="0" smtClean="0"/>
              <a:t> </a:t>
            </a:r>
            <a:br>
              <a:rPr lang="en-US" sz="1600" b="1" dirty="0" smtClean="0"/>
            </a:br>
            <a:r>
              <a:rPr lang="en-US" sz="1600" b="1" dirty="0" smtClean="0"/>
              <a:t>in the Prison Population</a:t>
            </a:r>
            <a:endParaRPr lang="en-US" sz="1600" b="1" dirty="0"/>
          </a:p>
        </c:rich>
      </c:tx>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6">
                  <a:lumMod val="50000"/>
                </a:schemeClr>
              </a:solidFill>
              <a:ln>
                <a:noFill/>
              </a:ln>
              <a:effectLst/>
            </c:spPr>
          </c:dPt>
          <c:dPt>
            <c:idx val="2"/>
            <c:invertIfNegative val="0"/>
            <c:bubble3D val="0"/>
            <c:spPr>
              <a:solidFill>
                <a:srgbClr val="7030A0"/>
              </a:solidFill>
              <a:ln>
                <a:noFill/>
              </a:ln>
              <a:effectLst/>
            </c:spPr>
          </c:dPt>
          <c:dPt>
            <c:idx val="3"/>
            <c:invertIfNegative val="0"/>
            <c:bubble3D val="0"/>
            <c:spPr>
              <a:solidFill>
                <a:srgbClr val="C00000"/>
              </a:solidFill>
              <a:ln>
                <a:noFill/>
              </a:ln>
              <a:effectLst/>
            </c:spPr>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prisons!$A$11:$A$14</c:f>
              <c:strCache>
                <c:ptCount val="4"/>
                <c:pt idx="0">
                  <c:v>Total Number of Prisoners</c:v>
                </c:pt>
                <c:pt idx="1">
                  <c:v>Prisoners Affected by Substance Use</c:v>
                </c:pt>
                <c:pt idx="2">
                  <c:v>Prisoners Who Needed Treatment</c:v>
                </c:pt>
                <c:pt idx="3">
                  <c:v>Prisoners Who Received Treatment</c:v>
                </c:pt>
              </c:strCache>
            </c:strRef>
          </c:cat>
          <c:val>
            <c:numRef>
              <c:f>prisons!$B$11:$B$14</c:f>
              <c:numCache>
                <c:formatCode>General</c:formatCode>
                <c:ptCount val="4"/>
                <c:pt idx="0">
                  <c:v>2.2999999999999998</c:v>
                </c:pt>
                <c:pt idx="1">
                  <c:v>1.9</c:v>
                </c:pt>
                <c:pt idx="2">
                  <c:v>1.5</c:v>
                </c:pt>
                <c:pt idx="3">
                  <c:v>0.2</c:v>
                </c:pt>
              </c:numCache>
            </c:numRef>
          </c:val>
        </c:ser>
        <c:dLbls>
          <c:showLegendKey val="0"/>
          <c:showVal val="0"/>
          <c:showCatName val="0"/>
          <c:showSerName val="0"/>
          <c:showPercent val="0"/>
          <c:showBubbleSize val="0"/>
        </c:dLbls>
        <c:gapWidth val="100"/>
        <c:overlap val="-100"/>
        <c:axId val="77096448"/>
        <c:axId val="77097984"/>
      </c:barChart>
      <c:catAx>
        <c:axId val="7709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7097984"/>
        <c:crosses val="autoZero"/>
        <c:auto val="1"/>
        <c:lblAlgn val="ctr"/>
        <c:lblOffset val="100"/>
        <c:noMultiLvlLbl val="0"/>
      </c:catAx>
      <c:valAx>
        <c:axId val="77097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n-US" b="1" dirty="0" smtClean="0"/>
                  <a:t>Number of Prisoners (millions)</a:t>
                </a:r>
                <a:endParaRPr lang="en-US" b="1" dirty="0"/>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77096448"/>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E95ED2-3D4E-4888-A05C-3AD825EFFE88}" type="doc">
      <dgm:prSet loTypeId="urn:microsoft.com/office/officeart/2005/8/layout/pyramid1" loCatId="pyramid" qsTypeId="urn:microsoft.com/office/officeart/2005/8/quickstyle/simple3" qsCatId="simple" csTypeId="urn:microsoft.com/office/officeart/2005/8/colors/accent1_2" csCatId="accent1" phldr="1"/>
      <dgm:spPr/>
    </dgm:pt>
    <dgm:pt modelId="{2CD9D412-2D67-4E48-818A-99C2DEAF23B9}">
      <dgm:prSet phldrT="[Text]" custT="1"/>
      <dgm:spPr/>
      <dgm:t>
        <a:bodyPr/>
        <a:lstStyle/>
        <a:p>
          <a:r>
            <a:rPr lang="en-US" sz="1500" dirty="0" smtClean="0">
              <a:latin typeface="+mj-lt"/>
            </a:rPr>
            <a:t>In</a:t>
          </a:r>
        </a:p>
        <a:p>
          <a:r>
            <a:rPr lang="en-US" sz="1500" dirty="0" smtClean="0">
              <a:latin typeface="+mj-lt"/>
            </a:rPr>
            <a:t>Treatment</a:t>
          </a:r>
          <a:endParaRPr lang="en-US" sz="1500" dirty="0">
            <a:latin typeface="+mj-lt"/>
          </a:endParaRPr>
        </a:p>
      </dgm:t>
    </dgm:pt>
    <dgm:pt modelId="{2640327C-3437-44BC-98BD-88374566E45A}" type="parTrans" cxnId="{A059872C-879A-4BF7-8B52-CF10A847FB6E}">
      <dgm:prSet/>
      <dgm:spPr/>
      <dgm:t>
        <a:bodyPr/>
        <a:lstStyle/>
        <a:p>
          <a:endParaRPr lang="en-US">
            <a:latin typeface="+mj-lt"/>
          </a:endParaRPr>
        </a:p>
      </dgm:t>
    </dgm:pt>
    <dgm:pt modelId="{BFA0CAA3-3F6F-4198-8BF8-4AD03DFE9190}" type="sibTrans" cxnId="{A059872C-879A-4BF7-8B52-CF10A847FB6E}">
      <dgm:prSet/>
      <dgm:spPr/>
      <dgm:t>
        <a:bodyPr/>
        <a:lstStyle/>
        <a:p>
          <a:endParaRPr lang="en-US">
            <a:latin typeface="+mj-lt"/>
          </a:endParaRPr>
        </a:p>
      </dgm:t>
    </dgm:pt>
    <dgm:pt modelId="{2AA89656-4125-4181-8844-39C943BD69D3}">
      <dgm:prSet phldrT="[Text]" custT="1"/>
      <dgm:spPr/>
      <dgm:t>
        <a:bodyPr/>
        <a:lstStyle/>
        <a:p>
          <a:r>
            <a:rPr lang="en-US" sz="2000" dirty="0" smtClean="0">
              <a:latin typeface="+mj-lt"/>
            </a:rPr>
            <a:t>Dependence</a:t>
          </a:r>
          <a:endParaRPr lang="en-US" sz="2000" dirty="0">
            <a:latin typeface="+mj-lt"/>
          </a:endParaRPr>
        </a:p>
      </dgm:t>
    </dgm:pt>
    <dgm:pt modelId="{5E806B13-F726-4315-967B-C0D7367063D5}" type="parTrans" cxnId="{EBB02A14-E60A-426E-9C65-B1DCE8694184}">
      <dgm:prSet/>
      <dgm:spPr/>
      <dgm:t>
        <a:bodyPr/>
        <a:lstStyle/>
        <a:p>
          <a:endParaRPr lang="en-US">
            <a:latin typeface="+mj-lt"/>
          </a:endParaRPr>
        </a:p>
      </dgm:t>
    </dgm:pt>
    <dgm:pt modelId="{FA71A4D5-C3B4-4002-93A8-2D034911DCC7}" type="sibTrans" cxnId="{EBB02A14-E60A-426E-9C65-B1DCE8694184}">
      <dgm:prSet/>
      <dgm:spPr/>
      <dgm:t>
        <a:bodyPr/>
        <a:lstStyle/>
        <a:p>
          <a:endParaRPr lang="en-US">
            <a:latin typeface="+mj-lt"/>
          </a:endParaRPr>
        </a:p>
      </dgm:t>
    </dgm:pt>
    <dgm:pt modelId="{04F7849F-A85A-45C4-B93E-1E3E6FC5401A}">
      <dgm:prSet phldrT="[Text]" custT="1"/>
      <dgm:spPr/>
      <dgm:t>
        <a:bodyPr/>
        <a:lstStyle/>
        <a:p>
          <a:r>
            <a:rPr lang="en-US" sz="2400" dirty="0" smtClean="0">
              <a:latin typeface="+mj-lt"/>
            </a:rPr>
            <a:t>Abuse</a:t>
          </a:r>
          <a:endParaRPr lang="en-US" sz="2400" dirty="0">
            <a:latin typeface="+mj-lt"/>
          </a:endParaRPr>
        </a:p>
      </dgm:t>
    </dgm:pt>
    <dgm:pt modelId="{116F8EFF-F691-4FE0-BC6E-B72D1DCF7349}" type="parTrans" cxnId="{FD50CC52-BC74-4897-AA07-CF962CE6DB91}">
      <dgm:prSet/>
      <dgm:spPr/>
      <dgm:t>
        <a:bodyPr/>
        <a:lstStyle/>
        <a:p>
          <a:endParaRPr lang="en-US">
            <a:latin typeface="+mj-lt"/>
          </a:endParaRPr>
        </a:p>
      </dgm:t>
    </dgm:pt>
    <dgm:pt modelId="{32BB3C25-3663-4176-B411-73F8394E1149}" type="sibTrans" cxnId="{FD50CC52-BC74-4897-AA07-CF962CE6DB91}">
      <dgm:prSet/>
      <dgm:spPr/>
      <dgm:t>
        <a:bodyPr/>
        <a:lstStyle/>
        <a:p>
          <a:endParaRPr lang="en-US">
            <a:latin typeface="+mj-lt"/>
          </a:endParaRPr>
        </a:p>
      </dgm:t>
    </dgm:pt>
    <dgm:pt modelId="{D4400C70-096B-4EE9-9A2F-706997F58C4F}">
      <dgm:prSet phldrT="[Text]" custT="1"/>
      <dgm:spPr/>
      <dgm:t>
        <a:bodyPr/>
        <a:lstStyle/>
        <a:p>
          <a:r>
            <a:rPr lang="en-US" sz="2800" dirty="0" smtClean="0">
              <a:latin typeface="+mj-lt"/>
            </a:rPr>
            <a:t>Problematic Use</a:t>
          </a:r>
          <a:endParaRPr lang="en-US" sz="2800" dirty="0">
            <a:latin typeface="+mj-lt"/>
          </a:endParaRPr>
        </a:p>
      </dgm:t>
    </dgm:pt>
    <dgm:pt modelId="{72E2794E-1BA7-4DC7-ADB2-0CEA477B3DAE}" type="parTrans" cxnId="{28D44F32-EB45-4EF8-BB4A-6950D9345F91}">
      <dgm:prSet/>
      <dgm:spPr/>
      <dgm:t>
        <a:bodyPr/>
        <a:lstStyle/>
        <a:p>
          <a:endParaRPr lang="en-US">
            <a:latin typeface="+mj-lt"/>
          </a:endParaRPr>
        </a:p>
      </dgm:t>
    </dgm:pt>
    <dgm:pt modelId="{6EB667F9-2C34-4B22-8E02-1AA504916BCB}" type="sibTrans" cxnId="{28D44F32-EB45-4EF8-BB4A-6950D9345F91}">
      <dgm:prSet/>
      <dgm:spPr/>
      <dgm:t>
        <a:bodyPr/>
        <a:lstStyle/>
        <a:p>
          <a:endParaRPr lang="en-US">
            <a:latin typeface="+mj-lt"/>
          </a:endParaRPr>
        </a:p>
      </dgm:t>
    </dgm:pt>
    <dgm:pt modelId="{44E0DD53-1FFE-43E1-BBB9-7254FC330DB6}">
      <dgm:prSet phldrT="[Text]" custT="1"/>
      <dgm:spPr/>
      <dgm:t>
        <a:bodyPr/>
        <a:lstStyle/>
        <a:p>
          <a:r>
            <a:rPr lang="en-US" sz="3600" dirty="0" smtClean="0">
              <a:latin typeface="+mj-lt"/>
            </a:rPr>
            <a:t>Illicit Use</a:t>
          </a:r>
          <a:endParaRPr lang="en-US" sz="3600" dirty="0">
            <a:latin typeface="+mj-lt"/>
          </a:endParaRPr>
        </a:p>
      </dgm:t>
    </dgm:pt>
    <dgm:pt modelId="{B9C63402-EED2-4BFA-ACB2-BC03C772B523}" type="parTrans" cxnId="{01A4F904-9B5F-4E13-A319-D75E7E1C46CF}">
      <dgm:prSet/>
      <dgm:spPr/>
      <dgm:t>
        <a:bodyPr/>
        <a:lstStyle/>
        <a:p>
          <a:endParaRPr lang="en-US">
            <a:latin typeface="+mj-lt"/>
          </a:endParaRPr>
        </a:p>
      </dgm:t>
    </dgm:pt>
    <dgm:pt modelId="{B7B05328-E27C-4DF6-863C-C2371F84871E}" type="sibTrans" cxnId="{01A4F904-9B5F-4E13-A319-D75E7E1C46CF}">
      <dgm:prSet/>
      <dgm:spPr/>
      <dgm:t>
        <a:bodyPr/>
        <a:lstStyle/>
        <a:p>
          <a:endParaRPr lang="en-US">
            <a:latin typeface="+mj-lt"/>
          </a:endParaRPr>
        </a:p>
      </dgm:t>
    </dgm:pt>
    <dgm:pt modelId="{BF9A90D1-09DF-469A-A5A5-A7B7AD031D50}">
      <dgm:prSet phldrT="[Text]" custT="1"/>
      <dgm:spPr/>
      <dgm:t>
        <a:bodyPr/>
        <a:lstStyle/>
        <a:p>
          <a:r>
            <a:rPr lang="en-US" sz="4400" dirty="0" smtClean="0">
              <a:latin typeface="+mj-lt"/>
            </a:rPr>
            <a:t>Wellness</a:t>
          </a:r>
          <a:endParaRPr lang="en-US" sz="4400" dirty="0">
            <a:latin typeface="+mj-lt"/>
          </a:endParaRPr>
        </a:p>
      </dgm:t>
    </dgm:pt>
    <dgm:pt modelId="{8EF5BD4C-19C0-4E04-B0D8-B16F8FDCB0F8}" type="parTrans" cxnId="{86A018E2-6964-4594-8160-74BA9A3A47F6}">
      <dgm:prSet/>
      <dgm:spPr/>
      <dgm:t>
        <a:bodyPr/>
        <a:lstStyle/>
        <a:p>
          <a:endParaRPr lang="en-US">
            <a:latin typeface="+mj-lt"/>
          </a:endParaRPr>
        </a:p>
      </dgm:t>
    </dgm:pt>
    <dgm:pt modelId="{D93080F6-7D88-49D7-BC14-04BBFAFD900B}" type="sibTrans" cxnId="{86A018E2-6964-4594-8160-74BA9A3A47F6}">
      <dgm:prSet/>
      <dgm:spPr/>
      <dgm:t>
        <a:bodyPr/>
        <a:lstStyle/>
        <a:p>
          <a:endParaRPr lang="en-US">
            <a:latin typeface="+mj-lt"/>
          </a:endParaRPr>
        </a:p>
      </dgm:t>
    </dgm:pt>
    <dgm:pt modelId="{882F6002-F88A-489B-831E-F1FCC03D3CF3}">
      <dgm:prSet phldrT="[Text]" custT="1"/>
      <dgm:spPr/>
      <dgm:t>
        <a:bodyPr/>
        <a:lstStyle/>
        <a:p>
          <a:r>
            <a:rPr lang="en-US" sz="1800" dirty="0" smtClean="0">
              <a:latin typeface="+mj-lt"/>
            </a:rPr>
            <a:t>Addiction</a:t>
          </a:r>
          <a:endParaRPr lang="en-US" sz="1800" dirty="0">
            <a:latin typeface="+mj-lt"/>
          </a:endParaRPr>
        </a:p>
      </dgm:t>
    </dgm:pt>
    <dgm:pt modelId="{0AF82A4E-6B0D-4050-ACF8-EC85DDA96333}" type="parTrans" cxnId="{B251433E-3109-47A7-AB17-754306E07608}">
      <dgm:prSet/>
      <dgm:spPr/>
      <dgm:t>
        <a:bodyPr/>
        <a:lstStyle/>
        <a:p>
          <a:endParaRPr lang="en-US"/>
        </a:p>
      </dgm:t>
    </dgm:pt>
    <dgm:pt modelId="{9FC092F5-D086-43E6-B2B5-AF9FF93E0E7A}" type="sibTrans" cxnId="{B251433E-3109-47A7-AB17-754306E07608}">
      <dgm:prSet/>
      <dgm:spPr/>
      <dgm:t>
        <a:bodyPr/>
        <a:lstStyle/>
        <a:p>
          <a:endParaRPr lang="en-US"/>
        </a:p>
      </dgm:t>
    </dgm:pt>
    <dgm:pt modelId="{EA50221C-2E45-4E45-AE01-BFB8A1D5C052}" type="pres">
      <dgm:prSet presAssocID="{C7E95ED2-3D4E-4888-A05C-3AD825EFFE88}" presName="Name0" presStyleCnt="0">
        <dgm:presLayoutVars>
          <dgm:dir/>
          <dgm:animLvl val="lvl"/>
          <dgm:resizeHandles val="exact"/>
        </dgm:presLayoutVars>
      </dgm:prSet>
      <dgm:spPr/>
    </dgm:pt>
    <dgm:pt modelId="{F7F49AC9-C771-4E58-B0FF-4279FB7E8917}" type="pres">
      <dgm:prSet presAssocID="{2CD9D412-2D67-4E48-818A-99C2DEAF23B9}" presName="Name8" presStyleCnt="0"/>
      <dgm:spPr/>
    </dgm:pt>
    <dgm:pt modelId="{C426BF70-F9EF-43E1-B878-A6C974985525}" type="pres">
      <dgm:prSet presAssocID="{2CD9D412-2D67-4E48-818A-99C2DEAF23B9}" presName="level" presStyleLbl="node1" presStyleIdx="0" presStyleCnt="7">
        <dgm:presLayoutVars>
          <dgm:chMax val="1"/>
          <dgm:bulletEnabled val="1"/>
        </dgm:presLayoutVars>
      </dgm:prSet>
      <dgm:spPr/>
      <dgm:t>
        <a:bodyPr/>
        <a:lstStyle/>
        <a:p>
          <a:endParaRPr lang="en-US"/>
        </a:p>
      </dgm:t>
    </dgm:pt>
    <dgm:pt modelId="{82B15298-DFA0-4073-AE1E-32C9938BA9A5}" type="pres">
      <dgm:prSet presAssocID="{2CD9D412-2D67-4E48-818A-99C2DEAF23B9}" presName="levelTx" presStyleLbl="revTx" presStyleIdx="0" presStyleCnt="0">
        <dgm:presLayoutVars>
          <dgm:chMax val="1"/>
          <dgm:bulletEnabled val="1"/>
        </dgm:presLayoutVars>
      </dgm:prSet>
      <dgm:spPr/>
      <dgm:t>
        <a:bodyPr/>
        <a:lstStyle/>
        <a:p>
          <a:endParaRPr lang="en-US"/>
        </a:p>
      </dgm:t>
    </dgm:pt>
    <dgm:pt modelId="{F925E7B2-0AE4-42D1-931A-E69BA08A8FF7}" type="pres">
      <dgm:prSet presAssocID="{882F6002-F88A-489B-831E-F1FCC03D3CF3}" presName="Name8" presStyleCnt="0"/>
      <dgm:spPr/>
    </dgm:pt>
    <dgm:pt modelId="{076A6D0A-6161-4AB4-A1E0-97AA17611612}" type="pres">
      <dgm:prSet presAssocID="{882F6002-F88A-489B-831E-F1FCC03D3CF3}" presName="level" presStyleLbl="node1" presStyleIdx="1" presStyleCnt="7">
        <dgm:presLayoutVars>
          <dgm:chMax val="1"/>
          <dgm:bulletEnabled val="1"/>
        </dgm:presLayoutVars>
      </dgm:prSet>
      <dgm:spPr/>
      <dgm:t>
        <a:bodyPr/>
        <a:lstStyle/>
        <a:p>
          <a:endParaRPr lang="en-US"/>
        </a:p>
      </dgm:t>
    </dgm:pt>
    <dgm:pt modelId="{112FA477-2958-44E3-B25D-3A718875C484}" type="pres">
      <dgm:prSet presAssocID="{882F6002-F88A-489B-831E-F1FCC03D3CF3}" presName="levelTx" presStyleLbl="revTx" presStyleIdx="0" presStyleCnt="0">
        <dgm:presLayoutVars>
          <dgm:chMax val="1"/>
          <dgm:bulletEnabled val="1"/>
        </dgm:presLayoutVars>
      </dgm:prSet>
      <dgm:spPr/>
      <dgm:t>
        <a:bodyPr/>
        <a:lstStyle/>
        <a:p>
          <a:endParaRPr lang="en-US"/>
        </a:p>
      </dgm:t>
    </dgm:pt>
    <dgm:pt modelId="{20A33FD6-5E0B-44ED-97E7-CE1152FB6069}" type="pres">
      <dgm:prSet presAssocID="{2AA89656-4125-4181-8844-39C943BD69D3}" presName="Name8" presStyleCnt="0"/>
      <dgm:spPr/>
    </dgm:pt>
    <dgm:pt modelId="{41251270-8BA8-4FB3-AD74-C3F0F30687D0}" type="pres">
      <dgm:prSet presAssocID="{2AA89656-4125-4181-8844-39C943BD69D3}" presName="level" presStyleLbl="node1" presStyleIdx="2" presStyleCnt="7">
        <dgm:presLayoutVars>
          <dgm:chMax val="1"/>
          <dgm:bulletEnabled val="1"/>
        </dgm:presLayoutVars>
      </dgm:prSet>
      <dgm:spPr/>
      <dgm:t>
        <a:bodyPr/>
        <a:lstStyle/>
        <a:p>
          <a:endParaRPr lang="en-US"/>
        </a:p>
      </dgm:t>
    </dgm:pt>
    <dgm:pt modelId="{B391ADAE-BE87-42AD-9ACF-BE453037BFFF}" type="pres">
      <dgm:prSet presAssocID="{2AA89656-4125-4181-8844-39C943BD69D3}" presName="levelTx" presStyleLbl="revTx" presStyleIdx="0" presStyleCnt="0">
        <dgm:presLayoutVars>
          <dgm:chMax val="1"/>
          <dgm:bulletEnabled val="1"/>
        </dgm:presLayoutVars>
      </dgm:prSet>
      <dgm:spPr/>
      <dgm:t>
        <a:bodyPr/>
        <a:lstStyle/>
        <a:p>
          <a:endParaRPr lang="en-US"/>
        </a:p>
      </dgm:t>
    </dgm:pt>
    <dgm:pt modelId="{62E04CA0-6A1B-4986-B5B4-E11B039AEE4F}" type="pres">
      <dgm:prSet presAssocID="{04F7849F-A85A-45C4-B93E-1E3E6FC5401A}" presName="Name8" presStyleCnt="0"/>
      <dgm:spPr/>
    </dgm:pt>
    <dgm:pt modelId="{1E85CC1A-D854-4FC3-BF3B-57011AA1510F}" type="pres">
      <dgm:prSet presAssocID="{04F7849F-A85A-45C4-B93E-1E3E6FC5401A}" presName="level" presStyleLbl="node1" presStyleIdx="3" presStyleCnt="7">
        <dgm:presLayoutVars>
          <dgm:chMax val="1"/>
          <dgm:bulletEnabled val="1"/>
        </dgm:presLayoutVars>
      </dgm:prSet>
      <dgm:spPr/>
      <dgm:t>
        <a:bodyPr/>
        <a:lstStyle/>
        <a:p>
          <a:endParaRPr lang="en-US"/>
        </a:p>
      </dgm:t>
    </dgm:pt>
    <dgm:pt modelId="{AB26DD24-5839-4FE5-B6D2-3972F9707699}" type="pres">
      <dgm:prSet presAssocID="{04F7849F-A85A-45C4-B93E-1E3E6FC5401A}" presName="levelTx" presStyleLbl="revTx" presStyleIdx="0" presStyleCnt="0">
        <dgm:presLayoutVars>
          <dgm:chMax val="1"/>
          <dgm:bulletEnabled val="1"/>
        </dgm:presLayoutVars>
      </dgm:prSet>
      <dgm:spPr/>
      <dgm:t>
        <a:bodyPr/>
        <a:lstStyle/>
        <a:p>
          <a:endParaRPr lang="en-US"/>
        </a:p>
      </dgm:t>
    </dgm:pt>
    <dgm:pt modelId="{727A12A6-93E0-4623-9CB4-5655CADA6CC7}" type="pres">
      <dgm:prSet presAssocID="{D4400C70-096B-4EE9-9A2F-706997F58C4F}" presName="Name8" presStyleCnt="0"/>
      <dgm:spPr/>
    </dgm:pt>
    <dgm:pt modelId="{E7CB63F1-8CB6-4776-8647-FF392A08EA86}" type="pres">
      <dgm:prSet presAssocID="{D4400C70-096B-4EE9-9A2F-706997F58C4F}" presName="level" presStyleLbl="node1" presStyleIdx="4" presStyleCnt="7">
        <dgm:presLayoutVars>
          <dgm:chMax val="1"/>
          <dgm:bulletEnabled val="1"/>
        </dgm:presLayoutVars>
      </dgm:prSet>
      <dgm:spPr/>
      <dgm:t>
        <a:bodyPr/>
        <a:lstStyle/>
        <a:p>
          <a:endParaRPr lang="en-US"/>
        </a:p>
      </dgm:t>
    </dgm:pt>
    <dgm:pt modelId="{84C9D2F4-BA97-487C-88C3-F14228D0970B}" type="pres">
      <dgm:prSet presAssocID="{D4400C70-096B-4EE9-9A2F-706997F58C4F}" presName="levelTx" presStyleLbl="revTx" presStyleIdx="0" presStyleCnt="0">
        <dgm:presLayoutVars>
          <dgm:chMax val="1"/>
          <dgm:bulletEnabled val="1"/>
        </dgm:presLayoutVars>
      </dgm:prSet>
      <dgm:spPr/>
      <dgm:t>
        <a:bodyPr/>
        <a:lstStyle/>
        <a:p>
          <a:endParaRPr lang="en-US"/>
        </a:p>
      </dgm:t>
    </dgm:pt>
    <dgm:pt modelId="{8AB1B32A-86A2-41C0-A518-03E0557F9F8D}" type="pres">
      <dgm:prSet presAssocID="{44E0DD53-1FFE-43E1-BBB9-7254FC330DB6}" presName="Name8" presStyleCnt="0"/>
      <dgm:spPr/>
    </dgm:pt>
    <dgm:pt modelId="{83E129A6-EC4B-4800-A8D8-9962B0C521F6}" type="pres">
      <dgm:prSet presAssocID="{44E0DD53-1FFE-43E1-BBB9-7254FC330DB6}" presName="level" presStyleLbl="node1" presStyleIdx="5" presStyleCnt="7">
        <dgm:presLayoutVars>
          <dgm:chMax val="1"/>
          <dgm:bulletEnabled val="1"/>
        </dgm:presLayoutVars>
      </dgm:prSet>
      <dgm:spPr/>
      <dgm:t>
        <a:bodyPr/>
        <a:lstStyle/>
        <a:p>
          <a:endParaRPr lang="en-US"/>
        </a:p>
      </dgm:t>
    </dgm:pt>
    <dgm:pt modelId="{729A6D6F-37A9-44D2-9ED9-129B8164D6DA}" type="pres">
      <dgm:prSet presAssocID="{44E0DD53-1FFE-43E1-BBB9-7254FC330DB6}" presName="levelTx" presStyleLbl="revTx" presStyleIdx="0" presStyleCnt="0">
        <dgm:presLayoutVars>
          <dgm:chMax val="1"/>
          <dgm:bulletEnabled val="1"/>
        </dgm:presLayoutVars>
      </dgm:prSet>
      <dgm:spPr/>
      <dgm:t>
        <a:bodyPr/>
        <a:lstStyle/>
        <a:p>
          <a:endParaRPr lang="en-US"/>
        </a:p>
      </dgm:t>
    </dgm:pt>
    <dgm:pt modelId="{CF9B9B01-2A7B-4874-A74A-5A6ECEAC06A4}" type="pres">
      <dgm:prSet presAssocID="{BF9A90D1-09DF-469A-A5A5-A7B7AD031D50}" presName="Name8" presStyleCnt="0"/>
      <dgm:spPr/>
    </dgm:pt>
    <dgm:pt modelId="{E21F3A97-DF7D-44B6-A954-0EC287586D56}" type="pres">
      <dgm:prSet presAssocID="{BF9A90D1-09DF-469A-A5A5-A7B7AD031D50}" presName="level" presStyleLbl="node1" presStyleIdx="6" presStyleCnt="7">
        <dgm:presLayoutVars>
          <dgm:chMax val="1"/>
          <dgm:bulletEnabled val="1"/>
        </dgm:presLayoutVars>
      </dgm:prSet>
      <dgm:spPr/>
      <dgm:t>
        <a:bodyPr/>
        <a:lstStyle/>
        <a:p>
          <a:endParaRPr lang="en-US"/>
        </a:p>
      </dgm:t>
    </dgm:pt>
    <dgm:pt modelId="{6CEE6168-F245-4AD0-B6AE-84F45F567FBF}" type="pres">
      <dgm:prSet presAssocID="{BF9A90D1-09DF-469A-A5A5-A7B7AD031D50}" presName="levelTx" presStyleLbl="revTx" presStyleIdx="0" presStyleCnt="0">
        <dgm:presLayoutVars>
          <dgm:chMax val="1"/>
          <dgm:bulletEnabled val="1"/>
        </dgm:presLayoutVars>
      </dgm:prSet>
      <dgm:spPr/>
      <dgm:t>
        <a:bodyPr/>
        <a:lstStyle/>
        <a:p>
          <a:endParaRPr lang="en-US"/>
        </a:p>
      </dgm:t>
    </dgm:pt>
  </dgm:ptLst>
  <dgm:cxnLst>
    <dgm:cxn modelId="{F316A768-FCD4-451A-A7D5-DD2BD9256673}" type="presOf" srcId="{C7E95ED2-3D4E-4888-A05C-3AD825EFFE88}" destId="{EA50221C-2E45-4E45-AE01-BFB8A1D5C052}" srcOrd="0" destOrd="0" presId="urn:microsoft.com/office/officeart/2005/8/layout/pyramid1"/>
    <dgm:cxn modelId="{A2E2717D-5FC0-4722-ABD4-47BF6AA9E5DC}" type="presOf" srcId="{BF9A90D1-09DF-469A-A5A5-A7B7AD031D50}" destId="{6CEE6168-F245-4AD0-B6AE-84F45F567FBF}" srcOrd="1" destOrd="0" presId="urn:microsoft.com/office/officeart/2005/8/layout/pyramid1"/>
    <dgm:cxn modelId="{3FD07A45-5E02-4F7F-9329-8AB2AED70EF5}" type="presOf" srcId="{D4400C70-096B-4EE9-9A2F-706997F58C4F}" destId="{E7CB63F1-8CB6-4776-8647-FF392A08EA86}" srcOrd="0" destOrd="0" presId="urn:microsoft.com/office/officeart/2005/8/layout/pyramid1"/>
    <dgm:cxn modelId="{EBB02A14-E60A-426E-9C65-B1DCE8694184}" srcId="{C7E95ED2-3D4E-4888-A05C-3AD825EFFE88}" destId="{2AA89656-4125-4181-8844-39C943BD69D3}" srcOrd="2" destOrd="0" parTransId="{5E806B13-F726-4315-967B-C0D7367063D5}" sibTransId="{FA71A4D5-C3B4-4002-93A8-2D034911DCC7}"/>
    <dgm:cxn modelId="{818318BE-C7CB-4AF6-9B77-2DD93A4F8B65}" type="presOf" srcId="{D4400C70-096B-4EE9-9A2F-706997F58C4F}" destId="{84C9D2F4-BA97-487C-88C3-F14228D0970B}" srcOrd="1" destOrd="0" presId="urn:microsoft.com/office/officeart/2005/8/layout/pyramid1"/>
    <dgm:cxn modelId="{28D44F32-EB45-4EF8-BB4A-6950D9345F91}" srcId="{C7E95ED2-3D4E-4888-A05C-3AD825EFFE88}" destId="{D4400C70-096B-4EE9-9A2F-706997F58C4F}" srcOrd="4" destOrd="0" parTransId="{72E2794E-1BA7-4DC7-ADB2-0CEA477B3DAE}" sibTransId="{6EB667F9-2C34-4B22-8E02-1AA504916BCB}"/>
    <dgm:cxn modelId="{CAC85F55-127A-41CD-B4A6-277119420C98}" type="presOf" srcId="{882F6002-F88A-489B-831E-F1FCC03D3CF3}" destId="{076A6D0A-6161-4AB4-A1E0-97AA17611612}" srcOrd="0" destOrd="0" presId="urn:microsoft.com/office/officeart/2005/8/layout/pyramid1"/>
    <dgm:cxn modelId="{614CA4F4-50D7-4994-8B3F-7C91DF7C03F7}" type="presOf" srcId="{04F7849F-A85A-45C4-B93E-1E3E6FC5401A}" destId="{1E85CC1A-D854-4FC3-BF3B-57011AA1510F}" srcOrd="0" destOrd="0" presId="urn:microsoft.com/office/officeart/2005/8/layout/pyramid1"/>
    <dgm:cxn modelId="{B251433E-3109-47A7-AB17-754306E07608}" srcId="{C7E95ED2-3D4E-4888-A05C-3AD825EFFE88}" destId="{882F6002-F88A-489B-831E-F1FCC03D3CF3}" srcOrd="1" destOrd="0" parTransId="{0AF82A4E-6B0D-4050-ACF8-EC85DDA96333}" sibTransId="{9FC092F5-D086-43E6-B2B5-AF9FF93E0E7A}"/>
    <dgm:cxn modelId="{A7774A90-C83B-4E9F-9431-D89BB26D9337}" type="presOf" srcId="{2AA89656-4125-4181-8844-39C943BD69D3}" destId="{B391ADAE-BE87-42AD-9ACF-BE453037BFFF}" srcOrd="1" destOrd="0" presId="urn:microsoft.com/office/officeart/2005/8/layout/pyramid1"/>
    <dgm:cxn modelId="{3C868DE8-397C-4B89-8850-4875B1DCB413}" type="presOf" srcId="{04F7849F-A85A-45C4-B93E-1E3E6FC5401A}" destId="{AB26DD24-5839-4FE5-B6D2-3972F9707699}" srcOrd="1" destOrd="0" presId="urn:microsoft.com/office/officeart/2005/8/layout/pyramid1"/>
    <dgm:cxn modelId="{05229264-6983-45AB-B0A4-22DDECD2DAEC}" type="presOf" srcId="{BF9A90D1-09DF-469A-A5A5-A7B7AD031D50}" destId="{E21F3A97-DF7D-44B6-A954-0EC287586D56}" srcOrd="0" destOrd="0" presId="urn:microsoft.com/office/officeart/2005/8/layout/pyramid1"/>
    <dgm:cxn modelId="{4D6313CF-1AD4-4773-974A-2BCCBE13280A}" type="presOf" srcId="{2CD9D412-2D67-4E48-818A-99C2DEAF23B9}" destId="{82B15298-DFA0-4073-AE1E-32C9938BA9A5}" srcOrd="1" destOrd="0" presId="urn:microsoft.com/office/officeart/2005/8/layout/pyramid1"/>
    <dgm:cxn modelId="{54A5237E-E35B-4AA6-B4A5-FA1E67F74F54}" type="presOf" srcId="{44E0DD53-1FFE-43E1-BBB9-7254FC330DB6}" destId="{83E129A6-EC4B-4800-A8D8-9962B0C521F6}" srcOrd="0" destOrd="0" presId="urn:microsoft.com/office/officeart/2005/8/layout/pyramid1"/>
    <dgm:cxn modelId="{750DB966-D43C-4642-827A-9E7F453805A5}" type="presOf" srcId="{882F6002-F88A-489B-831E-F1FCC03D3CF3}" destId="{112FA477-2958-44E3-B25D-3A718875C484}" srcOrd="1" destOrd="0" presId="urn:microsoft.com/office/officeart/2005/8/layout/pyramid1"/>
    <dgm:cxn modelId="{01A4F904-9B5F-4E13-A319-D75E7E1C46CF}" srcId="{C7E95ED2-3D4E-4888-A05C-3AD825EFFE88}" destId="{44E0DD53-1FFE-43E1-BBB9-7254FC330DB6}" srcOrd="5" destOrd="0" parTransId="{B9C63402-EED2-4BFA-ACB2-BC03C772B523}" sibTransId="{B7B05328-E27C-4DF6-863C-C2371F84871E}"/>
    <dgm:cxn modelId="{F226B1E3-509C-42B8-BBA8-92A9D46D5325}" type="presOf" srcId="{2AA89656-4125-4181-8844-39C943BD69D3}" destId="{41251270-8BA8-4FB3-AD74-C3F0F30687D0}" srcOrd="0" destOrd="0" presId="urn:microsoft.com/office/officeart/2005/8/layout/pyramid1"/>
    <dgm:cxn modelId="{FD50CC52-BC74-4897-AA07-CF962CE6DB91}" srcId="{C7E95ED2-3D4E-4888-A05C-3AD825EFFE88}" destId="{04F7849F-A85A-45C4-B93E-1E3E6FC5401A}" srcOrd="3" destOrd="0" parTransId="{116F8EFF-F691-4FE0-BC6E-B72D1DCF7349}" sibTransId="{32BB3C25-3663-4176-B411-73F8394E1149}"/>
    <dgm:cxn modelId="{A059872C-879A-4BF7-8B52-CF10A847FB6E}" srcId="{C7E95ED2-3D4E-4888-A05C-3AD825EFFE88}" destId="{2CD9D412-2D67-4E48-818A-99C2DEAF23B9}" srcOrd="0" destOrd="0" parTransId="{2640327C-3437-44BC-98BD-88374566E45A}" sibTransId="{BFA0CAA3-3F6F-4198-8BF8-4AD03DFE9190}"/>
    <dgm:cxn modelId="{E00369E2-A352-463D-8454-E3870A03BACD}" type="presOf" srcId="{44E0DD53-1FFE-43E1-BBB9-7254FC330DB6}" destId="{729A6D6F-37A9-44D2-9ED9-129B8164D6DA}" srcOrd="1" destOrd="0" presId="urn:microsoft.com/office/officeart/2005/8/layout/pyramid1"/>
    <dgm:cxn modelId="{86A018E2-6964-4594-8160-74BA9A3A47F6}" srcId="{C7E95ED2-3D4E-4888-A05C-3AD825EFFE88}" destId="{BF9A90D1-09DF-469A-A5A5-A7B7AD031D50}" srcOrd="6" destOrd="0" parTransId="{8EF5BD4C-19C0-4E04-B0D8-B16F8FDCB0F8}" sibTransId="{D93080F6-7D88-49D7-BC14-04BBFAFD900B}"/>
    <dgm:cxn modelId="{6ADE2264-7DB5-4D7A-94C8-5C85E6036CB9}" type="presOf" srcId="{2CD9D412-2D67-4E48-818A-99C2DEAF23B9}" destId="{C426BF70-F9EF-43E1-B878-A6C974985525}" srcOrd="0" destOrd="0" presId="urn:microsoft.com/office/officeart/2005/8/layout/pyramid1"/>
    <dgm:cxn modelId="{9DD50397-4334-466D-BF60-26C509198CE2}" type="presParOf" srcId="{EA50221C-2E45-4E45-AE01-BFB8A1D5C052}" destId="{F7F49AC9-C771-4E58-B0FF-4279FB7E8917}" srcOrd="0" destOrd="0" presId="urn:microsoft.com/office/officeart/2005/8/layout/pyramid1"/>
    <dgm:cxn modelId="{0FEBC8F0-C7FC-48CA-BAB5-7808753A5462}" type="presParOf" srcId="{F7F49AC9-C771-4E58-B0FF-4279FB7E8917}" destId="{C426BF70-F9EF-43E1-B878-A6C974985525}" srcOrd="0" destOrd="0" presId="urn:microsoft.com/office/officeart/2005/8/layout/pyramid1"/>
    <dgm:cxn modelId="{AD579D4B-3B02-4ACE-8C57-9042F6EE2140}" type="presParOf" srcId="{F7F49AC9-C771-4E58-B0FF-4279FB7E8917}" destId="{82B15298-DFA0-4073-AE1E-32C9938BA9A5}" srcOrd="1" destOrd="0" presId="urn:microsoft.com/office/officeart/2005/8/layout/pyramid1"/>
    <dgm:cxn modelId="{C21A240B-49F1-47B3-938D-F57DEB396E9E}" type="presParOf" srcId="{EA50221C-2E45-4E45-AE01-BFB8A1D5C052}" destId="{F925E7B2-0AE4-42D1-931A-E69BA08A8FF7}" srcOrd="1" destOrd="0" presId="urn:microsoft.com/office/officeart/2005/8/layout/pyramid1"/>
    <dgm:cxn modelId="{BCE2E90D-D7E9-41FA-9DFE-42FA861C6030}" type="presParOf" srcId="{F925E7B2-0AE4-42D1-931A-E69BA08A8FF7}" destId="{076A6D0A-6161-4AB4-A1E0-97AA17611612}" srcOrd="0" destOrd="0" presId="urn:microsoft.com/office/officeart/2005/8/layout/pyramid1"/>
    <dgm:cxn modelId="{605AC872-07FF-4C6A-A0F1-8724A42F35DC}" type="presParOf" srcId="{F925E7B2-0AE4-42D1-931A-E69BA08A8FF7}" destId="{112FA477-2958-44E3-B25D-3A718875C484}" srcOrd="1" destOrd="0" presId="urn:microsoft.com/office/officeart/2005/8/layout/pyramid1"/>
    <dgm:cxn modelId="{69FBC40A-126F-444D-AE7E-CAF2E7AF239E}" type="presParOf" srcId="{EA50221C-2E45-4E45-AE01-BFB8A1D5C052}" destId="{20A33FD6-5E0B-44ED-97E7-CE1152FB6069}" srcOrd="2" destOrd="0" presId="urn:microsoft.com/office/officeart/2005/8/layout/pyramid1"/>
    <dgm:cxn modelId="{D8D1CF25-CC64-4050-92C0-4A14A47B67F1}" type="presParOf" srcId="{20A33FD6-5E0B-44ED-97E7-CE1152FB6069}" destId="{41251270-8BA8-4FB3-AD74-C3F0F30687D0}" srcOrd="0" destOrd="0" presId="urn:microsoft.com/office/officeart/2005/8/layout/pyramid1"/>
    <dgm:cxn modelId="{72E8BED6-5697-4AFD-9D6C-9662911E11AC}" type="presParOf" srcId="{20A33FD6-5E0B-44ED-97E7-CE1152FB6069}" destId="{B391ADAE-BE87-42AD-9ACF-BE453037BFFF}" srcOrd="1" destOrd="0" presId="urn:microsoft.com/office/officeart/2005/8/layout/pyramid1"/>
    <dgm:cxn modelId="{0E1B4D76-B678-4296-8C9C-83B08F450113}" type="presParOf" srcId="{EA50221C-2E45-4E45-AE01-BFB8A1D5C052}" destId="{62E04CA0-6A1B-4986-B5B4-E11B039AEE4F}" srcOrd="3" destOrd="0" presId="urn:microsoft.com/office/officeart/2005/8/layout/pyramid1"/>
    <dgm:cxn modelId="{4E0D917C-058F-4A95-9DAE-866217C25223}" type="presParOf" srcId="{62E04CA0-6A1B-4986-B5B4-E11B039AEE4F}" destId="{1E85CC1A-D854-4FC3-BF3B-57011AA1510F}" srcOrd="0" destOrd="0" presId="urn:microsoft.com/office/officeart/2005/8/layout/pyramid1"/>
    <dgm:cxn modelId="{154AADD9-DF7B-4D03-A287-06EDA65D99B1}" type="presParOf" srcId="{62E04CA0-6A1B-4986-B5B4-E11B039AEE4F}" destId="{AB26DD24-5839-4FE5-B6D2-3972F9707699}" srcOrd="1" destOrd="0" presId="urn:microsoft.com/office/officeart/2005/8/layout/pyramid1"/>
    <dgm:cxn modelId="{0ED36866-EAAF-4F4E-ACC1-29358B1D2245}" type="presParOf" srcId="{EA50221C-2E45-4E45-AE01-BFB8A1D5C052}" destId="{727A12A6-93E0-4623-9CB4-5655CADA6CC7}" srcOrd="4" destOrd="0" presId="urn:microsoft.com/office/officeart/2005/8/layout/pyramid1"/>
    <dgm:cxn modelId="{93FC2795-832D-4361-8123-F9846703481D}" type="presParOf" srcId="{727A12A6-93E0-4623-9CB4-5655CADA6CC7}" destId="{E7CB63F1-8CB6-4776-8647-FF392A08EA86}" srcOrd="0" destOrd="0" presId="urn:microsoft.com/office/officeart/2005/8/layout/pyramid1"/>
    <dgm:cxn modelId="{7D987B39-01A6-4FCE-8E16-66D7EDE48D03}" type="presParOf" srcId="{727A12A6-93E0-4623-9CB4-5655CADA6CC7}" destId="{84C9D2F4-BA97-487C-88C3-F14228D0970B}" srcOrd="1" destOrd="0" presId="urn:microsoft.com/office/officeart/2005/8/layout/pyramid1"/>
    <dgm:cxn modelId="{35A52008-20E5-43EF-9C6F-3ADE5B0E850D}" type="presParOf" srcId="{EA50221C-2E45-4E45-AE01-BFB8A1D5C052}" destId="{8AB1B32A-86A2-41C0-A518-03E0557F9F8D}" srcOrd="5" destOrd="0" presId="urn:microsoft.com/office/officeart/2005/8/layout/pyramid1"/>
    <dgm:cxn modelId="{87218F02-4C04-4BBE-82FA-91E20F8F8280}" type="presParOf" srcId="{8AB1B32A-86A2-41C0-A518-03E0557F9F8D}" destId="{83E129A6-EC4B-4800-A8D8-9962B0C521F6}" srcOrd="0" destOrd="0" presId="urn:microsoft.com/office/officeart/2005/8/layout/pyramid1"/>
    <dgm:cxn modelId="{92D22587-4918-4EA1-9915-42B272660C3A}" type="presParOf" srcId="{8AB1B32A-86A2-41C0-A518-03E0557F9F8D}" destId="{729A6D6F-37A9-44D2-9ED9-129B8164D6DA}" srcOrd="1" destOrd="0" presId="urn:microsoft.com/office/officeart/2005/8/layout/pyramid1"/>
    <dgm:cxn modelId="{AB2D0565-B427-48D9-BA3E-AB1A4FD2C35D}" type="presParOf" srcId="{EA50221C-2E45-4E45-AE01-BFB8A1D5C052}" destId="{CF9B9B01-2A7B-4874-A74A-5A6ECEAC06A4}" srcOrd="6" destOrd="0" presId="urn:microsoft.com/office/officeart/2005/8/layout/pyramid1"/>
    <dgm:cxn modelId="{D30DD0AC-96DC-4834-BAD2-129F2179AF79}" type="presParOf" srcId="{CF9B9B01-2A7B-4874-A74A-5A6ECEAC06A4}" destId="{E21F3A97-DF7D-44B6-A954-0EC287586D56}" srcOrd="0" destOrd="0" presId="urn:microsoft.com/office/officeart/2005/8/layout/pyramid1"/>
    <dgm:cxn modelId="{413AD71C-6962-4B70-97A4-813CDB10EB28}" type="presParOf" srcId="{CF9B9B01-2A7B-4874-A74A-5A6ECEAC06A4}" destId="{6CEE6168-F245-4AD0-B6AE-84F45F567FB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E61EA1-EF01-4EB1-9D08-1757C8710275}"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DA895BCD-CD88-4BA8-8C62-F2199BBF37C8}">
      <dgm:prSet phldrT="[Text]" custT="1"/>
      <dgm:spPr>
        <a:solidFill>
          <a:schemeClr val="accent1">
            <a:lumMod val="60000"/>
            <a:lumOff val="40000"/>
          </a:schemeClr>
        </a:solidFill>
      </dgm:spPr>
      <dgm:t>
        <a:bodyPr/>
        <a:lstStyle/>
        <a:p>
          <a:pPr algn="ctr"/>
          <a:r>
            <a:rPr lang="en-US" sz="1600" b="1" dirty="0" smtClean="0">
              <a:solidFill>
                <a:schemeClr val="tx1"/>
              </a:solidFill>
              <a:latin typeface="+mj-lt"/>
            </a:rPr>
            <a:t>MEDICARE (1)</a:t>
          </a:r>
        </a:p>
        <a:p>
          <a:pPr algn="l"/>
          <a:r>
            <a:rPr lang="en-US" sz="1600" b="0" dirty="0" smtClean="0">
              <a:solidFill>
                <a:schemeClr val="tx1"/>
              </a:solidFill>
              <a:latin typeface="+mj-lt"/>
            </a:rPr>
            <a:t>Pays for addiction treatment in both inpatient and outpatient settings, but only hospital-level addiction treatment</a:t>
          </a:r>
        </a:p>
        <a:p>
          <a:pPr algn="l"/>
          <a:r>
            <a:rPr lang="en-US" sz="1600" b="0" dirty="0" smtClean="0">
              <a:solidFill>
                <a:schemeClr val="tx1"/>
              </a:solidFill>
              <a:latin typeface="+mj-lt"/>
            </a:rPr>
            <a:t>Federal parity law does not apply</a:t>
          </a:r>
          <a:endParaRPr lang="en-US" sz="1600" b="0" dirty="0">
            <a:solidFill>
              <a:schemeClr val="tx1"/>
            </a:solidFill>
          </a:endParaRPr>
        </a:p>
      </dgm:t>
    </dgm:pt>
    <dgm:pt modelId="{61E2F418-6C95-4E7B-B40D-0BCC630CD6A5}" type="parTrans" cxnId="{DFFD61F3-BD9F-47E6-9E65-2DEECBA7B128}">
      <dgm:prSet/>
      <dgm:spPr/>
      <dgm:t>
        <a:bodyPr/>
        <a:lstStyle/>
        <a:p>
          <a:endParaRPr lang="en-US"/>
        </a:p>
      </dgm:t>
    </dgm:pt>
    <dgm:pt modelId="{A389472A-9250-4C7B-9E86-589AD003D2F5}" type="sibTrans" cxnId="{DFFD61F3-BD9F-47E6-9E65-2DEECBA7B128}">
      <dgm:prSet/>
      <dgm:spPr/>
      <dgm:t>
        <a:bodyPr/>
        <a:lstStyle/>
        <a:p>
          <a:endParaRPr lang="en-US"/>
        </a:p>
      </dgm:t>
    </dgm:pt>
    <dgm:pt modelId="{198D497A-B926-4225-BC7F-79E53CCEE73B}">
      <dgm:prSet phldrT="[Text]" custT="1"/>
      <dgm:spPr>
        <a:solidFill>
          <a:schemeClr val="accent1">
            <a:lumMod val="60000"/>
            <a:lumOff val="40000"/>
          </a:schemeClr>
        </a:solidFill>
      </dgm:spPr>
      <dgm:t>
        <a:bodyPr/>
        <a:lstStyle/>
        <a:p>
          <a:pPr algn="ctr"/>
          <a:r>
            <a:rPr lang="en-US" sz="1100" b="1" dirty="0" smtClean="0">
              <a:solidFill>
                <a:schemeClr val="tx1"/>
              </a:solidFill>
              <a:latin typeface="+mj-lt"/>
            </a:rPr>
            <a:t>MEDICAID (2) </a:t>
          </a:r>
        </a:p>
        <a:p>
          <a:pPr algn="l"/>
          <a:r>
            <a:rPr lang="en-US" sz="1200" b="0" dirty="0" smtClean="0">
              <a:solidFill>
                <a:schemeClr val="tx1"/>
              </a:solidFill>
              <a:latin typeface="+mj-lt"/>
            </a:rPr>
            <a:t>Limited coverage for addiction treatment (most services are optional)</a:t>
          </a:r>
        </a:p>
        <a:p>
          <a:pPr algn="l"/>
          <a:r>
            <a:rPr lang="en-US" sz="1200" b="0" dirty="0" smtClean="0">
              <a:solidFill>
                <a:schemeClr val="tx1"/>
              </a:solidFill>
              <a:latin typeface="+mj-lt"/>
            </a:rPr>
            <a:t>Parity applies to only limited degree</a:t>
          </a:r>
        </a:p>
        <a:p>
          <a:pPr algn="l"/>
          <a:r>
            <a:rPr lang="en-US" sz="1200" b="0" dirty="0" smtClean="0">
              <a:solidFill>
                <a:schemeClr val="tx1"/>
              </a:solidFill>
              <a:latin typeface="+mj-lt"/>
            </a:rPr>
            <a:t>Mandatory coverage for screening and diagnostic, physician, and inpatient services for children and adolescents 21 years of age and under</a:t>
          </a:r>
        </a:p>
        <a:p>
          <a:pPr algn="l"/>
          <a:r>
            <a:rPr lang="en-US" sz="1200" b="0" dirty="0" smtClean="0">
              <a:solidFill>
                <a:schemeClr val="tx1"/>
              </a:solidFill>
              <a:latin typeface="+mj-lt"/>
            </a:rPr>
            <a:t>IMD exclusion prevents individuals aged 22-64 from receiving inpatient psychiatric treatment</a:t>
          </a:r>
          <a:endParaRPr lang="en-US" sz="1200" b="0" dirty="0">
            <a:solidFill>
              <a:schemeClr val="tx1"/>
            </a:solidFill>
          </a:endParaRPr>
        </a:p>
      </dgm:t>
    </dgm:pt>
    <dgm:pt modelId="{8E06E6B6-2E24-46EF-A4B5-0C2AB10DDBA2}" type="parTrans" cxnId="{4FC0A485-A18D-4EF9-87B7-51D0F77E2335}">
      <dgm:prSet/>
      <dgm:spPr/>
      <dgm:t>
        <a:bodyPr/>
        <a:lstStyle/>
        <a:p>
          <a:endParaRPr lang="en-US"/>
        </a:p>
      </dgm:t>
    </dgm:pt>
    <dgm:pt modelId="{EE217276-FE45-4942-95C0-C49C3079F95E}" type="sibTrans" cxnId="{4FC0A485-A18D-4EF9-87B7-51D0F77E2335}">
      <dgm:prSet/>
      <dgm:spPr/>
      <dgm:t>
        <a:bodyPr/>
        <a:lstStyle/>
        <a:p>
          <a:endParaRPr lang="en-US"/>
        </a:p>
      </dgm:t>
    </dgm:pt>
    <dgm:pt modelId="{0C634FB8-FC88-4A55-9ACC-04F1F913EB6A}">
      <dgm:prSet phldrT="[Text]" custT="1"/>
      <dgm:spPr>
        <a:solidFill>
          <a:schemeClr val="accent1">
            <a:lumMod val="60000"/>
            <a:lumOff val="40000"/>
          </a:schemeClr>
        </a:solidFill>
      </dgm:spPr>
      <dgm:t>
        <a:bodyPr/>
        <a:lstStyle/>
        <a:p>
          <a:pPr algn="ctr"/>
          <a:r>
            <a:rPr lang="en-US" sz="1400" b="1" dirty="0" smtClean="0">
              <a:solidFill>
                <a:schemeClr val="tx1"/>
              </a:solidFill>
              <a:latin typeface="+mj-lt"/>
            </a:rPr>
            <a:t>TRICARE (3) </a:t>
          </a:r>
        </a:p>
        <a:p>
          <a:pPr algn="l"/>
          <a:r>
            <a:rPr lang="en-US" sz="1400" dirty="0" smtClean="0">
              <a:solidFill>
                <a:schemeClr val="tx1"/>
              </a:solidFill>
              <a:latin typeface="+mj-lt"/>
            </a:rPr>
            <a:t>Limited to three covered episodes over lifetime</a:t>
          </a:r>
        </a:p>
        <a:p>
          <a:pPr algn="l"/>
          <a:r>
            <a:rPr lang="en-US" sz="1400" dirty="0" smtClean="0">
              <a:solidFill>
                <a:schemeClr val="tx1"/>
              </a:solidFill>
              <a:latin typeface="+mj-lt"/>
            </a:rPr>
            <a:t>One covered episode can include up to 7 days for detoxification and 21 days for rehabilitation</a:t>
          </a:r>
        </a:p>
        <a:p>
          <a:pPr algn="l"/>
          <a:r>
            <a:rPr lang="en-US" sz="1400" dirty="0" smtClean="0">
              <a:solidFill>
                <a:schemeClr val="tx1"/>
              </a:solidFill>
              <a:latin typeface="+mj-lt"/>
            </a:rPr>
            <a:t>TRICARE Managed Care Contracts are allowed to “approve” an extension</a:t>
          </a:r>
          <a:endParaRPr lang="en-US" sz="1400" b="1" dirty="0" smtClean="0">
            <a:solidFill>
              <a:schemeClr val="tx1"/>
            </a:solidFill>
            <a:latin typeface="+mj-lt"/>
          </a:endParaRPr>
        </a:p>
      </dgm:t>
    </dgm:pt>
    <dgm:pt modelId="{D815C0E9-1A19-4805-8961-75F9A9C09A30}" type="parTrans" cxnId="{FFC4FEFB-8950-4573-AA6F-C6B5090C47B3}">
      <dgm:prSet/>
      <dgm:spPr/>
      <dgm:t>
        <a:bodyPr/>
        <a:lstStyle/>
        <a:p>
          <a:endParaRPr lang="en-US"/>
        </a:p>
      </dgm:t>
    </dgm:pt>
    <dgm:pt modelId="{F95A0009-BA52-4A74-97D9-87245C4DF3FD}" type="sibTrans" cxnId="{FFC4FEFB-8950-4573-AA6F-C6B5090C47B3}">
      <dgm:prSet/>
      <dgm:spPr/>
      <dgm:t>
        <a:bodyPr/>
        <a:lstStyle/>
        <a:p>
          <a:endParaRPr lang="en-US"/>
        </a:p>
      </dgm:t>
    </dgm:pt>
    <dgm:pt modelId="{344E305F-52B5-4791-8436-616F569219F8}">
      <dgm:prSet phldrT="[Text]" custT="1"/>
      <dgm:spPr>
        <a:solidFill>
          <a:schemeClr val="accent1">
            <a:lumMod val="60000"/>
            <a:lumOff val="40000"/>
          </a:schemeClr>
        </a:solidFill>
      </dgm:spPr>
      <dgm:t>
        <a:bodyPr/>
        <a:lstStyle/>
        <a:p>
          <a:pPr algn="ctr"/>
          <a:r>
            <a:rPr lang="en-US" sz="1600" b="1" dirty="0" smtClean="0">
              <a:solidFill>
                <a:schemeClr val="tx1"/>
              </a:solidFill>
              <a:latin typeface="+mj-lt"/>
            </a:rPr>
            <a:t>COMMERCIAL (4)</a:t>
          </a:r>
        </a:p>
        <a:p>
          <a:pPr algn="l"/>
          <a:r>
            <a:rPr lang="en-US" sz="1400" b="0" dirty="0" smtClean="0">
              <a:solidFill>
                <a:schemeClr val="tx1"/>
              </a:solidFill>
              <a:latin typeface="+mj-lt"/>
            </a:rPr>
            <a:t>Must meet the MHPAEA and ACA requirements (including provision on children being able to stay on their parents’ health insurance policies until age 26)</a:t>
          </a:r>
        </a:p>
        <a:p>
          <a:pPr algn="l"/>
          <a:r>
            <a:rPr lang="en-US" sz="1400" b="0" dirty="0" smtClean="0">
              <a:solidFill>
                <a:schemeClr val="tx1"/>
              </a:solidFill>
              <a:latin typeface="+mj-lt"/>
            </a:rPr>
            <a:t>Lack of transparency in covered benefits</a:t>
          </a:r>
          <a:endParaRPr lang="en-US" sz="1600" b="0" dirty="0">
            <a:solidFill>
              <a:schemeClr val="tx1"/>
            </a:solidFill>
          </a:endParaRPr>
        </a:p>
      </dgm:t>
    </dgm:pt>
    <dgm:pt modelId="{C5B4F64B-A848-46B8-93FB-2C22D1A6A672}" type="parTrans" cxnId="{6EEF621E-76AB-4C20-B9C8-3FC0F5894362}">
      <dgm:prSet/>
      <dgm:spPr/>
      <dgm:t>
        <a:bodyPr/>
        <a:lstStyle/>
        <a:p>
          <a:endParaRPr lang="en-US"/>
        </a:p>
      </dgm:t>
    </dgm:pt>
    <dgm:pt modelId="{5F3122DE-DEBD-45D9-ADD8-88A6313ACE20}" type="sibTrans" cxnId="{6EEF621E-76AB-4C20-B9C8-3FC0F5894362}">
      <dgm:prSet/>
      <dgm:spPr/>
      <dgm:t>
        <a:bodyPr/>
        <a:lstStyle/>
        <a:p>
          <a:endParaRPr lang="en-US"/>
        </a:p>
      </dgm:t>
    </dgm:pt>
    <dgm:pt modelId="{CE2F771E-B013-461E-89BA-4FFD96C15122}" type="pres">
      <dgm:prSet presAssocID="{BAE61EA1-EF01-4EB1-9D08-1757C8710275}" presName="matrix" presStyleCnt="0">
        <dgm:presLayoutVars>
          <dgm:chMax val="1"/>
          <dgm:dir/>
          <dgm:resizeHandles val="exact"/>
        </dgm:presLayoutVars>
      </dgm:prSet>
      <dgm:spPr/>
      <dgm:t>
        <a:bodyPr/>
        <a:lstStyle/>
        <a:p>
          <a:endParaRPr lang="en-US"/>
        </a:p>
      </dgm:t>
    </dgm:pt>
    <dgm:pt modelId="{CC08D772-3C3F-4181-A340-5E7706A8AA6F}" type="pres">
      <dgm:prSet presAssocID="{BAE61EA1-EF01-4EB1-9D08-1757C8710275}" presName="diamond" presStyleLbl="bgShp" presStyleIdx="0" presStyleCnt="1" custScaleX="133294" custLinFactNeighborY="-290"/>
      <dgm:spPr/>
    </dgm:pt>
    <dgm:pt modelId="{48162A52-E811-4A78-8163-7A1DDBDA81D4}" type="pres">
      <dgm:prSet presAssocID="{BAE61EA1-EF01-4EB1-9D08-1757C8710275}" presName="quad1" presStyleLbl="node1" presStyleIdx="0" presStyleCnt="4" custScaleX="227776" custScaleY="117253" custLinFactNeighborX="-66521" custLinFactNeighborY="-12886">
        <dgm:presLayoutVars>
          <dgm:chMax val="0"/>
          <dgm:chPref val="0"/>
          <dgm:bulletEnabled val="1"/>
        </dgm:presLayoutVars>
      </dgm:prSet>
      <dgm:spPr/>
      <dgm:t>
        <a:bodyPr/>
        <a:lstStyle/>
        <a:p>
          <a:endParaRPr lang="en-US"/>
        </a:p>
      </dgm:t>
    </dgm:pt>
    <dgm:pt modelId="{50B5C8BB-C2FC-41BB-9EF9-1DF5E4A7D7C3}" type="pres">
      <dgm:prSet presAssocID="{BAE61EA1-EF01-4EB1-9D08-1757C8710275}" presName="quad2" presStyleLbl="node1" presStyleIdx="1" presStyleCnt="4" custScaleX="233425" custScaleY="117253" custLinFactNeighborX="69893" custLinFactNeighborY="-12886">
        <dgm:presLayoutVars>
          <dgm:chMax val="0"/>
          <dgm:chPref val="0"/>
          <dgm:bulletEnabled val="1"/>
        </dgm:presLayoutVars>
      </dgm:prSet>
      <dgm:spPr/>
      <dgm:t>
        <a:bodyPr/>
        <a:lstStyle/>
        <a:p>
          <a:endParaRPr lang="en-US"/>
        </a:p>
      </dgm:t>
    </dgm:pt>
    <dgm:pt modelId="{20142853-69CB-48CD-A1DC-8B8A1582357E}" type="pres">
      <dgm:prSet presAssocID="{BAE61EA1-EF01-4EB1-9D08-1757C8710275}" presName="quad3" presStyleLbl="node1" presStyleIdx="2" presStyleCnt="4" custScaleX="227776" custScaleY="122091" custLinFactNeighborX="-66553" custLinFactNeighborY="9019">
        <dgm:presLayoutVars>
          <dgm:chMax val="0"/>
          <dgm:chPref val="0"/>
          <dgm:bulletEnabled val="1"/>
        </dgm:presLayoutVars>
      </dgm:prSet>
      <dgm:spPr/>
      <dgm:t>
        <a:bodyPr/>
        <a:lstStyle/>
        <a:p>
          <a:endParaRPr lang="en-US"/>
        </a:p>
      </dgm:t>
    </dgm:pt>
    <dgm:pt modelId="{3B129916-5A3A-4C06-9FBD-D40822B19217}" type="pres">
      <dgm:prSet presAssocID="{BAE61EA1-EF01-4EB1-9D08-1757C8710275}" presName="quad4" presStyleLbl="node1" presStyleIdx="3" presStyleCnt="4" custScaleX="233425" custScaleY="122091" custLinFactNeighborX="69861" custLinFactNeighborY="9019">
        <dgm:presLayoutVars>
          <dgm:chMax val="0"/>
          <dgm:chPref val="0"/>
          <dgm:bulletEnabled val="1"/>
        </dgm:presLayoutVars>
      </dgm:prSet>
      <dgm:spPr/>
      <dgm:t>
        <a:bodyPr/>
        <a:lstStyle/>
        <a:p>
          <a:endParaRPr lang="en-US"/>
        </a:p>
      </dgm:t>
    </dgm:pt>
  </dgm:ptLst>
  <dgm:cxnLst>
    <dgm:cxn modelId="{6EEF621E-76AB-4C20-B9C8-3FC0F5894362}" srcId="{BAE61EA1-EF01-4EB1-9D08-1757C8710275}" destId="{344E305F-52B5-4791-8436-616F569219F8}" srcOrd="3" destOrd="0" parTransId="{C5B4F64B-A848-46B8-93FB-2C22D1A6A672}" sibTransId="{5F3122DE-DEBD-45D9-ADD8-88A6313ACE20}"/>
    <dgm:cxn modelId="{863ACADF-02C4-4E72-8EA7-8C4455C2D44B}" type="presOf" srcId="{198D497A-B926-4225-BC7F-79E53CCEE73B}" destId="{50B5C8BB-C2FC-41BB-9EF9-1DF5E4A7D7C3}" srcOrd="0" destOrd="0" presId="urn:microsoft.com/office/officeart/2005/8/layout/matrix3"/>
    <dgm:cxn modelId="{4FC0A485-A18D-4EF9-87B7-51D0F77E2335}" srcId="{BAE61EA1-EF01-4EB1-9D08-1757C8710275}" destId="{198D497A-B926-4225-BC7F-79E53CCEE73B}" srcOrd="1" destOrd="0" parTransId="{8E06E6B6-2E24-46EF-A4B5-0C2AB10DDBA2}" sibTransId="{EE217276-FE45-4942-95C0-C49C3079F95E}"/>
    <dgm:cxn modelId="{4D28CB52-684A-4FCF-9C1C-F8A4FBA6064A}" type="presOf" srcId="{344E305F-52B5-4791-8436-616F569219F8}" destId="{3B129916-5A3A-4C06-9FBD-D40822B19217}" srcOrd="0" destOrd="0" presId="urn:microsoft.com/office/officeart/2005/8/layout/matrix3"/>
    <dgm:cxn modelId="{DFFD61F3-BD9F-47E6-9E65-2DEECBA7B128}" srcId="{BAE61EA1-EF01-4EB1-9D08-1757C8710275}" destId="{DA895BCD-CD88-4BA8-8C62-F2199BBF37C8}" srcOrd="0" destOrd="0" parTransId="{61E2F418-6C95-4E7B-B40D-0BCC630CD6A5}" sibTransId="{A389472A-9250-4C7B-9E86-589AD003D2F5}"/>
    <dgm:cxn modelId="{2152A771-1087-4E07-959F-C35965B8EEBD}" type="presOf" srcId="{0C634FB8-FC88-4A55-9ACC-04F1F913EB6A}" destId="{20142853-69CB-48CD-A1DC-8B8A1582357E}" srcOrd="0" destOrd="0" presId="urn:microsoft.com/office/officeart/2005/8/layout/matrix3"/>
    <dgm:cxn modelId="{FFC4FEFB-8950-4573-AA6F-C6B5090C47B3}" srcId="{BAE61EA1-EF01-4EB1-9D08-1757C8710275}" destId="{0C634FB8-FC88-4A55-9ACC-04F1F913EB6A}" srcOrd="2" destOrd="0" parTransId="{D815C0E9-1A19-4805-8961-75F9A9C09A30}" sibTransId="{F95A0009-BA52-4A74-97D9-87245C4DF3FD}"/>
    <dgm:cxn modelId="{44E3DC02-2612-4423-8096-37AEC20ACA08}" type="presOf" srcId="{DA895BCD-CD88-4BA8-8C62-F2199BBF37C8}" destId="{48162A52-E811-4A78-8163-7A1DDBDA81D4}" srcOrd="0" destOrd="0" presId="urn:microsoft.com/office/officeart/2005/8/layout/matrix3"/>
    <dgm:cxn modelId="{DCA5B3FC-D438-4276-AC7C-782073F87875}" type="presOf" srcId="{BAE61EA1-EF01-4EB1-9D08-1757C8710275}" destId="{CE2F771E-B013-461E-89BA-4FFD96C15122}" srcOrd="0" destOrd="0" presId="urn:microsoft.com/office/officeart/2005/8/layout/matrix3"/>
    <dgm:cxn modelId="{AD494593-8AC0-4E10-8998-A1930A398664}" type="presParOf" srcId="{CE2F771E-B013-461E-89BA-4FFD96C15122}" destId="{CC08D772-3C3F-4181-A340-5E7706A8AA6F}" srcOrd="0" destOrd="0" presId="urn:microsoft.com/office/officeart/2005/8/layout/matrix3"/>
    <dgm:cxn modelId="{12BD3EEF-5987-4F6A-AE47-5EBAD7AA1E22}" type="presParOf" srcId="{CE2F771E-B013-461E-89BA-4FFD96C15122}" destId="{48162A52-E811-4A78-8163-7A1DDBDA81D4}" srcOrd="1" destOrd="0" presId="urn:microsoft.com/office/officeart/2005/8/layout/matrix3"/>
    <dgm:cxn modelId="{57D289F9-8467-46C2-AEED-493EDFCE70BA}" type="presParOf" srcId="{CE2F771E-B013-461E-89BA-4FFD96C15122}" destId="{50B5C8BB-C2FC-41BB-9EF9-1DF5E4A7D7C3}" srcOrd="2" destOrd="0" presId="urn:microsoft.com/office/officeart/2005/8/layout/matrix3"/>
    <dgm:cxn modelId="{6B0471CB-11DE-478F-A017-F8F6D1266DA1}" type="presParOf" srcId="{CE2F771E-B013-461E-89BA-4FFD96C15122}" destId="{20142853-69CB-48CD-A1DC-8B8A1582357E}" srcOrd="3" destOrd="0" presId="urn:microsoft.com/office/officeart/2005/8/layout/matrix3"/>
    <dgm:cxn modelId="{E2F228C5-C769-4AF6-9A0D-2224076CCB4E}" type="presParOf" srcId="{CE2F771E-B013-461E-89BA-4FFD96C15122}" destId="{3B129916-5A3A-4C06-9FBD-D40822B19217}"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26BF70-F9EF-43E1-B878-A6C974985525}">
      <dsp:nvSpPr>
        <dsp:cNvPr id="0" name=""/>
        <dsp:cNvSpPr/>
      </dsp:nvSpPr>
      <dsp:spPr>
        <a:xfrm>
          <a:off x="2612571" y="0"/>
          <a:ext cx="870857" cy="580571"/>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latin typeface="+mj-lt"/>
            </a:rPr>
            <a:t>In</a:t>
          </a:r>
        </a:p>
        <a:p>
          <a:pPr lvl="0" algn="ctr" defTabSz="666750">
            <a:lnSpc>
              <a:spcPct val="90000"/>
            </a:lnSpc>
            <a:spcBef>
              <a:spcPct val="0"/>
            </a:spcBef>
            <a:spcAft>
              <a:spcPct val="35000"/>
            </a:spcAft>
          </a:pPr>
          <a:r>
            <a:rPr lang="en-US" sz="1500" kern="1200" dirty="0" smtClean="0">
              <a:latin typeface="+mj-lt"/>
            </a:rPr>
            <a:t>Treatment</a:t>
          </a:r>
          <a:endParaRPr lang="en-US" sz="1500" kern="1200" dirty="0">
            <a:latin typeface="+mj-lt"/>
          </a:endParaRPr>
        </a:p>
      </dsp:txBody>
      <dsp:txXfrm>
        <a:off x="2612571" y="0"/>
        <a:ext cx="870857" cy="580571"/>
      </dsp:txXfrm>
    </dsp:sp>
    <dsp:sp modelId="{076A6D0A-6161-4AB4-A1E0-97AA17611612}">
      <dsp:nvSpPr>
        <dsp:cNvPr id="0" name=""/>
        <dsp:cNvSpPr/>
      </dsp:nvSpPr>
      <dsp:spPr>
        <a:xfrm>
          <a:off x="2177142" y="580571"/>
          <a:ext cx="1741714" cy="580571"/>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mj-lt"/>
            </a:rPr>
            <a:t>Addiction</a:t>
          </a:r>
          <a:endParaRPr lang="en-US" sz="1800" kern="1200" dirty="0">
            <a:latin typeface="+mj-lt"/>
          </a:endParaRPr>
        </a:p>
      </dsp:txBody>
      <dsp:txXfrm>
        <a:off x="2481942" y="580571"/>
        <a:ext cx="1132114" cy="580571"/>
      </dsp:txXfrm>
    </dsp:sp>
    <dsp:sp modelId="{41251270-8BA8-4FB3-AD74-C3F0F30687D0}">
      <dsp:nvSpPr>
        <dsp:cNvPr id="0" name=""/>
        <dsp:cNvSpPr/>
      </dsp:nvSpPr>
      <dsp:spPr>
        <a:xfrm>
          <a:off x="1741714" y="1161142"/>
          <a:ext cx="2612571" cy="580571"/>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Dependence</a:t>
          </a:r>
          <a:endParaRPr lang="en-US" sz="2000" kern="1200" dirty="0">
            <a:latin typeface="+mj-lt"/>
          </a:endParaRPr>
        </a:p>
      </dsp:txBody>
      <dsp:txXfrm>
        <a:off x="2198914" y="1161142"/>
        <a:ext cx="1698171" cy="580571"/>
      </dsp:txXfrm>
    </dsp:sp>
    <dsp:sp modelId="{1E85CC1A-D854-4FC3-BF3B-57011AA1510F}">
      <dsp:nvSpPr>
        <dsp:cNvPr id="0" name=""/>
        <dsp:cNvSpPr/>
      </dsp:nvSpPr>
      <dsp:spPr>
        <a:xfrm>
          <a:off x="1306285" y="1741714"/>
          <a:ext cx="3483428" cy="580571"/>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latin typeface="+mj-lt"/>
            </a:rPr>
            <a:t>Abuse</a:t>
          </a:r>
          <a:endParaRPr lang="en-US" sz="2400" kern="1200" dirty="0">
            <a:latin typeface="+mj-lt"/>
          </a:endParaRPr>
        </a:p>
      </dsp:txBody>
      <dsp:txXfrm>
        <a:off x="1915885" y="1741714"/>
        <a:ext cx="2264228" cy="580571"/>
      </dsp:txXfrm>
    </dsp:sp>
    <dsp:sp modelId="{E7CB63F1-8CB6-4776-8647-FF392A08EA86}">
      <dsp:nvSpPr>
        <dsp:cNvPr id="0" name=""/>
        <dsp:cNvSpPr/>
      </dsp:nvSpPr>
      <dsp:spPr>
        <a:xfrm>
          <a:off x="870857" y="2322285"/>
          <a:ext cx="4354285" cy="580571"/>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latin typeface="+mj-lt"/>
            </a:rPr>
            <a:t>Problematic Use</a:t>
          </a:r>
          <a:endParaRPr lang="en-US" sz="2800" kern="1200" dirty="0">
            <a:latin typeface="+mj-lt"/>
          </a:endParaRPr>
        </a:p>
      </dsp:txBody>
      <dsp:txXfrm>
        <a:off x="1632857" y="2322285"/>
        <a:ext cx="2830285" cy="580571"/>
      </dsp:txXfrm>
    </dsp:sp>
    <dsp:sp modelId="{83E129A6-EC4B-4800-A8D8-9962B0C521F6}">
      <dsp:nvSpPr>
        <dsp:cNvPr id="0" name=""/>
        <dsp:cNvSpPr/>
      </dsp:nvSpPr>
      <dsp:spPr>
        <a:xfrm>
          <a:off x="435428" y="2902857"/>
          <a:ext cx="5225142" cy="580571"/>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latin typeface="+mj-lt"/>
            </a:rPr>
            <a:t>Illicit Use</a:t>
          </a:r>
          <a:endParaRPr lang="en-US" sz="3600" kern="1200" dirty="0">
            <a:latin typeface="+mj-lt"/>
          </a:endParaRPr>
        </a:p>
      </dsp:txBody>
      <dsp:txXfrm>
        <a:off x="1349828" y="2902857"/>
        <a:ext cx="3396342" cy="580571"/>
      </dsp:txXfrm>
    </dsp:sp>
    <dsp:sp modelId="{E21F3A97-DF7D-44B6-A954-0EC287586D56}">
      <dsp:nvSpPr>
        <dsp:cNvPr id="0" name=""/>
        <dsp:cNvSpPr/>
      </dsp:nvSpPr>
      <dsp:spPr>
        <a:xfrm>
          <a:off x="0" y="3483428"/>
          <a:ext cx="6096000" cy="580571"/>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en-US" sz="4400" kern="1200" dirty="0" smtClean="0">
              <a:latin typeface="+mj-lt"/>
            </a:rPr>
            <a:t>Wellness</a:t>
          </a:r>
          <a:endParaRPr lang="en-US" sz="4400" kern="1200" dirty="0">
            <a:latin typeface="+mj-lt"/>
          </a:endParaRPr>
        </a:p>
      </dsp:txBody>
      <dsp:txXfrm>
        <a:off x="1066799" y="3483428"/>
        <a:ext cx="3962400" cy="5805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E3A6F44-1A8A-4AE9-958C-11DE71C1EB38}" type="datetimeFigureOut">
              <a:rPr lang="en-US" smtClean="0"/>
              <a:pPr/>
              <a:t>3/13/2015</a:t>
            </a:fld>
            <a:endParaRPr lang="en-US" dirty="0"/>
          </a:p>
        </p:txBody>
      </p:sp>
      <p:sp>
        <p:nvSpPr>
          <p:cNvPr id="4" name="Footer Placeholder 3"/>
          <p:cNvSpPr>
            <a:spLocks noGrp="1"/>
          </p:cNvSpPr>
          <p:nvPr>
            <p:ph type="ftr" sz="quarter" idx="2"/>
          </p:nvPr>
        </p:nvSpPr>
        <p:spPr>
          <a:xfrm>
            <a:off x="4"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307AF29-1D5D-4A4A-8EE7-CBB05037F471}" type="slidenum">
              <a:rPr lang="en-US" smtClean="0"/>
              <a:pPr/>
              <a:t>‹#›</a:t>
            </a:fld>
            <a:endParaRPr lang="en-US" dirty="0"/>
          </a:p>
        </p:txBody>
      </p:sp>
    </p:spTree>
    <p:extLst>
      <p:ext uri="{BB962C8B-B14F-4D97-AF65-F5344CB8AC3E}">
        <p14:creationId xmlns:p14="http://schemas.microsoft.com/office/powerpoint/2010/main" val="459397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038649"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134" y="0"/>
            <a:ext cx="3038648" cy="465138"/>
          </a:xfrm>
          <a:prstGeom prst="rect">
            <a:avLst/>
          </a:prstGeom>
        </p:spPr>
        <p:txBody>
          <a:bodyPr vert="horz" lIns="91440" tIns="45720" rIns="91440" bIns="45720" rtlCol="0"/>
          <a:lstStyle>
            <a:lvl1pPr algn="r">
              <a:defRPr sz="1200"/>
            </a:lvl1pPr>
          </a:lstStyle>
          <a:p>
            <a:fld id="{A422189B-A588-4CC0-8247-CD19C041446B}" type="datetimeFigureOut">
              <a:rPr lang="en-US" smtClean="0"/>
              <a:pPr/>
              <a:t>3/13/2015</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848" y="4416435"/>
            <a:ext cx="560832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7" y="8829675"/>
            <a:ext cx="3038649"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34" y="8829675"/>
            <a:ext cx="3038648" cy="465138"/>
          </a:xfrm>
          <a:prstGeom prst="rect">
            <a:avLst/>
          </a:prstGeom>
        </p:spPr>
        <p:txBody>
          <a:bodyPr vert="horz" lIns="91440" tIns="45720" rIns="91440" bIns="45720" rtlCol="0" anchor="b"/>
          <a:lstStyle>
            <a:lvl1pPr algn="r">
              <a:defRPr sz="1200"/>
            </a:lvl1pPr>
          </a:lstStyle>
          <a:p>
            <a:fld id="{62D8B4B6-D8B9-47BB-8DD1-DE9F0B1CBA3B}" type="slidenum">
              <a:rPr lang="en-US" smtClean="0"/>
              <a:pPr/>
              <a:t>‹#›</a:t>
            </a:fld>
            <a:endParaRPr lang="en-US" dirty="0"/>
          </a:p>
        </p:txBody>
      </p:sp>
    </p:spTree>
    <p:extLst>
      <p:ext uri="{BB962C8B-B14F-4D97-AF65-F5344CB8AC3E}">
        <p14:creationId xmlns:p14="http://schemas.microsoft.com/office/powerpoint/2010/main" val="4063342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E60647-A147-4846-BC95-318CE5FCF887}" type="slidenum">
              <a:rPr lang="en-US" smtClean="0"/>
              <a:pPr fontAlgn="base">
                <a:spcBef>
                  <a:spcPct val="0"/>
                </a:spcBef>
                <a:spcAft>
                  <a:spcPct val="0"/>
                </a:spcAft>
                <a:defRPr/>
              </a:pPr>
              <a:t>1</a:t>
            </a:fld>
            <a:endParaRPr lang="en-US" dirty="0" smtClean="0"/>
          </a:p>
        </p:txBody>
      </p:sp>
    </p:spTree>
    <p:extLst>
      <p:ext uri="{BB962C8B-B14F-4D97-AF65-F5344CB8AC3E}">
        <p14:creationId xmlns:p14="http://schemas.microsoft.com/office/powerpoint/2010/main" val="381949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D8B4B6-D8B9-47BB-8DD1-DE9F0B1CBA3B}" type="slidenum">
              <a:rPr lang="en-US" smtClean="0"/>
              <a:pPr/>
              <a:t>15</a:t>
            </a:fld>
            <a:endParaRPr lang="en-US" dirty="0"/>
          </a:p>
        </p:txBody>
      </p:sp>
    </p:spTree>
    <p:extLst>
      <p:ext uri="{BB962C8B-B14F-4D97-AF65-F5344CB8AC3E}">
        <p14:creationId xmlns:p14="http://schemas.microsoft.com/office/powerpoint/2010/main" val="1991343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D8B4B6-D8B9-47BB-8DD1-DE9F0B1CBA3B}" type="slidenum">
              <a:rPr lang="en-US" smtClean="0"/>
              <a:pPr/>
              <a:t>16</a:t>
            </a:fld>
            <a:endParaRPr lang="en-US" dirty="0"/>
          </a:p>
        </p:txBody>
      </p:sp>
    </p:spTree>
    <p:extLst>
      <p:ext uri="{BB962C8B-B14F-4D97-AF65-F5344CB8AC3E}">
        <p14:creationId xmlns:p14="http://schemas.microsoft.com/office/powerpoint/2010/main" val="3176536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D8B4B6-D8B9-47BB-8DD1-DE9F0B1CBA3B}" type="slidenum">
              <a:rPr lang="en-US" smtClean="0"/>
              <a:pPr/>
              <a:t>17</a:t>
            </a:fld>
            <a:endParaRPr lang="en-US" dirty="0"/>
          </a:p>
        </p:txBody>
      </p:sp>
    </p:spTree>
    <p:extLst>
      <p:ext uri="{BB962C8B-B14F-4D97-AF65-F5344CB8AC3E}">
        <p14:creationId xmlns:p14="http://schemas.microsoft.com/office/powerpoint/2010/main" val="3589054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D8B4B6-D8B9-47BB-8DD1-DE9F0B1CBA3B}" type="slidenum">
              <a:rPr lang="en-US" smtClean="0"/>
              <a:pPr/>
              <a:t>20</a:t>
            </a:fld>
            <a:endParaRPr lang="en-US" dirty="0"/>
          </a:p>
        </p:txBody>
      </p:sp>
    </p:spTree>
    <p:extLst>
      <p:ext uri="{BB962C8B-B14F-4D97-AF65-F5344CB8AC3E}">
        <p14:creationId xmlns:p14="http://schemas.microsoft.com/office/powerpoint/2010/main" val="1767450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D8B4B6-D8B9-47BB-8DD1-DE9F0B1CBA3B}" type="slidenum">
              <a:rPr lang="en-US" smtClean="0"/>
              <a:pPr/>
              <a:t>29</a:t>
            </a:fld>
            <a:endParaRPr lang="en-US" dirty="0"/>
          </a:p>
        </p:txBody>
      </p:sp>
    </p:spTree>
    <p:extLst>
      <p:ext uri="{BB962C8B-B14F-4D97-AF65-F5344CB8AC3E}">
        <p14:creationId xmlns:p14="http://schemas.microsoft.com/office/powerpoint/2010/main" val="1315787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824413"/>
            <a:ext cx="9144000" cy="1073150"/>
          </a:xfrm>
          <a:prstGeom prst="rect">
            <a:avLst/>
          </a:prstGeom>
          <a:solidFill>
            <a:srgbClr val="9FC761"/>
          </a:solidFill>
          <a:ln w="9525">
            <a:noFill/>
            <a:miter lim="800000"/>
            <a:headEnd/>
            <a:tailEnd/>
          </a:ln>
        </p:spPr>
        <p:txBody>
          <a:bodyPr wrap="none" lIns="64358" tIns="32178" rIns="64358" bIns="32178" anchor="ctr"/>
          <a:lstStyle/>
          <a:p>
            <a:pPr eaLnBrk="0" fontAlgn="base" hangingPunct="0">
              <a:spcBef>
                <a:spcPct val="0"/>
              </a:spcBef>
              <a:spcAft>
                <a:spcPct val="0"/>
              </a:spcAft>
              <a:defRPr/>
            </a:pPr>
            <a:endParaRPr lang="en-US" sz="1700" dirty="0">
              <a:solidFill>
                <a:prstClr val="black"/>
              </a:solidFill>
              <a:latin typeface="Arial" charset="0"/>
              <a:ea typeface="ヒラギノ角ゴ Pro W3" pitchFamily="64" charset="-128"/>
            </a:endParaRPr>
          </a:p>
        </p:txBody>
      </p:sp>
      <p:sp>
        <p:nvSpPr>
          <p:cNvPr id="5" name="Rectangle 7"/>
          <p:cNvSpPr>
            <a:spLocks noChangeArrowheads="1"/>
          </p:cNvSpPr>
          <p:nvPr/>
        </p:nvSpPr>
        <p:spPr bwMode="auto">
          <a:xfrm>
            <a:off x="7459663" y="0"/>
            <a:ext cx="1287462" cy="6858000"/>
          </a:xfrm>
          <a:prstGeom prst="rect">
            <a:avLst/>
          </a:prstGeom>
          <a:gradFill rotWithShape="0">
            <a:gsLst>
              <a:gs pos="0">
                <a:srgbClr val="000080">
                  <a:alpha val="55000"/>
                </a:srgbClr>
              </a:gs>
              <a:gs pos="100000">
                <a:srgbClr val="007DA8">
                  <a:alpha val="55000"/>
                </a:srgbClr>
              </a:gs>
            </a:gsLst>
            <a:lin ang="5400000" scaled="1"/>
          </a:gradFill>
          <a:ln w="9525">
            <a:noFill/>
            <a:miter lim="800000"/>
            <a:headEnd/>
            <a:tailEnd/>
          </a:ln>
        </p:spPr>
        <p:txBody>
          <a:bodyPr wrap="none" lIns="64358" tIns="32178" rIns="64358" bIns="32178" anchor="ctr"/>
          <a:lstStyle/>
          <a:p>
            <a:pPr algn="ctr" eaLnBrk="0" fontAlgn="base" hangingPunct="0">
              <a:spcBef>
                <a:spcPct val="0"/>
              </a:spcBef>
              <a:spcAft>
                <a:spcPct val="0"/>
              </a:spcAft>
              <a:defRPr/>
            </a:pPr>
            <a:endParaRPr lang="en-US" sz="1700" dirty="0">
              <a:solidFill>
                <a:prstClr val="black"/>
              </a:solidFill>
              <a:latin typeface="Arial" charset="0"/>
              <a:ea typeface="ヒラギノ角ゴ Pro W3" pitchFamily="64" charset="-128"/>
            </a:endParaRPr>
          </a:p>
        </p:txBody>
      </p:sp>
      <p:sp>
        <p:nvSpPr>
          <p:cNvPr id="6" name="Text Box 9"/>
          <p:cNvSpPr txBox="1">
            <a:spLocks noChangeArrowheads="1"/>
          </p:cNvSpPr>
          <p:nvPr/>
        </p:nvSpPr>
        <p:spPr bwMode="auto">
          <a:xfrm>
            <a:off x="696913" y="5951538"/>
            <a:ext cx="6386512" cy="233362"/>
          </a:xfrm>
          <a:prstGeom prst="rect">
            <a:avLst/>
          </a:prstGeom>
          <a:noFill/>
          <a:ln w="9525">
            <a:noFill/>
            <a:miter lim="800000"/>
            <a:headEnd/>
            <a:tailEnd/>
          </a:ln>
        </p:spPr>
        <p:txBody>
          <a:bodyPr lIns="64358" tIns="32178" rIns="64358" bIns="32178">
            <a:spAutoFit/>
          </a:bodyPr>
          <a:lstStyle/>
          <a:p>
            <a:pPr eaLnBrk="0" fontAlgn="base" hangingPunct="0">
              <a:spcBef>
                <a:spcPct val="0"/>
              </a:spcBef>
              <a:spcAft>
                <a:spcPct val="0"/>
              </a:spcAft>
              <a:defRPr/>
            </a:pPr>
            <a:r>
              <a:rPr lang="en-US" sz="1100" b="1" dirty="0">
                <a:solidFill>
                  <a:prstClr val="black">
                    <a:lumMod val="65000"/>
                    <a:lumOff val="35000"/>
                  </a:prstClr>
                </a:solidFill>
                <a:latin typeface="Calibri" pitchFamily="34" charset="0"/>
                <a:ea typeface="ヒラギノ角ゴ Pro W3" pitchFamily="64" charset="-128"/>
              </a:rPr>
              <a:t>Dobson DaVanzo &amp; Associates, LLC  Vienna, VA 703.260.1760  </a:t>
            </a:r>
            <a:r>
              <a:rPr lang="en-US" sz="1100" b="1" dirty="0">
                <a:solidFill>
                  <a:srgbClr val="500F28"/>
                </a:solidFill>
                <a:latin typeface="Calibri" pitchFamily="34" charset="0"/>
                <a:ea typeface="ヒラギノ角ゴ Pro W3" pitchFamily="64" charset="-128"/>
              </a:rPr>
              <a:t>www.dobsondavanzo.com</a:t>
            </a:r>
          </a:p>
        </p:txBody>
      </p:sp>
      <p:pic>
        <p:nvPicPr>
          <p:cNvPr id="7" name="Picture 10" descr="DobsonDaVanzo-logo"/>
          <p:cNvPicPr>
            <a:picLocks noChangeAspect="1" noChangeArrowheads="1"/>
          </p:cNvPicPr>
          <p:nvPr/>
        </p:nvPicPr>
        <p:blipFill>
          <a:blip r:embed="rId2" cstate="print"/>
          <a:srcRect/>
          <a:stretch>
            <a:fillRect/>
          </a:stretch>
        </p:blipFill>
        <p:spPr bwMode="auto">
          <a:xfrm>
            <a:off x="660400" y="5040313"/>
            <a:ext cx="5419725" cy="681037"/>
          </a:xfrm>
          <a:prstGeom prst="rect">
            <a:avLst/>
          </a:prstGeom>
          <a:noFill/>
          <a:ln w="9525">
            <a:noFill/>
            <a:miter lim="800000"/>
            <a:headEnd/>
            <a:tailEnd/>
          </a:ln>
        </p:spPr>
      </p:pic>
      <p:sp>
        <p:nvSpPr>
          <p:cNvPr id="5122" name="Rectangle 2"/>
          <p:cNvSpPr>
            <a:spLocks noGrp="1" noChangeArrowheads="1"/>
          </p:cNvSpPr>
          <p:nvPr>
            <p:ph type="ctrTitle"/>
          </p:nvPr>
        </p:nvSpPr>
        <p:spPr>
          <a:xfrm>
            <a:off x="674145" y="844158"/>
            <a:ext cx="6439594" cy="1822843"/>
          </a:xfrm>
        </p:spPr>
        <p:txBody>
          <a:bodyPr lIns="64358" rIns="6435"/>
          <a:lstStyle>
            <a:lvl1pPr>
              <a:defRPr sz="3800" b="1">
                <a:latin typeface="Calibri" pitchFamily="34" charset="0"/>
              </a:defRPr>
            </a:lvl1pPr>
          </a:lstStyle>
          <a:p>
            <a:r>
              <a:rPr lang="en-US" dirty="0" smtClean="0"/>
              <a:t>Click to edit Master title style</a:t>
            </a:r>
            <a:endParaRPr lang="en-US" dirty="0"/>
          </a:p>
        </p:txBody>
      </p:sp>
      <p:sp>
        <p:nvSpPr>
          <p:cNvPr id="5123" name="Rectangle 3"/>
          <p:cNvSpPr>
            <a:spLocks noGrp="1" noChangeArrowheads="1"/>
          </p:cNvSpPr>
          <p:nvPr>
            <p:ph type="subTitle" idx="1"/>
          </p:nvPr>
        </p:nvSpPr>
        <p:spPr>
          <a:xfrm>
            <a:off x="674147" y="2680651"/>
            <a:ext cx="6463071" cy="1769230"/>
          </a:xfrm>
        </p:spPr>
        <p:txBody>
          <a:bodyPr lIns="64358" rIns="64358"/>
          <a:lstStyle>
            <a:lvl1pPr>
              <a:defRPr sz="2800" b="1" i="1">
                <a:solidFill>
                  <a:srgbClr val="9FC761"/>
                </a:solidFill>
                <a:latin typeface="Calibri" pitchFamily="34" charset="0"/>
              </a:defRPr>
            </a:lvl1pPr>
          </a:lstStyle>
          <a:p>
            <a:r>
              <a:rPr lang="en-US" dirty="0" smtClean="0"/>
              <a:t>Click to edit Master subtitle style</a:t>
            </a:r>
            <a:endParaRPr lang="en-US" dirty="0"/>
          </a:p>
        </p:txBody>
      </p:sp>
      <p:sp>
        <p:nvSpPr>
          <p:cNvPr id="8" name="Rectangle 4"/>
          <p:cNvSpPr>
            <a:spLocks noGrp="1" noChangeArrowheads="1"/>
          </p:cNvSpPr>
          <p:nvPr>
            <p:ph type="dt" sz="half" idx="10"/>
          </p:nvPr>
        </p:nvSpPr>
        <p:spPr bwMode="auto">
          <a:xfrm>
            <a:off x="696913" y="6272213"/>
            <a:ext cx="1879600" cy="482600"/>
          </a:xfrm>
          <a:prstGeom prst="rect">
            <a:avLst/>
          </a:prstGeom>
          <a:ln>
            <a:miter lim="800000"/>
            <a:headEnd/>
            <a:tailEnd/>
          </a:ln>
        </p:spPr>
        <p:txBody>
          <a:bodyPr vert="horz" wrap="square" lIns="64358" tIns="45710" rIns="64358" bIns="45710" numCol="1" anchor="t" anchorCtr="0" compatLnSpc="1">
            <a:prstTxWarp prst="textNoShape">
              <a:avLst/>
            </a:prstTxWarp>
          </a:bodyPr>
          <a:lstStyle>
            <a:lvl1pPr eaLnBrk="0" hangingPunct="0">
              <a:defRPr sz="1400">
                <a:solidFill>
                  <a:srgbClr val="000080"/>
                </a:solidFill>
                <a:cs typeface="ヒラギノ角ゴ Pro W3"/>
              </a:defRPr>
            </a:lvl1pPr>
          </a:lstStyle>
          <a:p>
            <a:pPr fontAlgn="base">
              <a:spcBef>
                <a:spcPct val="0"/>
              </a:spcBef>
              <a:spcAft>
                <a:spcPct val="0"/>
              </a:spcAft>
              <a:defRPr/>
            </a:pPr>
            <a:endParaRPr lang="en-US" dirty="0">
              <a:latin typeface="Arial" pitchFamily="34" charset="0"/>
            </a:endParaRPr>
          </a:p>
        </p:txBody>
      </p:sp>
      <p:sp>
        <p:nvSpPr>
          <p:cNvPr id="9" name="Rectangle 5"/>
          <p:cNvSpPr>
            <a:spLocks noGrp="1" noChangeArrowheads="1"/>
          </p:cNvSpPr>
          <p:nvPr>
            <p:ph type="ftr" sz="quarter" idx="11"/>
          </p:nvPr>
        </p:nvSpPr>
        <p:spPr bwMode="auto">
          <a:xfrm>
            <a:off x="3165475" y="6272213"/>
            <a:ext cx="2844800" cy="482600"/>
          </a:xfrm>
          <a:prstGeom prst="rect">
            <a:avLst/>
          </a:prstGeom>
          <a:ln>
            <a:miter lim="800000"/>
            <a:headEnd/>
            <a:tailEnd/>
          </a:ln>
        </p:spPr>
        <p:txBody>
          <a:bodyPr vert="horz" wrap="square" lIns="91419" tIns="45710" rIns="91419" bIns="45710" numCol="1" anchor="t" anchorCtr="0" compatLnSpc="1">
            <a:prstTxWarp prst="textNoShape">
              <a:avLst/>
            </a:prstTxWarp>
          </a:bodyPr>
          <a:lstStyle>
            <a:lvl1pPr algn="ctr" eaLnBrk="0" hangingPunct="0">
              <a:defRPr sz="1400">
                <a:solidFill>
                  <a:srgbClr val="000080"/>
                </a:solidFill>
                <a:cs typeface="ヒラギノ角ゴ Pro W3"/>
              </a:defRPr>
            </a:lvl1pPr>
          </a:lstStyle>
          <a:p>
            <a:pPr fontAlgn="base">
              <a:spcBef>
                <a:spcPct val="0"/>
              </a:spcBef>
              <a:spcAft>
                <a:spcPct val="0"/>
              </a:spcAft>
              <a:defRPr/>
            </a:pPr>
            <a:endParaRPr lang="en-US" dirty="0">
              <a:latin typeface="Arial" pitchFamily="34" charset="0"/>
            </a:endParaRPr>
          </a:p>
        </p:txBody>
      </p:sp>
    </p:spTree>
    <p:extLst>
      <p:ext uri="{BB962C8B-B14F-4D97-AF65-F5344CB8AC3E}">
        <p14:creationId xmlns:p14="http://schemas.microsoft.com/office/powerpoint/2010/main" val="4315616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824413"/>
            <a:ext cx="9144000" cy="1073150"/>
          </a:xfrm>
          <a:prstGeom prst="rect">
            <a:avLst/>
          </a:prstGeom>
          <a:solidFill>
            <a:srgbClr val="9FC761"/>
          </a:solidFill>
          <a:ln w="9525">
            <a:noFill/>
            <a:miter lim="800000"/>
            <a:headEnd/>
            <a:tailEnd/>
          </a:ln>
        </p:spPr>
        <p:txBody>
          <a:bodyPr wrap="none" lIns="64358" tIns="32178" rIns="64358" bIns="32178" anchor="ctr"/>
          <a:lstStyle/>
          <a:p>
            <a:pPr eaLnBrk="0" fontAlgn="base" hangingPunct="0">
              <a:spcBef>
                <a:spcPct val="0"/>
              </a:spcBef>
              <a:spcAft>
                <a:spcPct val="0"/>
              </a:spcAft>
              <a:defRPr/>
            </a:pPr>
            <a:endParaRPr lang="en-US" sz="1700" dirty="0">
              <a:solidFill>
                <a:prstClr val="black"/>
              </a:solidFill>
              <a:latin typeface="Arial" charset="0"/>
              <a:ea typeface="ヒラギノ角ゴ Pro W3" pitchFamily="64" charset="-128"/>
            </a:endParaRPr>
          </a:p>
        </p:txBody>
      </p:sp>
      <p:sp>
        <p:nvSpPr>
          <p:cNvPr id="5" name="Rectangle 7"/>
          <p:cNvSpPr>
            <a:spLocks noChangeArrowheads="1"/>
          </p:cNvSpPr>
          <p:nvPr/>
        </p:nvSpPr>
        <p:spPr bwMode="auto">
          <a:xfrm>
            <a:off x="7459663" y="0"/>
            <a:ext cx="1287462" cy="6858000"/>
          </a:xfrm>
          <a:prstGeom prst="rect">
            <a:avLst/>
          </a:prstGeom>
          <a:gradFill rotWithShape="0">
            <a:gsLst>
              <a:gs pos="0">
                <a:srgbClr val="000080">
                  <a:alpha val="55000"/>
                </a:srgbClr>
              </a:gs>
              <a:gs pos="100000">
                <a:srgbClr val="007DA8">
                  <a:alpha val="55000"/>
                </a:srgbClr>
              </a:gs>
            </a:gsLst>
            <a:lin ang="5400000" scaled="1"/>
          </a:gradFill>
          <a:ln w="9525">
            <a:noFill/>
            <a:miter lim="800000"/>
            <a:headEnd/>
            <a:tailEnd/>
          </a:ln>
        </p:spPr>
        <p:txBody>
          <a:bodyPr wrap="none" lIns="64358" tIns="32178" rIns="64358" bIns="32178" anchor="ctr"/>
          <a:lstStyle/>
          <a:p>
            <a:pPr algn="ctr" eaLnBrk="0" fontAlgn="base" hangingPunct="0">
              <a:spcBef>
                <a:spcPct val="0"/>
              </a:spcBef>
              <a:spcAft>
                <a:spcPct val="0"/>
              </a:spcAft>
              <a:defRPr/>
            </a:pPr>
            <a:endParaRPr lang="en-US" sz="1700" dirty="0">
              <a:solidFill>
                <a:prstClr val="black"/>
              </a:solidFill>
              <a:latin typeface="Arial" charset="0"/>
              <a:ea typeface="ヒラギノ角ゴ Pro W3" pitchFamily="64" charset="-128"/>
            </a:endParaRPr>
          </a:p>
        </p:txBody>
      </p:sp>
      <p:sp>
        <p:nvSpPr>
          <p:cNvPr id="6" name="Text Box 9"/>
          <p:cNvSpPr txBox="1">
            <a:spLocks noChangeArrowheads="1"/>
          </p:cNvSpPr>
          <p:nvPr/>
        </p:nvSpPr>
        <p:spPr bwMode="auto">
          <a:xfrm>
            <a:off x="696913" y="5951538"/>
            <a:ext cx="6386512" cy="233362"/>
          </a:xfrm>
          <a:prstGeom prst="rect">
            <a:avLst/>
          </a:prstGeom>
          <a:noFill/>
          <a:ln w="9525">
            <a:noFill/>
            <a:miter lim="800000"/>
            <a:headEnd/>
            <a:tailEnd/>
          </a:ln>
        </p:spPr>
        <p:txBody>
          <a:bodyPr lIns="64358" tIns="32178" rIns="64358" bIns="32178">
            <a:spAutoFit/>
          </a:bodyPr>
          <a:lstStyle/>
          <a:p>
            <a:pPr eaLnBrk="0" fontAlgn="base" hangingPunct="0">
              <a:spcBef>
                <a:spcPct val="0"/>
              </a:spcBef>
              <a:spcAft>
                <a:spcPct val="0"/>
              </a:spcAft>
              <a:defRPr/>
            </a:pPr>
            <a:r>
              <a:rPr lang="en-US" sz="1100" b="1" dirty="0">
                <a:solidFill>
                  <a:prstClr val="black">
                    <a:lumMod val="65000"/>
                    <a:lumOff val="35000"/>
                  </a:prstClr>
                </a:solidFill>
                <a:latin typeface="Calibri" pitchFamily="34" charset="0"/>
                <a:ea typeface="ヒラギノ角ゴ Pro W3" pitchFamily="64" charset="-128"/>
              </a:rPr>
              <a:t>Dobson DaVanzo &amp; Associates, LLC  Vienna, Va.  703.281.3250  </a:t>
            </a:r>
            <a:r>
              <a:rPr lang="en-US" sz="1100" b="1" dirty="0">
                <a:solidFill>
                  <a:srgbClr val="500F28"/>
                </a:solidFill>
                <a:latin typeface="Calibri" pitchFamily="34" charset="0"/>
                <a:ea typeface="ヒラギノ角ゴ Pro W3" pitchFamily="64" charset="-128"/>
              </a:rPr>
              <a:t>www.dobsondavanzo.com</a:t>
            </a:r>
          </a:p>
        </p:txBody>
      </p:sp>
      <p:pic>
        <p:nvPicPr>
          <p:cNvPr id="7" name="Picture 10" descr="DobsonDaVanzo-logo"/>
          <p:cNvPicPr>
            <a:picLocks noChangeAspect="1" noChangeArrowheads="1"/>
          </p:cNvPicPr>
          <p:nvPr/>
        </p:nvPicPr>
        <p:blipFill>
          <a:blip r:embed="rId2" cstate="print"/>
          <a:srcRect/>
          <a:stretch>
            <a:fillRect/>
          </a:stretch>
        </p:blipFill>
        <p:spPr bwMode="auto">
          <a:xfrm>
            <a:off x="660400" y="5040313"/>
            <a:ext cx="5419725" cy="681037"/>
          </a:xfrm>
          <a:prstGeom prst="rect">
            <a:avLst/>
          </a:prstGeom>
          <a:noFill/>
          <a:ln w="9525">
            <a:noFill/>
            <a:miter lim="800000"/>
            <a:headEnd/>
            <a:tailEnd/>
          </a:ln>
        </p:spPr>
      </p:pic>
      <p:sp>
        <p:nvSpPr>
          <p:cNvPr id="5122" name="Rectangle 2"/>
          <p:cNvSpPr>
            <a:spLocks noGrp="1" noChangeArrowheads="1"/>
          </p:cNvSpPr>
          <p:nvPr>
            <p:ph type="ctrTitle"/>
          </p:nvPr>
        </p:nvSpPr>
        <p:spPr>
          <a:xfrm>
            <a:off x="660319" y="426670"/>
            <a:ext cx="6439594" cy="1822843"/>
          </a:xfrm>
        </p:spPr>
        <p:txBody>
          <a:bodyPr lIns="64358" rIns="6435" anchor="t"/>
          <a:lstStyle>
            <a:lvl1pPr>
              <a:defRPr sz="3400" b="1">
                <a:latin typeface="Calibri" pitchFamily="34" charset="0"/>
              </a:defRPr>
            </a:lvl1pPr>
          </a:lstStyle>
          <a:p>
            <a:r>
              <a:rPr lang="en-US" dirty="0" smtClean="0"/>
              <a:t>Click to edit Master title style</a:t>
            </a:r>
            <a:endParaRPr lang="en-US" dirty="0"/>
          </a:p>
        </p:txBody>
      </p:sp>
      <p:sp>
        <p:nvSpPr>
          <p:cNvPr id="5123" name="Rectangle 3"/>
          <p:cNvSpPr>
            <a:spLocks noGrp="1" noChangeArrowheads="1"/>
          </p:cNvSpPr>
          <p:nvPr>
            <p:ph type="subTitle" idx="1"/>
          </p:nvPr>
        </p:nvSpPr>
        <p:spPr>
          <a:xfrm>
            <a:off x="674147" y="2303127"/>
            <a:ext cx="6463071" cy="2305360"/>
          </a:xfrm>
        </p:spPr>
        <p:txBody>
          <a:bodyPr lIns="64358" rIns="64358"/>
          <a:lstStyle>
            <a:lvl1pPr>
              <a:spcBef>
                <a:spcPts val="0"/>
              </a:spcBef>
              <a:spcAft>
                <a:spcPts val="0"/>
              </a:spcAft>
              <a:defRPr lang="en-US" sz="2800" i="0">
                <a:solidFill>
                  <a:schemeClr val="accent1"/>
                </a:solidFill>
              </a:defRPr>
            </a:lvl1pPr>
          </a:lstStyle>
          <a:p>
            <a:endParaRPr lang="en-US" dirty="0"/>
          </a:p>
        </p:txBody>
      </p:sp>
      <p:sp>
        <p:nvSpPr>
          <p:cNvPr id="8" name="Rectangle 4"/>
          <p:cNvSpPr>
            <a:spLocks noGrp="1" noChangeArrowheads="1"/>
          </p:cNvSpPr>
          <p:nvPr>
            <p:ph type="dt" sz="half" idx="10"/>
          </p:nvPr>
        </p:nvSpPr>
        <p:spPr bwMode="auto">
          <a:xfrm>
            <a:off x="696913" y="6272213"/>
            <a:ext cx="1879600" cy="482600"/>
          </a:xfrm>
          <a:prstGeom prst="rect">
            <a:avLst/>
          </a:prstGeom>
          <a:ln>
            <a:miter lim="800000"/>
            <a:headEnd/>
            <a:tailEnd/>
          </a:ln>
        </p:spPr>
        <p:txBody>
          <a:bodyPr vert="horz" wrap="square" lIns="64358" tIns="45710" rIns="64358" bIns="45710" numCol="1" anchor="t" anchorCtr="0" compatLnSpc="1">
            <a:prstTxWarp prst="textNoShape">
              <a:avLst/>
            </a:prstTxWarp>
          </a:bodyPr>
          <a:lstStyle>
            <a:lvl1pPr eaLnBrk="0" hangingPunct="0">
              <a:defRPr sz="1400">
                <a:solidFill>
                  <a:srgbClr val="000080"/>
                </a:solidFill>
                <a:cs typeface="ヒラギノ角ゴ Pro W3"/>
              </a:defRPr>
            </a:lvl1pPr>
          </a:lstStyle>
          <a:p>
            <a:pPr fontAlgn="base">
              <a:spcBef>
                <a:spcPct val="0"/>
              </a:spcBef>
              <a:spcAft>
                <a:spcPct val="0"/>
              </a:spcAft>
              <a:defRPr/>
            </a:pPr>
            <a:endParaRPr lang="en-US" dirty="0">
              <a:latin typeface="Arial" pitchFamily="34" charset="0"/>
            </a:endParaRPr>
          </a:p>
        </p:txBody>
      </p:sp>
      <p:sp>
        <p:nvSpPr>
          <p:cNvPr id="9" name="Rectangle 5"/>
          <p:cNvSpPr>
            <a:spLocks noGrp="1" noChangeArrowheads="1"/>
          </p:cNvSpPr>
          <p:nvPr>
            <p:ph type="ftr" sz="quarter" idx="11"/>
          </p:nvPr>
        </p:nvSpPr>
        <p:spPr bwMode="auto">
          <a:xfrm>
            <a:off x="3165475" y="6272213"/>
            <a:ext cx="2844800" cy="482600"/>
          </a:xfrm>
          <a:prstGeom prst="rect">
            <a:avLst/>
          </a:prstGeom>
          <a:ln>
            <a:miter lim="800000"/>
            <a:headEnd/>
            <a:tailEnd/>
          </a:ln>
        </p:spPr>
        <p:txBody>
          <a:bodyPr vert="horz" wrap="square" lIns="91419" tIns="45710" rIns="91419" bIns="45710" numCol="1" anchor="t" anchorCtr="0" compatLnSpc="1">
            <a:prstTxWarp prst="textNoShape">
              <a:avLst/>
            </a:prstTxWarp>
          </a:bodyPr>
          <a:lstStyle>
            <a:lvl1pPr algn="ctr" eaLnBrk="0" hangingPunct="0">
              <a:defRPr sz="1400">
                <a:solidFill>
                  <a:srgbClr val="000080"/>
                </a:solidFill>
                <a:cs typeface="ヒラギノ角ゴ Pro W3"/>
              </a:defRPr>
            </a:lvl1pPr>
          </a:lstStyle>
          <a:p>
            <a:pPr fontAlgn="base">
              <a:spcBef>
                <a:spcPct val="0"/>
              </a:spcBef>
              <a:spcAft>
                <a:spcPct val="0"/>
              </a:spcAft>
              <a:defRPr/>
            </a:pPr>
            <a:endParaRPr lang="en-US" dirty="0">
              <a:latin typeface="Arial" pitchFamily="34" charset="0"/>
            </a:endParaRPr>
          </a:p>
        </p:txBody>
      </p:sp>
    </p:spTree>
    <p:extLst>
      <p:ext uri="{BB962C8B-B14F-4D97-AF65-F5344CB8AC3E}">
        <p14:creationId xmlns:p14="http://schemas.microsoft.com/office/powerpoint/2010/main" val="13295508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243" y="1981449"/>
            <a:ext cx="7854963" cy="4320565"/>
          </a:xfrm>
        </p:spPr>
        <p:txBody>
          <a:bodyPr/>
          <a:lstStyle>
            <a:lvl1pPr marL="233363" indent="-233363">
              <a:buClr>
                <a:srgbClr val="9FC761"/>
              </a:buClr>
              <a:buFont typeface="Arial" pitchFamily="34" charset="0"/>
              <a:buChar char="•"/>
              <a:defRPr sz="2000"/>
            </a:lvl1pPr>
            <a:lvl2pPr>
              <a:defRPr sz="1800">
                <a:latin typeface="+mj-lt"/>
              </a:defRPr>
            </a:lvl2pPr>
            <a:lvl3pPr>
              <a:defRPr sz="1700">
                <a:latin typeface="+mj-lt"/>
              </a:defRPr>
            </a:lvl3pPr>
            <a:lvl4pPr>
              <a:defRPr sz="1400">
                <a:latin typeface="+mj-lt"/>
              </a:defRPr>
            </a:lvl4pPr>
            <a:lvl5pPr>
              <a:defRPr sz="13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
          <p:cNvSpPr>
            <a:spLocks noGrp="1" noChangeArrowheads="1"/>
          </p:cNvSpPr>
          <p:nvPr>
            <p:ph type="title"/>
          </p:nvPr>
        </p:nvSpPr>
        <p:spPr bwMode="auto">
          <a:xfrm>
            <a:off x="927685" y="256577"/>
            <a:ext cx="7855521" cy="1349581"/>
          </a:xfrm>
          <a:prstGeom prst="rect">
            <a:avLst/>
          </a:prstGeom>
          <a:noFill/>
          <a:ln w="9525">
            <a:noFill/>
            <a:miter lim="800000"/>
            <a:headEnd/>
            <a:tailEnd/>
          </a:ln>
        </p:spPr>
        <p:txBody>
          <a:bodyPr/>
          <a:lstStyle/>
          <a:p>
            <a:pPr lvl="0"/>
            <a:r>
              <a:rPr lang="en-US" dirty="0" smtClean="0"/>
              <a:t>Click to edit Master title style</a:t>
            </a:r>
          </a:p>
        </p:txBody>
      </p:sp>
    </p:spTree>
    <p:extLst>
      <p:ext uri="{BB962C8B-B14F-4D97-AF65-F5344CB8AC3E}">
        <p14:creationId xmlns:p14="http://schemas.microsoft.com/office/powerpoint/2010/main" val="13795005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with footnote">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7854963" cy="3767308"/>
          </a:xfrm>
        </p:spPr>
        <p:txBody>
          <a:bodyPr/>
          <a:lstStyle>
            <a:lvl1pPr marL="342900" indent="-342900">
              <a:defRPr lang="en-US" sz="2000" b="1" dirty="0" smtClean="0">
                <a:solidFill>
                  <a:srgbClr val="000080"/>
                </a:solidFill>
                <a:latin typeface="+mj-lt"/>
                <a:ea typeface="+mn-ea"/>
                <a:cs typeface="+mn-cs"/>
              </a:defRPr>
            </a:lvl1pPr>
            <a:lvl2pPr>
              <a:defRPr sz="1800">
                <a:latin typeface="+mj-lt"/>
              </a:defRPr>
            </a:lvl2pPr>
            <a:lvl3pPr>
              <a:defRPr sz="1700">
                <a:latin typeface="+mj-lt"/>
              </a:defRPr>
            </a:lvl3pPr>
            <a:lvl4pPr>
              <a:defRPr sz="1400">
                <a:latin typeface="+mj-lt"/>
              </a:defRPr>
            </a:lvl4pPr>
            <a:lvl5pPr>
              <a:defRPr sz="1300">
                <a:latin typeface="+mj-lt"/>
              </a:defRPr>
            </a:lvl5pPr>
          </a:lstStyle>
          <a:p>
            <a:pPr marL="233363" lvl="0" indent="-233363" algn="l" defTabSz="912813" rtl="0" eaLnBrk="0" fontAlgn="base" hangingPunct="0">
              <a:spcBef>
                <a:spcPct val="20000"/>
              </a:spcBef>
              <a:spcAft>
                <a:spcPct val="0"/>
              </a:spcAft>
              <a:buClr>
                <a:srgbClr val="9FC761"/>
              </a:buClr>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927685" y="5787973"/>
            <a:ext cx="7823361" cy="375291"/>
          </a:xfrm>
        </p:spPr>
        <p:txBody>
          <a:bodyPr/>
          <a:lstStyle>
            <a:lvl1pPr>
              <a:defRPr sz="1000" b="0">
                <a:solidFill>
                  <a:schemeClr val="tx1"/>
                </a:solidFill>
                <a:latin typeface="+mj-lt"/>
              </a:defRPr>
            </a:lvl1pPr>
          </a:lstStyle>
          <a:p>
            <a:pPr lvl="0"/>
            <a:r>
              <a:rPr lang="en-US" dirty="0" smtClean="0"/>
              <a:t>Click to edit Master text styles</a:t>
            </a:r>
          </a:p>
        </p:txBody>
      </p:sp>
      <p:sp>
        <p:nvSpPr>
          <p:cNvPr id="8" name="Rectangle 2"/>
          <p:cNvSpPr>
            <a:spLocks noGrp="1" noChangeArrowheads="1"/>
          </p:cNvSpPr>
          <p:nvPr>
            <p:ph type="title"/>
          </p:nvPr>
        </p:nvSpPr>
        <p:spPr bwMode="auto">
          <a:xfrm>
            <a:off x="927685" y="256577"/>
            <a:ext cx="7855521" cy="1349581"/>
          </a:xfrm>
          <a:prstGeom prst="rect">
            <a:avLst/>
          </a:prstGeom>
          <a:noFill/>
          <a:ln w="9525">
            <a:noFill/>
            <a:miter lim="800000"/>
            <a:headEnd/>
            <a:tailEnd/>
          </a:ln>
        </p:spPr>
        <p:txBody>
          <a:bodyPr/>
          <a:lstStyle/>
          <a:p>
            <a:pPr lvl="0"/>
            <a:r>
              <a:rPr lang="en-US" dirty="0" smtClean="0"/>
              <a:t>Click to edit Master title style</a:t>
            </a:r>
          </a:p>
        </p:txBody>
      </p:sp>
    </p:spTree>
    <p:extLst>
      <p:ext uri="{BB962C8B-B14F-4D97-AF65-F5344CB8AC3E}">
        <p14:creationId xmlns:p14="http://schemas.microsoft.com/office/powerpoint/2010/main" val="16822499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3873819" cy="4114800"/>
          </a:xfrm>
        </p:spPr>
        <p:txBody>
          <a:bodyPr/>
          <a:lstStyle>
            <a:lvl1pPr>
              <a:defRPr lang="en-US" sz="2000" b="1" dirty="0" smtClean="0">
                <a:solidFill>
                  <a:srgbClr val="000080"/>
                </a:solidFill>
                <a:latin typeface="+mj-lt"/>
                <a:ea typeface="+mn-ea"/>
                <a:cs typeface="+mn-cs"/>
              </a:defRPr>
            </a:lvl1pPr>
            <a:lvl2pPr>
              <a:defRPr sz="1800">
                <a:latin typeface="+mj-lt"/>
              </a:defRPr>
            </a:lvl2pPr>
            <a:lvl3pPr>
              <a:defRPr sz="1700">
                <a:latin typeface="+mj-lt"/>
              </a:defRPr>
            </a:lvl3pPr>
            <a:lvl4pPr>
              <a:defRPr sz="1400">
                <a:latin typeface="+mj-lt"/>
              </a:defRPr>
            </a:lvl4pPr>
            <a:lvl5pPr>
              <a:defRPr sz="1300">
                <a:latin typeface="+mj-lt"/>
              </a:defRPr>
            </a:lvl5pPr>
            <a:lvl6pPr>
              <a:defRPr sz="13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908830" y="1981448"/>
            <a:ext cx="3873818" cy="4114800"/>
          </a:xfrm>
        </p:spPr>
        <p:txBody>
          <a:bodyPr/>
          <a:lstStyle>
            <a:lvl1pPr>
              <a:defRPr lang="en-US" sz="2000" b="1" dirty="0" smtClean="0">
                <a:solidFill>
                  <a:srgbClr val="000080"/>
                </a:solidFill>
                <a:latin typeface="+mj-lt"/>
                <a:ea typeface="+mn-ea"/>
                <a:cs typeface="+mn-cs"/>
              </a:defRPr>
            </a:lvl1pPr>
            <a:lvl2pPr>
              <a:defRPr sz="1700">
                <a:latin typeface="+mj-lt"/>
              </a:defRPr>
            </a:lvl2pPr>
            <a:lvl3pPr>
              <a:defRPr sz="1400">
                <a:latin typeface="+mj-lt"/>
              </a:defRPr>
            </a:lvl3pPr>
            <a:lvl4pPr>
              <a:defRPr sz="1300">
                <a:latin typeface="+mj-lt"/>
              </a:defRPr>
            </a:lvl4pPr>
            <a:lvl5pPr>
              <a:defRPr sz="1300">
                <a:latin typeface="+mj-lt"/>
              </a:defRPr>
            </a:lvl5pPr>
            <a:lvl6pPr>
              <a:defRPr sz="13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292232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181507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27100" y="257175"/>
            <a:ext cx="7856538" cy="1349375"/>
          </a:xfrm>
          <a:prstGeom prst="rect">
            <a:avLst/>
          </a:prstGeom>
          <a:noFill/>
          <a:ln w="9525">
            <a:noFill/>
            <a:miter lim="800000"/>
            <a:headEnd/>
            <a:tailEnd/>
          </a:ln>
        </p:spPr>
        <p:txBody>
          <a:bodyPr vert="horz" wrap="square" lIns="91419" tIns="45710" rIns="91419" bIns="4571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33450" y="1981200"/>
            <a:ext cx="7854950" cy="41148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DobsonDaVanzo-logo"/>
          <p:cNvPicPr>
            <a:picLocks noChangeAspect="1" noChangeArrowheads="1"/>
          </p:cNvPicPr>
          <p:nvPr/>
        </p:nvPicPr>
        <p:blipFill>
          <a:blip r:embed="rId8" cstate="print"/>
          <a:srcRect/>
          <a:stretch>
            <a:fillRect/>
          </a:stretch>
        </p:blipFill>
        <p:spPr bwMode="auto">
          <a:xfrm>
            <a:off x="1025525" y="6354763"/>
            <a:ext cx="2049463" cy="257175"/>
          </a:xfrm>
          <a:prstGeom prst="rect">
            <a:avLst/>
          </a:prstGeom>
          <a:noFill/>
          <a:ln w="9525">
            <a:noFill/>
            <a:miter lim="800000"/>
            <a:headEnd/>
            <a:tailEnd/>
          </a:ln>
        </p:spPr>
      </p:pic>
      <p:sp>
        <p:nvSpPr>
          <p:cNvPr id="1032" name="Line 8"/>
          <p:cNvSpPr>
            <a:spLocks noChangeShapeType="1"/>
          </p:cNvSpPr>
          <p:nvPr/>
        </p:nvSpPr>
        <p:spPr bwMode="auto">
          <a:xfrm>
            <a:off x="3479800" y="1371600"/>
            <a:ext cx="5654675" cy="0"/>
          </a:xfrm>
          <a:prstGeom prst="line">
            <a:avLst/>
          </a:prstGeom>
          <a:noFill/>
          <a:ln w="38100">
            <a:solidFill>
              <a:srgbClr val="9FC761"/>
            </a:solidFill>
            <a:round/>
            <a:headEnd/>
            <a:tailEnd/>
          </a:ln>
        </p:spPr>
        <p:txBody>
          <a:bodyPr wrap="none" lIns="64358" tIns="32178" rIns="64358" bIns="32178" anchor="ctr"/>
          <a:lstStyle/>
          <a:p>
            <a:pPr eaLnBrk="0" fontAlgn="base" hangingPunct="0">
              <a:spcBef>
                <a:spcPct val="0"/>
              </a:spcBef>
              <a:spcAft>
                <a:spcPct val="0"/>
              </a:spcAft>
              <a:defRPr/>
            </a:pPr>
            <a:endParaRPr lang="en-US" sz="1700" dirty="0">
              <a:solidFill>
                <a:prstClr val="black"/>
              </a:solidFill>
              <a:latin typeface="Arial" charset="0"/>
              <a:ea typeface="ヒラギノ角ゴ Pro W3" pitchFamily="64" charset="-128"/>
            </a:endParaRPr>
          </a:p>
        </p:txBody>
      </p:sp>
      <p:sp>
        <p:nvSpPr>
          <p:cNvPr id="7" name="Rectangle 7"/>
          <p:cNvSpPr>
            <a:spLocks noChangeArrowheads="1"/>
          </p:cNvSpPr>
          <p:nvPr/>
        </p:nvSpPr>
        <p:spPr bwMode="auto">
          <a:xfrm>
            <a:off x="0" y="0"/>
            <a:ext cx="750888" cy="6858000"/>
          </a:xfrm>
          <a:prstGeom prst="rect">
            <a:avLst/>
          </a:prstGeom>
          <a:gradFill rotWithShape="0">
            <a:gsLst>
              <a:gs pos="0">
                <a:srgbClr val="000080">
                  <a:alpha val="55000"/>
                </a:srgbClr>
              </a:gs>
              <a:gs pos="100000">
                <a:srgbClr val="007DA8">
                  <a:alpha val="55000"/>
                </a:srgbClr>
              </a:gs>
            </a:gsLst>
            <a:lin ang="5400000" scaled="1"/>
          </a:gradFill>
          <a:ln w="9525">
            <a:noFill/>
            <a:miter lim="800000"/>
            <a:headEnd/>
            <a:tailEnd/>
          </a:ln>
        </p:spPr>
        <p:txBody>
          <a:bodyPr wrap="none" lIns="64358" tIns="32178" rIns="64358" bIns="32178" anchor="ctr"/>
          <a:lstStyle/>
          <a:p>
            <a:pPr algn="ctr" eaLnBrk="0" fontAlgn="base" hangingPunct="0">
              <a:spcBef>
                <a:spcPct val="0"/>
              </a:spcBef>
              <a:spcAft>
                <a:spcPct val="0"/>
              </a:spcAft>
              <a:defRPr/>
            </a:pPr>
            <a:endParaRPr lang="en-US" sz="1700" dirty="0">
              <a:solidFill>
                <a:prstClr val="black"/>
              </a:solidFill>
              <a:latin typeface="Arial" charset="0"/>
              <a:ea typeface="ヒラギノ角ゴ Pro W3" pitchFamily="64" charset="-128"/>
            </a:endParaRPr>
          </a:p>
        </p:txBody>
      </p:sp>
      <p:sp>
        <p:nvSpPr>
          <p:cNvPr id="9" name="TextBox 8"/>
          <p:cNvSpPr txBox="1"/>
          <p:nvPr/>
        </p:nvSpPr>
        <p:spPr>
          <a:xfrm>
            <a:off x="8153400" y="6505575"/>
            <a:ext cx="990600" cy="276225"/>
          </a:xfrm>
          <a:prstGeom prst="rect">
            <a:avLst/>
          </a:prstGeom>
          <a:noFill/>
        </p:spPr>
        <p:txBody>
          <a:bodyPr>
            <a:spAutoFit/>
          </a:bodyPr>
          <a:lstStyle/>
          <a:p>
            <a:pPr algn="r" fontAlgn="base">
              <a:spcBef>
                <a:spcPct val="0"/>
              </a:spcBef>
              <a:spcAft>
                <a:spcPct val="0"/>
              </a:spcAft>
              <a:defRPr/>
            </a:pPr>
            <a:fld id="{EC7CE873-6A68-4C1F-B522-77F97AEAB482}" type="slidenum">
              <a:rPr lang="en-US" sz="1200" smtClean="0">
                <a:solidFill>
                  <a:srgbClr val="FFFFFF">
                    <a:lumMod val="50000"/>
                  </a:srgbClr>
                </a:solidFill>
                <a:latin typeface="Arial" pitchFamily="34" charset="0"/>
              </a:rPr>
              <a:pPr algn="r" fontAlgn="base">
                <a:spcBef>
                  <a:spcPct val="0"/>
                </a:spcBef>
                <a:spcAft>
                  <a:spcPct val="0"/>
                </a:spcAft>
                <a:defRPr/>
              </a:pPr>
              <a:t>‹#›</a:t>
            </a:fld>
            <a:endParaRPr lang="en-US" sz="1200" dirty="0">
              <a:solidFill>
                <a:srgbClr val="FFFFFF">
                  <a:lumMod val="50000"/>
                </a:srgbClr>
              </a:solidFill>
              <a:latin typeface="Arial" pitchFamily="34" charset="0"/>
            </a:endParaRPr>
          </a:p>
        </p:txBody>
      </p:sp>
      <p:sp>
        <p:nvSpPr>
          <p:cNvPr id="10" name="Footer Placeholder 4"/>
          <p:cNvSpPr txBox="1">
            <a:spLocks/>
          </p:cNvSpPr>
          <p:nvPr/>
        </p:nvSpPr>
        <p:spPr>
          <a:xfrm>
            <a:off x="3114146" y="6585869"/>
            <a:ext cx="3911680" cy="195931"/>
          </a:xfrm>
          <a:prstGeom prst="rect">
            <a:avLst/>
          </a:prstGeom>
        </p:spPr>
        <p:txBody>
          <a:bodyPr lIns="78053" tIns="39027" rIns="78053" bIns="39027"/>
          <a:lstStyle/>
          <a:p>
            <a:pPr algn="ctr" defTabSz="780532" eaLnBrk="0" fontAlgn="base" hangingPunct="0">
              <a:spcBef>
                <a:spcPct val="0"/>
              </a:spcBef>
              <a:spcAft>
                <a:spcPct val="0"/>
              </a:spcAft>
              <a:defRPr/>
            </a:pPr>
            <a:r>
              <a:rPr lang="en-US" sz="900" dirty="0">
                <a:solidFill>
                  <a:srgbClr val="FFFFFF">
                    <a:lumMod val="50000"/>
                  </a:srgbClr>
                </a:solidFill>
                <a:latin typeface="Calibri"/>
                <a:ea typeface="ヒラギノ角ゴ Pro W3" pitchFamily="64" charset="-128"/>
              </a:rPr>
              <a:t>© </a:t>
            </a:r>
            <a:r>
              <a:rPr lang="en-US" sz="900" dirty="0" smtClean="0">
                <a:solidFill>
                  <a:srgbClr val="FFFFFF">
                    <a:lumMod val="50000"/>
                  </a:srgbClr>
                </a:solidFill>
                <a:latin typeface="Calibri"/>
                <a:ea typeface="ヒラギノ角ゴ Pro W3" pitchFamily="64" charset="-128"/>
              </a:rPr>
              <a:t>2015 </a:t>
            </a:r>
            <a:r>
              <a:rPr lang="en-US" sz="900" dirty="0">
                <a:solidFill>
                  <a:srgbClr val="FFFFFF">
                    <a:lumMod val="50000"/>
                  </a:srgbClr>
                </a:solidFill>
                <a:latin typeface="Calibri"/>
                <a:ea typeface="ヒラギノ角ゴ Pro W3" pitchFamily="64" charset="-128"/>
              </a:rPr>
              <a:t>Dobson DaVanzo &amp; Associates, LLC. All Rights Reserved.</a:t>
            </a:r>
          </a:p>
          <a:p>
            <a:pPr algn="ctr" defTabSz="780532" eaLnBrk="0" fontAlgn="base" hangingPunct="0">
              <a:spcBef>
                <a:spcPct val="0"/>
              </a:spcBef>
              <a:spcAft>
                <a:spcPct val="0"/>
              </a:spcAft>
              <a:defRPr/>
            </a:pPr>
            <a:endParaRPr lang="en-US" sz="900" dirty="0">
              <a:solidFill>
                <a:srgbClr val="FFFFFF">
                  <a:lumMod val="50000"/>
                </a:srgbClr>
              </a:solidFill>
              <a:latin typeface="Calibri"/>
              <a:ea typeface="ヒラギノ角ゴ Pro W3" pitchFamily="64" charset="-128"/>
            </a:endParaRPr>
          </a:p>
        </p:txBody>
      </p:sp>
    </p:spTree>
    <p:extLst>
      <p:ext uri="{BB962C8B-B14F-4D97-AF65-F5344CB8AC3E}">
        <p14:creationId xmlns:p14="http://schemas.microsoft.com/office/powerpoint/2010/main" val="2199936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l" defTabSz="912813" rtl="0" eaLnBrk="0" fontAlgn="base" hangingPunct="0">
        <a:spcBef>
          <a:spcPct val="0"/>
        </a:spcBef>
        <a:spcAft>
          <a:spcPct val="0"/>
        </a:spcAft>
        <a:defRPr lang="en-US" sz="4400" i="1" dirty="0">
          <a:solidFill>
            <a:srgbClr val="000080"/>
          </a:solidFill>
          <a:latin typeface="+mj-lt"/>
          <a:ea typeface="+mj-ea"/>
          <a:cs typeface="+mj-cs"/>
        </a:defRPr>
      </a:lvl1pPr>
      <a:lvl2pPr algn="l" defTabSz="912813" rtl="0" eaLnBrk="0" fontAlgn="base" hangingPunct="0">
        <a:spcBef>
          <a:spcPct val="0"/>
        </a:spcBef>
        <a:spcAft>
          <a:spcPct val="0"/>
        </a:spcAft>
        <a:defRPr sz="4400" i="1">
          <a:solidFill>
            <a:srgbClr val="000080"/>
          </a:solidFill>
          <a:latin typeface="Calibri" pitchFamily="34" charset="0"/>
          <a:ea typeface="ヒラギノ角ゴ Pro W3" pitchFamily="64" charset="-128"/>
        </a:defRPr>
      </a:lvl2pPr>
      <a:lvl3pPr algn="l" defTabSz="912813" rtl="0" eaLnBrk="0" fontAlgn="base" hangingPunct="0">
        <a:spcBef>
          <a:spcPct val="0"/>
        </a:spcBef>
        <a:spcAft>
          <a:spcPct val="0"/>
        </a:spcAft>
        <a:defRPr sz="4400" i="1">
          <a:solidFill>
            <a:srgbClr val="000080"/>
          </a:solidFill>
          <a:latin typeface="Calibri" pitchFamily="34" charset="0"/>
          <a:ea typeface="ヒラギノ角ゴ Pro W3" pitchFamily="64" charset="-128"/>
        </a:defRPr>
      </a:lvl3pPr>
      <a:lvl4pPr algn="l" defTabSz="912813" rtl="0" eaLnBrk="0" fontAlgn="base" hangingPunct="0">
        <a:spcBef>
          <a:spcPct val="0"/>
        </a:spcBef>
        <a:spcAft>
          <a:spcPct val="0"/>
        </a:spcAft>
        <a:defRPr sz="4400" i="1">
          <a:solidFill>
            <a:srgbClr val="000080"/>
          </a:solidFill>
          <a:latin typeface="Calibri" pitchFamily="34" charset="0"/>
          <a:ea typeface="ヒラギノ角ゴ Pro W3" pitchFamily="64" charset="-128"/>
        </a:defRPr>
      </a:lvl4pPr>
      <a:lvl5pPr algn="l" defTabSz="912813" rtl="0" eaLnBrk="0" fontAlgn="base" hangingPunct="0">
        <a:spcBef>
          <a:spcPct val="0"/>
        </a:spcBef>
        <a:spcAft>
          <a:spcPct val="0"/>
        </a:spcAft>
        <a:defRPr sz="4400" i="1">
          <a:solidFill>
            <a:srgbClr val="000080"/>
          </a:solidFill>
          <a:latin typeface="Calibri" pitchFamily="34" charset="0"/>
          <a:ea typeface="ヒラギノ角ゴ Pro W3" pitchFamily="64" charset="-128"/>
        </a:defRPr>
      </a:lvl5pPr>
      <a:lvl6pPr marL="321785" algn="l" defTabSz="913959" rtl="0" eaLnBrk="1" fontAlgn="base" hangingPunct="1">
        <a:spcBef>
          <a:spcPct val="0"/>
        </a:spcBef>
        <a:spcAft>
          <a:spcPct val="0"/>
        </a:spcAft>
        <a:defRPr sz="4400">
          <a:solidFill>
            <a:srgbClr val="000080"/>
          </a:solidFill>
          <a:latin typeface="Calibri Italic" pitchFamily="64" charset="0"/>
          <a:ea typeface="ヒラギノ角ゴ Pro W3" pitchFamily="64" charset="-128"/>
        </a:defRPr>
      </a:lvl6pPr>
      <a:lvl7pPr marL="643570" algn="l" defTabSz="913959" rtl="0" eaLnBrk="1" fontAlgn="base" hangingPunct="1">
        <a:spcBef>
          <a:spcPct val="0"/>
        </a:spcBef>
        <a:spcAft>
          <a:spcPct val="0"/>
        </a:spcAft>
        <a:defRPr sz="4400">
          <a:solidFill>
            <a:srgbClr val="000080"/>
          </a:solidFill>
          <a:latin typeface="Calibri Italic" pitchFamily="64" charset="0"/>
          <a:ea typeface="ヒラギノ角ゴ Pro W3" pitchFamily="64" charset="-128"/>
        </a:defRPr>
      </a:lvl7pPr>
      <a:lvl8pPr marL="965355" algn="l" defTabSz="913959" rtl="0" eaLnBrk="1" fontAlgn="base" hangingPunct="1">
        <a:spcBef>
          <a:spcPct val="0"/>
        </a:spcBef>
        <a:spcAft>
          <a:spcPct val="0"/>
        </a:spcAft>
        <a:defRPr sz="4400">
          <a:solidFill>
            <a:srgbClr val="000080"/>
          </a:solidFill>
          <a:latin typeface="Calibri Italic" pitchFamily="64" charset="0"/>
          <a:ea typeface="ヒラギノ角ゴ Pro W3" pitchFamily="64" charset="-128"/>
        </a:defRPr>
      </a:lvl8pPr>
      <a:lvl9pPr marL="1287140" algn="l" defTabSz="913959" rtl="0" eaLnBrk="1" fontAlgn="base" hangingPunct="1">
        <a:spcBef>
          <a:spcPct val="0"/>
        </a:spcBef>
        <a:spcAft>
          <a:spcPct val="0"/>
        </a:spcAft>
        <a:defRPr sz="4400">
          <a:solidFill>
            <a:srgbClr val="000080"/>
          </a:solidFill>
          <a:latin typeface="Calibri Italic" pitchFamily="64" charset="0"/>
          <a:ea typeface="ヒラギノ角ゴ Pro W3" pitchFamily="64" charset="-128"/>
        </a:defRPr>
      </a:lvl9pPr>
    </p:titleStyle>
    <p:bodyStyle>
      <a:lvl1pPr marL="342900" indent="-342900" algn="l" defTabSz="912813" rtl="0" eaLnBrk="0" fontAlgn="base" hangingPunct="0">
        <a:spcBef>
          <a:spcPct val="20000"/>
        </a:spcBef>
        <a:spcAft>
          <a:spcPct val="0"/>
        </a:spcAft>
        <a:buClr>
          <a:schemeClr val="folHlink"/>
        </a:buClr>
        <a:defRPr lang="en-US" sz="2000" b="1" dirty="0">
          <a:solidFill>
            <a:srgbClr val="000080"/>
          </a:solidFill>
          <a:latin typeface="+mj-lt"/>
          <a:ea typeface="+mn-ea"/>
          <a:cs typeface="+mn-cs"/>
        </a:defRPr>
      </a:lvl1pPr>
      <a:lvl2pPr marL="708025" indent="-285750" algn="l" defTabSz="912813" rtl="0" eaLnBrk="0" fontAlgn="base" hangingPunct="0">
        <a:spcBef>
          <a:spcPct val="20000"/>
        </a:spcBef>
        <a:spcAft>
          <a:spcPct val="0"/>
        </a:spcAft>
        <a:buClr>
          <a:srgbClr val="9FC761"/>
        </a:buClr>
        <a:buFont typeface="Times" pitchFamily="18" charset="0"/>
        <a:buChar char="•"/>
        <a:defRPr lang="en-US" dirty="0">
          <a:solidFill>
            <a:srgbClr val="000080"/>
          </a:solidFill>
          <a:latin typeface="+mn-lt"/>
          <a:ea typeface="+mn-ea"/>
        </a:defRPr>
      </a:lvl2pPr>
      <a:lvl3pPr marL="1017588" indent="-228600" algn="l" defTabSz="912813" rtl="0" eaLnBrk="0" fontAlgn="base" hangingPunct="0">
        <a:spcBef>
          <a:spcPct val="20000"/>
        </a:spcBef>
        <a:spcAft>
          <a:spcPct val="0"/>
        </a:spcAft>
        <a:buClr>
          <a:srgbClr val="9FC761"/>
        </a:buClr>
        <a:buChar char="•"/>
        <a:defRPr lang="en-US" sz="1700" dirty="0">
          <a:solidFill>
            <a:srgbClr val="000080"/>
          </a:solidFill>
          <a:latin typeface="+mn-lt"/>
          <a:ea typeface="+mn-ea"/>
        </a:defRPr>
      </a:lvl3pPr>
      <a:lvl4pPr marL="1327150" indent="-228600" algn="l" defTabSz="912813" rtl="0" eaLnBrk="0" fontAlgn="base" hangingPunct="0">
        <a:spcBef>
          <a:spcPct val="20000"/>
        </a:spcBef>
        <a:spcAft>
          <a:spcPct val="0"/>
        </a:spcAft>
        <a:buClr>
          <a:srgbClr val="9FC761"/>
        </a:buClr>
        <a:buFont typeface="Times" pitchFamily="18" charset="0"/>
        <a:buChar char="•"/>
        <a:defRPr lang="en-US" sz="1400" dirty="0">
          <a:solidFill>
            <a:srgbClr val="000080"/>
          </a:solidFill>
          <a:latin typeface="+mn-lt"/>
          <a:ea typeface="+mn-ea"/>
        </a:defRPr>
      </a:lvl4pPr>
      <a:lvl5pPr marL="1636713" indent="-228600" algn="l" defTabSz="912813" rtl="0" eaLnBrk="0" fontAlgn="base" hangingPunct="0">
        <a:spcBef>
          <a:spcPct val="20000"/>
        </a:spcBef>
        <a:spcAft>
          <a:spcPct val="0"/>
        </a:spcAft>
        <a:buClr>
          <a:srgbClr val="9FC761"/>
        </a:buClr>
        <a:buFont typeface="Times" pitchFamily="18" charset="0"/>
        <a:buChar char="•"/>
        <a:defRPr lang="en-US" sz="1300" dirty="0">
          <a:solidFill>
            <a:srgbClr val="000080"/>
          </a:solidFill>
          <a:latin typeface="+mn-lt"/>
          <a:ea typeface="+mn-ea"/>
        </a:defRPr>
      </a:lvl5pPr>
      <a:lvl6pPr marL="1959760" indent="-229049" algn="l" defTabSz="913959" rtl="0" eaLnBrk="1" fontAlgn="base" hangingPunct="1">
        <a:spcBef>
          <a:spcPct val="20000"/>
        </a:spcBef>
        <a:spcAft>
          <a:spcPct val="0"/>
        </a:spcAft>
        <a:buClr>
          <a:srgbClr val="9FC761"/>
        </a:buClr>
        <a:buFont typeface="Times" pitchFamily="64" charset="0"/>
        <a:buChar char="•"/>
        <a:defRPr sz="2000">
          <a:solidFill>
            <a:srgbClr val="000080"/>
          </a:solidFill>
          <a:latin typeface="Calibri" pitchFamily="64" charset="0"/>
          <a:ea typeface="+mn-ea"/>
        </a:defRPr>
      </a:lvl6pPr>
      <a:lvl7pPr marL="2281545" indent="-229049" algn="l" defTabSz="913959" rtl="0" eaLnBrk="1" fontAlgn="base" hangingPunct="1">
        <a:spcBef>
          <a:spcPct val="20000"/>
        </a:spcBef>
        <a:spcAft>
          <a:spcPct val="0"/>
        </a:spcAft>
        <a:buClr>
          <a:srgbClr val="9FC761"/>
        </a:buClr>
        <a:buFont typeface="Times" pitchFamily="64" charset="0"/>
        <a:buChar char="•"/>
        <a:defRPr sz="2000">
          <a:solidFill>
            <a:srgbClr val="000080"/>
          </a:solidFill>
          <a:latin typeface="Calibri" pitchFamily="64" charset="0"/>
          <a:ea typeface="+mn-ea"/>
        </a:defRPr>
      </a:lvl7pPr>
      <a:lvl8pPr marL="2603330" indent="-229049" algn="l" defTabSz="913959" rtl="0" eaLnBrk="1" fontAlgn="base" hangingPunct="1">
        <a:spcBef>
          <a:spcPct val="20000"/>
        </a:spcBef>
        <a:spcAft>
          <a:spcPct val="0"/>
        </a:spcAft>
        <a:buClr>
          <a:srgbClr val="9FC761"/>
        </a:buClr>
        <a:buFont typeface="Times" pitchFamily="64" charset="0"/>
        <a:buChar char="•"/>
        <a:defRPr sz="2000">
          <a:solidFill>
            <a:srgbClr val="000080"/>
          </a:solidFill>
          <a:latin typeface="Calibri" pitchFamily="64" charset="0"/>
          <a:ea typeface="+mn-ea"/>
        </a:defRPr>
      </a:lvl8pPr>
      <a:lvl9pPr marL="2925115" indent="-229049" algn="l" defTabSz="913959" rtl="0" eaLnBrk="1" fontAlgn="base" hangingPunct="1">
        <a:spcBef>
          <a:spcPct val="20000"/>
        </a:spcBef>
        <a:spcAft>
          <a:spcPct val="0"/>
        </a:spcAft>
        <a:buClr>
          <a:srgbClr val="9FC761"/>
        </a:buClr>
        <a:buFont typeface="Times" pitchFamily="64" charset="0"/>
        <a:buChar char="•"/>
        <a:defRPr sz="2000">
          <a:solidFill>
            <a:srgbClr val="000080"/>
          </a:solidFill>
          <a:latin typeface="Calibri" pitchFamily="64" charset="0"/>
          <a:ea typeface="+mn-ea"/>
        </a:defRPr>
      </a:lvl9pPr>
    </p:bodyStyle>
    <p:otherStyle>
      <a:defPPr>
        <a:defRPr lang="en-US"/>
      </a:defPPr>
      <a:lvl1pPr marL="0" algn="l" defTabSz="643570" rtl="0" eaLnBrk="1" latinLnBrk="0" hangingPunct="1">
        <a:defRPr sz="1300" kern="1200">
          <a:solidFill>
            <a:schemeClr val="tx1"/>
          </a:solidFill>
          <a:latin typeface="+mn-lt"/>
          <a:ea typeface="+mn-ea"/>
          <a:cs typeface="+mn-cs"/>
        </a:defRPr>
      </a:lvl1pPr>
      <a:lvl2pPr marL="321785" algn="l" defTabSz="643570" rtl="0" eaLnBrk="1" latinLnBrk="0" hangingPunct="1">
        <a:defRPr sz="1300" kern="1200">
          <a:solidFill>
            <a:schemeClr val="tx1"/>
          </a:solidFill>
          <a:latin typeface="+mn-lt"/>
          <a:ea typeface="+mn-ea"/>
          <a:cs typeface="+mn-cs"/>
        </a:defRPr>
      </a:lvl2pPr>
      <a:lvl3pPr marL="643570" algn="l" defTabSz="643570" rtl="0" eaLnBrk="1" latinLnBrk="0" hangingPunct="1">
        <a:defRPr sz="1300" kern="1200">
          <a:solidFill>
            <a:schemeClr val="tx1"/>
          </a:solidFill>
          <a:latin typeface="+mn-lt"/>
          <a:ea typeface="+mn-ea"/>
          <a:cs typeface="+mn-cs"/>
        </a:defRPr>
      </a:lvl3pPr>
      <a:lvl4pPr marL="965355" algn="l" defTabSz="643570" rtl="0" eaLnBrk="1" latinLnBrk="0" hangingPunct="1">
        <a:defRPr sz="1300" kern="1200">
          <a:solidFill>
            <a:schemeClr val="tx1"/>
          </a:solidFill>
          <a:latin typeface="+mn-lt"/>
          <a:ea typeface="+mn-ea"/>
          <a:cs typeface="+mn-cs"/>
        </a:defRPr>
      </a:lvl4pPr>
      <a:lvl5pPr marL="1287140" algn="l" defTabSz="643570" rtl="0" eaLnBrk="1" latinLnBrk="0" hangingPunct="1">
        <a:defRPr sz="1300" kern="1200">
          <a:solidFill>
            <a:schemeClr val="tx1"/>
          </a:solidFill>
          <a:latin typeface="+mn-lt"/>
          <a:ea typeface="+mn-ea"/>
          <a:cs typeface="+mn-cs"/>
        </a:defRPr>
      </a:lvl5pPr>
      <a:lvl6pPr marL="1608925" algn="l" defTabSz="643570" rtl="0" eaLnBrk="1" latinLnBrk="0" hangingPunct="1">
        <a:defRPr sz="1300" kern="1200">
          <a:solidFill>
            <a:schemeClr val="tx1"/>
          </a:solidFill>
          <a:latin typeface="+mn-lt"/>
          <a:ea typeface="+mn-ea"/>
          <a:cs typeface="+mn-cs"/>
        </a:defRPr>
      </a:lvl6pPr>
      <a:lvl7pPr marL="1930710" algn="l" defTabSz="643570" rtl="0" eaLnBrk="1" latinLnBrk="0" hangingPunct="1">
        <a:defRPr sz="1300" kern="1200">
          <a:solidFill>
            <a:schemeClr val="tx1"/>
          </a:solidFill>
          <a:latin typeface="+mn-lt"/>
          <a:ea typeface="+mn-ea"/>
          <a:cs typeface="+mn-cs"/>
        </a:defRPr>
      </a:lvl7pPr>
      <a:lvl8pPr marL="2252495" algn="l" defTabSz="643570" rtl="0" eaLnBrk="1" latinLnBrk="0" hangingPunct="1">
        <a:defRPr sz="1300" kern="1200">
          <a:solidFill>
            <a:schemeClr val="tx1"/>
          </a:solidFill>
          <a:latin typeface="+mn-lt"/>
          <a:ea typeface="+mn-ea"/>
          <a:cs typeface="+mn-cs"/>
        </a:defRPr>
      </a:lvl8pPr>
      <a:lvl9pPr marL="2574280" algn="l" defTabSz="64357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4145" y="696182"/>
            <a:ext cx="6439594" cy="1821879"/>
          </a:xfrm>
        </p:spPr>
        <p:txBody>
          <a:bodyPr rtlCol="0">
            <a:noAutofit/>
          </a:bodyPr>
          <a:lstStyle/>
          <a:p>
            <a:pPr fontAlgn="auto">
              <a:spcAft>
                <a:spcPts val="0"/>
              </a:spcAft>
              <a:defRPr/>
            </a:pPr>
            <a:r>
              <a:rPr lang="en-US" sz="3600" dirty="0"/>
              <a:t>Addiction Treatment Today and Tomorrow: </a:t>
            </a:r>
            <a:r>
              <a:rPr lang="en-US" sz="3600" dirty="0" smtClean="0"/>
              <a:t>Implications and Policy Recommendations</a:t>
            </a:r>
            <a:endParaRPr lang="en-US" sz="3305" dirty="0"/>
          </a:p>
        </p:txBody>
      </p:sp>
      <p:sp>
        <p:nvSpPr>
          <p:cNvPr id="6" name="Subtitle 2"/>
          <p:cNvSpPr>
            <a:spLocks noGrp="1"/>
          </p:cNvSpPr>
          <p:nvPr>
            <p:ph type="subTitle" idx="1"/>
          </p:nvPr>
        </p:nvSpPr>
        <p:spPr>
          <a:xfrm>
            <a:off x="609601" y="2895600"/>
            <a:ext cx="6781800" cy="1819432"/>
          </a:xfrm>
        </p:spPr>
        <p:txBody>
          <a:bodyPr/>
          <a:lstStyle/>
          <a:p>
            <a:pPr>
              <a:buNone/>
            </a:pPr>
            <a:r>
              <a:rPr lang="en-US" sz="1406" i="0" dirty="0">
                <a:solidFill>
                  <a:schemeClr val="accent1"/>
                </a:solidFill>
              </a:rPr>
              <a:t>PRESENTED TO:</a:t>
            </a:r>
          </a:p>
          <a:p>
            <a:pPr>
              <a:buNone/>
            </a:pPr>
            <a:r>
              <a:rPr lang="en-US" sz="1406" i="0" dirty="0" smtClean="0">
                <a:solidFill>
                  <a:schemeClr val="accent1"/>
                </a:solidFill>
              </a:rPr>
              <a:t>National Association of Psychiatric Health Systems (NAPHS)</a:t>
            </a:r>
            <a:endParaRPr lang="en-US" sz="1406" i="0" dirty="0">
              <a:solidFill>
                <a:schemeClr val="accent1"/>
              </a:solidFill>
            </a:endParaRPr>
          </a:p>
          <a:p>
            <a:pPr>
              <a:buNone/>
            </a:pPr>
            <a:endParaRPr lang="en-US" sz="844" i="0" dirty="0">
              <a:solidFill>
                <a:schemeClr val="accent1"/>
              </a:solidFill>
            </a:endParaRPr>
          </a:p>
          <a:p>
            <a:pPr>
              <a:buNone/>
            </a:pPr>
            <a:r>
              <a:rPr lang="en-US" sz="1406" i="0" dirty="0">
                <a:solidFill>
                  <a:schemeClr val="accent1"/>
                </a:solidFill>
              </a:rPr>
              <a:t>PREPARED BY:</a:t>
            </a:r>
          </a:p>
          <a:p>
            <a:pPr>
              <a:buNone/>
            </a:pPr>
            <a:r>
              <a:rPr lang="en-US" sz="1406" i="0" dirty="0" smtClean="0">
                <a:solidFill>
                  <a:schemeClr val="accent1"/>
                </a:solidFill>
              </a:rPr>
              <a:t>Joan </a:t>
            </a:r>
            <a:r>
              <a:rPr lang="en-US" sz="1406" i="0" dirty="0">
                <a:solidFill>
                  <a:schemeClr val="accent1"/>
                </a:solidFill>
              </a:rPr>
              <a:t>DaVanzo, Ph.D., M.S.W., Al Dobson, Ph.D</a:t>
            </a:r>
            <a:r>
              <a:rPr lang="en-US" sz="1406" i="0" dirty="0" smtClean="0">
                <a:solidFill>
                  <a:schemeClr val="accent1"/>
                </a:solidFill>
              </a:rPr>
              <a:t>., </a:t>
            </a:r>
            <a:r>
              <a:rPr lang="en-US" sz="1406" i="0" dirty="0">
                <a:solidFill>
                  <a:schemeClr val="accent1"/>
                </a:solidFill>
              </a:rPr>
              <a:t>Gregory Berger, M.P.P., </a:t>
            </a:r>
            <a:r>
              <a:rPr lang="en-US" sz="1406" i="0" dirty="0" smtClean="0">
                <a:solidFill>
                  <a:schemeClr val="accent1"/>
                </a:solidFill>
              </a:rPr>
              <a:t>Phap-Hoa Luu, M.B.A., &amp; Justin Li</a:t>
            </a:r>
            <a:endParaRPr lang="en-US" sz="1406" i="0" dirty="0">
              <a:solidFill>
                <a:schemeClr val="accent1"/>
              </a:solidFill>
            </a:endParaRPr>
          </a:p>
          <a:p>
            <a:pPr>
              <a:buNone/>
            </a:pPr>
            <a:endParaRPr lang="en-US" sz="844" i="0" dirty="0">
              <a:solidFill>
                <a:schemeClr val="accent1"/>
              </a:solidFill>
            </a:endParaRPr>
          </a:p>
          <a:p>
            <a:pPr marL="0" indent="0">
              <a:buNone/>
            </a:pPr>
            <a:r>
              <a:rPr lang="en-US" sz="1406" i="0" dirty="0" smtClean="0">
                <a:solidFill>
                  <a:schemeClr val="accent1"/>
                </a:solidFill>
              </a:rPr>
              <a:t>March 17, 2015</a:t>
            </a:r>
            <a:endParaRPr lang="en-US" sz="1406" i="0" dirty="0">
              <a:solidFill>
                <a:schemeClr val="accent1"/>
              </a:solidFill>
            </a:endParaRPr>
          </a:p>
        </p:txBody>
      </p:sp>
    </p:spTree>
    <p:extLst>
      <p:ext uri="{BB962C8B-B14F-4D97-AF65-F5344CB8AC3E}">
        <p14:creationId xmlns:p14="http://schemas.microsoft.com/office/powerpoint/2010/main" val="193314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dirty="0" smtClean="0"/>
              <a:t>Definition of Terms </a:t>
            </a:r>
            <a:r>
              <a:rPr lang="en-US" sz="3600" dirty="0" smtClean="0"/>
              <a:t>(cont.)</a:t>
            </a:r>
            <a:endParaRPr lang="en-US" sz="3600" dirty="0"/>
          </a:p>
        </p:txBody>
      </p:sp>
      <p:sp>
        <p:nvSpPr>
          <p:cNvPr id="19" name="Content Placeholder 18"/>
          <p:cNvSpPr>
            <a:spLocks noGrp="1"/>
          </p:cNvSpPr>
          <p:nvPr>
            <p:ph sz="half" idx="2"/>
          </p:nvPr>
        </p:nvSpPr>
        <p:spPr>
          <a:xfrm>
            <a:off x="5867400" y="1981448"/>
            <a:ext cx="2915248" cy="4114800"/>
          </a:xfrm>
        </p:spPr>
        <p:txBody>
          <a:bodyPr/>
          <a:lstStyle/>
          <a:p>
            <a:pPr marL="233363" indent="-233363">
              <a:buClr>
                <a:srgbClr val="9FC761"/>
              </a:buClr>
              <a:buFont typeface="Arial" pitchFamily="34" charset="0"/>
              <a:buChar char="•"/>
            </a:pPr>
            <a:r>
              <a:rPr lang="en-US" sz="1800" dirty="0" smtClean="0"/>
              <a:t>Substance </a:t>
            </a:r>
            <a:r>
              <a:rPr lang="en-US" sz="1800" dirty="0"/>
              <a:t>use </a:t>
            </a:r>
            <a:r>
              <a:rPr lang="en-US" sz="1800" dirty="0" smtClean="0"/>
              <a:t>disorders range in severity</a:t>
            </a:r>
          </a:p>
          <a:p>
            <a:pPr marL="598488" lvl="1" indent="-233363">
              <a:buFont typeface="Arial" pitchFamily="34" charset="0"/>
              <a:buChar char="•"/>
            </a:pPr>
            <a:r>
              <a:rPr lang="en-US" sz="1600" dirty="0" smtClean="0"/>
              <a:t>Approximately 40 million individuals engage in “medically harmful” use</a:t>
            </a:r>
          </a:p>
          <a:p>
            <a:pPr marL="598488" lvl="1" indent="-233363">
              <a:buFont typeface="Arial" pitchFamily="34" charset="0"/>
              <a:buChar char="•"/>
            </a:pPr>
            <a:r>
              <a:rPr lang="en-US" sz="1600" dirty="0" smtClean="0"/>
              <a:t>Another 23 million of individuals have a “very serious” substance use disorder or addiction, and only 10% (2.3 million) are in treatment</a:t>
            </a:r>
            <a:endParaRPr lang="en-US" sz="1600" dirty="0"/>
          </a:p>
        </p:txBody>
      </p:sp>
      <p:sp>
        <p:nvSpPr>
          <p:cNvPr id="27" name="TextBox 26"/>
          <p:cNvSpPr txBox="1"/>
          <p:nvPr/>
        </p:nvSpPr>
        <p:spPr>
          <a:xfrm>
            <a:off x="927101" y="5855970"/>
            <a:ext cx="7855548" cy="553998"/>
          </a:xfrm>
          <a:prstGeom prst="rect">
            <a:avLst/>
          </a:prstGeom>
          <a:noFill/>
        </p:spPr>
        <p:txBody>
          <a:bodyPr wrap="square" rtlCol="0">
            <a:spAutoFit/>
          </a:bodyPr>
          <a:lstStyle/>
          <a:p>
            <a:r>
              <a:rPr lang="en-US" sz="1000" dirty="0" smtClean="0">
                <a:latin typeface="Calibri" pitchFamily="34" charset="0"/>
              </a:rPr>
              <a:t>Sources: Walton. ASAM Patient Placement Criteria for the Treatment of Substance-Related Disorders (ASAM PPC-lir). Retrieved February 5, 2015. Available online at: http://www.ndci.org/conferences/2012/Sessions/SB_sessions/SB-27.pdf; Treatment Research Institute (2013, December 12). Developing medications to treat addiction: Challenges for science, policy &amp; practice.</a:t>
            </a:r>
          </a:p>
        </p:txBody>
      </p:sp>
      <p:graphicFrame>
        <p:nvGraphicFramePr>
          <p:cNvPr id="2" name="Diagram 1"/>
          <p:cNvGraphicFramePr/>
          <p:nvPr>
            <p:extLst>
              <p:ext uri="{D42A27DB-BD31-4B8C-83A1-F6EECF244321}">
                <p14:modId xmlns:p14="http://schemas.microsoft.com/office/powerpoint/2010/main" val="4062265910"/>
              </p:ext>
            </p:extLst>
          </p:nvPr>
        </p:nvGraphicFramePr>
        <p:xfrm>
          <a:off x="914400" y="1600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Left Brace 3"/>
          <p:cNvSpPr/>
          <p:nvPr/>
        </p:nvSpPr>
        <p:spPr bwMode="auto">
          <a:xfrm>
            <a:off x="1703070" y="2719997"/>
            <a:ext cx="45720" cy="175260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64" charset="-128"/>
            </a:endParaRPr>
          </a:p>
        </p:txBody>
      </p:sp>
      <p:sp>
        <p:nvSpPr>
          <p:cNvPr id="5" name="TextBox 4"/>
          <p:cNvSpPr txBox="1"/>
          <p:nvPr/>
        </p:nvSpPr>
        <p:spPr>
          <a:xfrm>
            <a:off x="838200" y="3180799"/>
            <a:ext cx="914400" cy="830997"/>
          </a:xfrm>
          <a:prstGeom prst="rect">
            <a:avLst/>
          </a:prstGeom>
          <a:noFill/>
        </p:spPr>
        <p:txBody>
          <a:bodyPr wrap="square" rtlCol="0">
            <a:spAutoFit/>
          </a:bodyPr>
          <a:lstStyle/>
          <a:p>
            <a:pPr algn="ctr"/>
            <a:r>
              <a:rPr lang="en-US" sz="1200" dirty="0" smtClean="0">
                <a:latin typeface="+mj-lt"/>
              </a:rPr>
              <a:t>“Medically Harmful” Use</a:t>
            </a:r>
          </a:p>
          <a:p>
            <a:pPr algn="ctr"/>
            <a:r>
              <a:rPr lang="en-US" sz="1200" dirty="0" smtClean="0">
                <a:latin typeface="+mj-lt"/>
              </a:rPr>
              <a:t>40M</a:t>
            </a:r>
            <a:endParaRPr lang="en-US" sz="1200" dirty="0">
              <a:latin typeface="+mj-lt"/>
            </a:endParaRPr>
          </a:p>
        </p:txBody>
      </p:sp>
      <p:sp>
        <p:nvSpPr>
          <p:cNvPr id="12" name="Left Brace 11"/>
          <p:cNvSpPr/>
          <p:nvPr/>
        </p:nvSpPr>
        <p:spPr bwMode="auto">
          <a:xfrm>
            <a:off x="1703070" y="1524000"/>
            <a:ext cx="45720" cy="114300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64" charset="-128"/>
            </a:endParaRPr>
          </a:p>
        </p:txBody>
      </p:sp>
      <p:sp>
        <p:nvSpPr>
          <p:cNvPr id="13" name="TextBox 12"/>
          <p:cNvSpPr txBox="1"/>
          <p:nvPr/>
        </p:nvSpPr>
        <p:spPr>
          <a:xfrm>
            <a:off x="811530" y="1652825"/>
            <a:ext cx="914400" cy="830997"/>
          </a:xfrm>
          <a:prstGeom prst="rect">
            <a:avLst/>
          </a:prstGeom>
          <a:noFill/>
        </p:spPr>
        <p:txBody>
          <a:bodyPr wrap="square" rtlCol="0">
            <a:spAutoFit/>
          </a:bodyPr>
          <a:lstStyle/>
          <a:p>
            <a:pPr algn="ctr"/>
            <a:r>
              <a:rPr lang="en-US" sz="1200" dirty="0" smtClean="0">
                <a:latin typeface="+mj-lt"/>
              </a:rPr>
              <a:t>“Very Serious”</a:t>
            </a:r>
          </a:p>
          <a:p>
            <a:pPr algn="ctr"/>
            <a:r>
              <a:rPr lang="en-US" sz="1200" dirty="0" smtClean="0">
                <a:latin typeface="+mj-lt"/>
              </a:rPr>
              <a:t>Use</a:t>
            </a:r>
          </a:p>
          <a:p>
            <a:pPr algn="ctr"/>
            <a:r>
              <a:rPr lang="en-US" sz="1200" dirty="0" smtClean="0">
                <a:latin typeface="+mj-lt"/>
              </a:rPr>
              <a:t>23M</a:t>
            </a:r>
            <a:endParaRPr lang="en-US" sz="1200" dirty="0">
              <a:latin typeface="+mj-lt"/>
            </a:endParaRPr>
          </a:p>
        </p:txBody>
      </p:sp>
      <p:sp>
        <p:nvSpPr>
          <p:cNvPr id="6" name="Right Brace 5"/>
          <p:cNvSpPr/>
          <p:nvPr/>
        </p:nvSpPr>
        <p:spPr bwMode="auto">
          <a:xfrm>
            <a:off x="4419600" y="1551052"/>
            <a:ext cx="45719" cy="5715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64" charset="-128"/>
            </a:endParaRPr>
          </a:p>
        </p:txBody>
      </p:sp>
      <p:sp>
        <p:nvSpPr>
          <p:cNvPr id="15" name="TextBox 14"/>
          <p:cNvSpPr txBox="1"/>
          <p:nvPr/>
        </p:nvSpPr>
        <p:spPr>
          <a:xfrm>
            <a:off x="4469129" y="1513636"/>
            <a:ext cx="914400" cy="646331"/>
          </a:xfrm>
          <a:prstGeom prst="rect">
            <a:avLst/>
          </a:prstGeom>
          <a:noFill/>
        </p:spPr>
        <p:txBody>
          <a:bodyPr wrap="square" rtlCol="0">
            <a:spAutoFit/>
          </a:bodyPr>
          <a:lstStyle/>
          <a:p>
            <a:pPr algn="ctr"/>
            <a:r>
              <a:rPr lang="en-US" sz="1200" dirty="0" smtClean="0">
                <a:latin typeface="+mj-lt"/>
              </a:rPr>
              <a:t>In Treatment</a:t>
            </a:r>
          </a:p>
          <a:p>
            <a:pPr algn="ctr"/>
            <a:r>
              <a:rPr lang="en-US" sz="1200" dirty="0" smtClean="0">
                <a:latin typeface="+mj-lt"/>
              </a:rPr>
              <a:t>2.3M</a:t>
            </a:r>
            <a:endParaRPr lang="en-US" sz="1200" dirty="0">
              <a:latin typeface="+mj-lt"/>
            </a:endParaRPr>
          </a:p>
        </p:txBody>
      </p:sp>
    </p:spTree>
    <p:extLst>
      <p:ext uri="{BB962C8B-B14F-4D97-AF65-F5344CB8AC3E}">
        <p14:creationId xmlns:p14="http://schemas.microsoft.com/office/powerpoint/2010/main" val="129856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800" dirty="0" smtClean="0"/>
              <a:t>Policy Changes Are Needed to Address the Misalignment Between Supply and Demand of Addiction Treatment Services</a:t>
            </a:r>
            <a:endParaRPr lang="en-US" sz="3200" dirty="0"/>
          </a:p>
        </p:txBody>
      </p:sp>
      <p:sp>
        <p:nvSpPr>
          <p:cNvPr id="7" name="Rectangle 6"/>
          <p:cNvSpPr/>
          <p:nvPr/>
        </p:nvSpPr>
        <p:spPr bwMode="auto">
          <a:xfrm>
            <a:off x="3809999" y="1579076"/>
            <a:ext cx="2286000" cy="1840900"/>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US" sz="1600" b="1" i="0" u="none" strike="noStrike" cap="none" normalizeH="0" baseline="0" dirty="0" smtClean="0">
                <a:ln>
                  <a:noFill/>
                </a:ln>
                <a:solidFill>
                  <a:schemeClr val="tx1"/>
                </a:solidFill>
                <a:effectLst/>
                <a:latin typeface="+mj-lt"/>
                <a:ea typeface="ヒラギノ角ゴ Pro W3" pitchFamily="64" charset="-128"/>
              </a:rPr>
              <a:t>MARKET</a:t>
            </a:r>
          </a:p>
          <a:p>
            <a:pPr marR="0" algn="ctr" defTabSz="914400" rtl="0" eaLnBrk="0" fontAlgn="base" latinLnBrk="0" hangingPunct="0">
              <a:lnSpc>
                <a:spcPct val="100000"/>
              </a:lnSpc>
              <a:spcBef>
                <a:spcPct val="0"/>
              </a:spcBef>
              <a:spcAft>
                <a:spcPct val="0"/>
              </a:spcAft>
              <a:buClrTx/>
              <a:buSzTx/>
              <a:tabLst/>
            </a:pPr>
            <a:endParaRPr kumimoji="0" lang="en-US" sz="1600" b="1" i="0" u="none" strike="noStrike" cap="none" normalizeH="0" baseline="0" dirty="0" smtClean="0">
              <a:ln>
                <a:noFill/>
              </a:ln>
              <a:solidFill>
                <a:schemeClr val="tx1"/>
              </a:solidFill>
              <a:effectLst/>
              <a:latin typeface="+mj-lt"/>
              <a:ea typeface="ヒラギノ角ゴ Pro W3" pitchFamily="64" charset="-128"/>
            </a:endParaRP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600" b="1" i="0" u="none" strike="noStrike" cap="none" normalizeH="0" baseline="0" dirty="0" smtClean="0">
                <a:ln>
                  <a:noFill/>
                </a:ln>
                <a:solidFill>
                  <a:schemeClr val="tx1"/>
                </a:solidFill>
                <a:effectLst/>
                <a:latin typeface="+mj-lt"/>
                <a:ea typeface="ヒラギノ角ゴ Pro W3" pitchFamily="64" charset="-128"/>
              </a:rPr>
              <a:t>Utilization </a:t>
            </a:r>
            <a:r>
              <a:rPr kumimoji="0" lang="en-US" sz="1600" i="0" u="none" strike="noStrike" cap="none" normalizeH="0" baseline="0" dirty="0" smtClean="0">
                <a:ln>
                  <a:noFill/>
                </a:ln>
                <a:solidFill>
                  <a:schemeClr val="tx1"/>
                </a:solidFill>
                <a:effectLst/>
                <a:latin typeface="+mj-lt"/>
                <a:ea typeface="ヒラギノ角ゴ Pro W3" pitchFamily="64" charset="-128"/>
              </a:rPr>
              <a:t>of addiction </a:t>
            </a:r>
            <a:r>
              <a:rPr lang="en-US" sz="1600" dirty="0">
                <a:latin typeface="+mj-lt"/>
                <a:ea typeface="ヒラギノ角ゴ Pro W3" pitchFamily="64" charset="-128"/>
              </a:rPr>
              <a:t>t</a:t>
            </a:r>
            <a:r>
              <a:rPr kumimoji="0" lang="en-US" sz="1600" i="0" u="none" strike="noStrike" cap="none" normalizeH="0" baseline="0" dirty="0" smtClean="0">
                <a:ln>
                  <a:noFill/>
                </a:ln>
                <a:solidFill>
                  <a:schemeClr val="tx1"/>
                </a:solidFill>
                <a:effectLst/>
                <a:latin typeface="+mj-lt"/>
                <a:ea typeface="ヒラギノ角ゴ Pro W3" pitchFamily="64" charset="-128"/>
              </a:rPr>
              <a:t>reatment </a:t>
            </a:r>
            <a:r>
              <a:rPr lang="en-US" sz="1600" dirty="0">
                <a:latin typeface="+mj-lt"/>
                <a:ea typeface="ヒラギノ角ゴ Pro W3" pitchFamily="64" charset="-128"/>
              </a:rPr>
              <a:t>s</a:t>
            </a:r>
            <a:r>
              <a:rPr kumimoji="0" lang="en-US" sz="1600" i="0" u="none" strike="noStrike" cap="none" normalizeH="0" baseline="0" dirty="0" smtClean="0">
                <a:ln>
                  <a:noFill/>
                </a:ln>
                <a:solidFill>
                  <a:schemeClr val="tx1"/>
                </a:solidFill>
                <a:effectLst/>
                <a:latin typeface="+mj-lt"/>
                <a:ea typeface="ヒラギノ角ゴ Pro W3" pitchFamily="64" charset="-128"/>
              </a:rPr>
              <a:t>ervices</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b="1" dirty="0" smtClean="0">
                <a:latin typeface="+mj-lt"/>
                <a:ea typeface="ヒラギノ角ゴ Pro W3" pitchFamily="64" charset="-128"/>
              </a:rPr>
              <a:t>Spending </a:t>
            </a:r>
            <a:r>
              <a:rPr lang="en-US" sz="1600" dirty="0" smtClean="0">
                <a:latin typeface="+mj-lt"/>
                <a:ea typeface="ヒラギノ角ゴ Pro W3" pitchFamily="64" charset="-128"/>
              </a:rPr>
              <a:t>on addiction treatment services</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1600" b="0" i="0" u="none" strike="noStrike" cap="none" normalizeH="0" baseline="0" dirty="0" smtClean="0">
              <a:ln>
                <a:noFill/>
              </a:ln>
              <a:solidFill>
                <a:schemeClr val="tx1"/>
              </a:solidFill>
              <a:effectLst/>
              <a:latin typeface="+mj-lt"/>
              <a:ea typeface="ヒラギノ角ゴ Pro W3" pitchFamily="64" charset="-128"/>
            </a:endParaRPr>
          </a:p>
        </p:txBody>
      </p:sp>
      <p:sp>
        <p:nvSpPr>
          <p:cNvPr id="9" name="Rectangle 8"/>
          <p:cNvSpPr/>
          <p:nvPr/>
        </p:nvSpPr>
        <p:spPr bwMode="auto">
          <a:xfrm>
            <a:off x="3810000" y="3962400"/>
            <a:ext cx="2285999" cy="19812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j-lt"/>
                <a:ea typeface="ヒラギノ角ゴ Pro W3" pitchFamily="64" charset="-128"/>
              </a:rPr>
              <a:t>POLICY CHANGES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mj-lt"/>
              <a:ea typeface="ヒラギノ角ゴ Pro W3" pitchFamily="64" charset="-128"/>
            </a:endParaRP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dirty="0" smtClean="0">
                <a:latin typeface="+mj-lt"/>
                <a:ea typeface="ヒラギノ角ゴ Pro W3" pitchFamily="64" charset="-128"/>
              </a:rPr>
              <a:t>ACA</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dirty="0" smtClean="0">
                <a:latin typeface="+mj-lt"/>
                <a:ea typeface="ヒラギノ角ゴ Pro W3" pitchFamily="64" charset="-128"/>
              </a:rPr>
              <a:t>MHPAEA</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dirty="0" smtClean="0">
                <a:latin typeface="+mj-lt"/>
                <a:ea typeface="ヒラギノ角ゴ Pro W3" pitchFamily="64" charset="-128"/>
              </a:rPr>
              <a:t>New legislation</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dirty="0" smtClean="0">
                <a:latin typeface="+mj-lt"/>
                <a:ea typeface="ヒラギノ角ゴ Pro W3" pitchFamily="64" charset="-128"/>
              </a:rPr>
              <a:t>New regulations</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dirty="0" smtClean="0">
                <a:latin typeface="+mj-lt"/>
                <a:ea typeface="ヒラギノ角ゴ Pro W3" pitchFamily="64" charset="-128"/>
              </a:rPr>
              <a:t>Movement to value-based payment systems</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1200" b="0" i="0" u="none" strike="noStrike" cap="none" normalizeH="0" baseline="0" dirty="0" smtClean="0">
              <a:ln>
                <a:noFill/>
              </a:ln>
              <a:solidFill>
                <a:schemeClr val="tx1"/>
              </a:solidFill>
              <a:effectLst/>
              <a:latin typeface="+mj-lt"/>
              <a:ea typeface="ヒラギノ角ゴ Pro W3" pitchFamily="64" charset="-128"/>
            </a:endParaRPr>
          </a:p>
        </p:txBody>
      </p:sp>
      <p:sp>
        <p:nvSpPr>
          <p:cNvPr id="10" name="Rectangle 9"/>
          <p:cNvSpPr/>
          <p:nvPr/>
        </p:nvSpPr>
        <p:spPr bwMode="auto">
          <a:xfrm>
            <a:off x="6324600" y="1579076"/>
            <a:ext cx="2571751" cy="4364524"/>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j-lt"/>
                <a:ea typeface="ヒラギノ角ゴ Pro W3" pitchFamily="64" charset="-128"/>
              </a:rPr>
              <a:t>SUPPLY</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j-lt"/>
              <a:ea typeface="ヒラギノ角ゴ Pro W3" pitchFamily="64" charset="-128"/>
            </a:endParaRP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600" b="1" i="0" u="none" strike="noStrike" cap="none" normalizeH="0" baseline="0" dirty="0" smtClean="0">
                <a:ln>
                  <a:noFill/>
                </a:ln>
                <a:solidFill>
                  <a:schemeClr val="tx1"/>
                </a:solidFill>
                <a:effectLst/>
                <a:latin typeface="+mj-lt"/>
                <a:ea typeface="ヒラギノ角ゴ Pro W3" pitchFamily="64" charset="-128"/>
              </a:rPr>
              <a:t>Supply of Addiction Treatment </a:t>
            </a:r>
            <a:r>
              <a:rPr kumimoji="0" lang="en-US" sz="1600" i="0" u="none" strike="noStrike" cap="none" normalizeH="0" baseline="0" dirty="0" smtClean="0">
                <a:ln>
                  <a:noFill/>
                </a:ln>
                <a:solidFill>
                  <a:schemeClr val="tx1"/>
                </a:solidFill>
                <a:effectLst/>
                <a:latin typeface="+mj-lt"/>
                <a:ea typeface="ヒラギノ角ゴ Pro W3" pitchFamily="64" charset="-128"/>
              </a:rPr>
              <a:t>(e.g.,</a:t>
            </a:r>
            <a:r>
              <a:rPr kumimoji="0" lang="en-US" sz="1600" i="0" u="none" strike="noStrike" cap="none" normalizeH="0" dirty="0" smtClean="0">
                <a:ln>
                  <a:noFill/>
                </a:ln>
                <a:solidFill>
                  <a:schemeClr val="tx1"/>
                </a:solidFill>
                <a:effectLst/>
                <a:latin typeface="+mj-lt"/>
                <a:ea typeface="ヒラギノ角ゴ Pro W3" pitchFamily="64" charset="-128"/>
              </a:rPr>
              <a:t> availability of facility- and community-based providers, mix of services)</a:t>
            </a:r>
            <a:endParaRPr kumimoji="0" lang="en-US" sz="1600" i="0" u="none" strike="noStrike" cap="none" normalizeH="0" baseline="0" dirty="0" smtClean="0">
              <a:ln>
                <a:noFill/>
              </a:ln>
              <a:solidFill>
                <a:schemeClr val="tx1"/>
              </a:solidFill>
              <a:effectLst/>
              <a:latin typeface="+mj-lt"/>
              <a:ea typeface="ヒラギノ角ゴ Pro W3" pitchFamily="64" charset="-128"/>
            </a:endParaRP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600" b="1" i="0" u="none" strike="noStrike" cap="none" normalizeH="0" baseline="0" dirty="0" smtClean="0">
                <a:ln>
                  <a:noFill/>
                </a:ln>
                <a:solidFill>
                  <a:schemeClr val="tx1"/>
                </a:solidFill>
                <a:effectLst/>
                <a:latin typeface="+mj-lt"/>
                <a:ea typeface="ヒラギノ角ゴ Pro W3" pitchFamily="64" charset="-128"/>
              </a:rPr>
              <a:t>Private Sector Market Dynamics </a:t>
            </a:r>
            <a:r>
              <a:rPr kumimoji="0" lang="en-US" sz="1600" i="0" u="none" strike="noStrike" cap="none" normalizeH="0" baseline="0" dirty="0" smtClean="0">
                <a:ln>
                  <a:noFill/>
                </a:ln>
                <a:solidFill>
                  <a:schemeClr val="tx1"/>
                </a:solidFill>
                <a:effectLst/>
                <a:latin typeface="+mj-lt"/>
                <a:ea typeface="ヒラギノ角ゴ Pro W3" pitchFamily="64" charset="-128"/>
              </a:rPr>
              <a:t>(e.g.,</a:t>
            </a:r>
            <a:r>
              <a:rPr kumimoji="0" lang="en-US" sz="1600" i="0" u="none" strike="noStrike" cap="none" normalizeH="0" dirty="0" smtClean="0">
                <a:ln>
                  <a:noFill/>
                </a:ln>
                <a:solidFill>
                  <a:schemeClr val="tx1"/>
                </a:solidFill>
                <a:effectLst/>
                <a:latin typeface="+mj-lt"/>
                <a:ea typeface="ヒラギノ角ゴ Pro W3" pitchFamily="64" charset="-128"/>
              </a:rPr>
              <a:t> n</a:t>
            </a:r>
            <a:r>
              <a:rPr lang="en-US" sz="1600" dirty="0" smtClean="0">
                <a:latin typeface="+mj-lt"/>
                <a:ea typeface="ヒラギノ角ゴ Pro W3" pitchFamily="64" charset="-128"/>
              </a:rPr>
              <a:t>ew markets, types of coverage, providers, services)</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b="1" dirty="0" smtClean="0">
                <a:latin typeface="+mj-lt"/>
                <a:ea typeface="ヒラギノ角ゴ Pro W3" pitchFamily="64" charset="-128"/>
              </a:rPr>
              <a:t>Structural Changes in Addiction Treatment </a:t>
            </a:r>
            <a:r>
              <a:rPr lang="en-US" sz="1600" dirty="0" smtClean="0">
                <a:latin typeface="+mj-lt"/>
                <a:ea typeface="ヒラギノ角ゴ Pro W3" pitchFamily="64" charset="-128"/>
              </a:rPr>
              <a:t>(e.g., integration, consolidation, medicalization, shift in care settings)</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sz="1600" dirty="0" smtClean="0">
              <a:latin typeface="+mj-lt"/>
              <a:ea typeface="ヒラギノ角ゴ Pro W3" pitchFamily="64" charset="-128"/>
            </a:endParaRP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1600" b="0" i="0" u="none" strike="noStrike" cap="none" normalizeH="0" baseline="0" dirty="0" smtClean="0">
              <a:ln>
                <a:noFill/>
              </a:ln>
              <a:solidFill>
                <a:schemeClr val="tx1"/>
              </a:solidFill>
              <a:effectLst/>
              <a:latin typeface="+mj-lt"/>
              <a:ea typeface="ヒラギノ角ゴ Pro W3" pitchFamily="64" charset="-128"/>
            </a:endParaRPr>
          </a:p>
        </p:txBody>
      </p:sp>
      <p:sp>
        <p:nvSpPr>
          <p:cNvPr id="26" name="Rectangle 25"/>
          <p:cNvSpPr/>
          <p:nvPr/>
        </p:nvSpPr>
        <p:spPr bwMode="auto">
          <a:xfrm>
            <a:off x="1019173" y="1579076"/>
            <a:ext cx="2562227" cy="4364524"/>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j-lt"/>
                <a:ea typeface="ヒラギノ角ゴ Pro W3" pitchFamily="64" charset="-128"/>
              </a:rPr>
              <a:t>DEMAND</a:t>
            </a:r>
          </a:p>
          <a:p>
            <a:pPr marL="0" marR="0" indent="0" algn="ctr" defTabSz="914400" rtl="0" eaLnBrk="0" fontAlgn="base" latinLnBrk="0" hangingPunct="0">
              <a:lnSpc>
                <a:spcPct val="100000"/>
              </a:lnSpc>
              <a:spcBef>
                <a:spcPct val="0"/>
              </a:spcBef>
              <a:spcAft>
                <a:spcPct val="0"/>
              </a:spcAft>
              <a:buClrTx/>
              <a:buSzTx/>
              <a:buFontTx/>
              <a:buNone/>
              <a:tabLst/>
            </a:pPr>
            <a:endParaRPr lang="en-US" sz="1600" b="1" dirty="0">
              <a:latin typeface="+mj-lt"/>
              <a:ea typeface="ヒラギノ角ゴ Pro W3" pitchFamily="64" charset="-128"/>
            </a:endParaRP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600" b="1" i="0" u="none" strike="noStrike" cap="none" normalizeH="0" baseline="0" dirty="0" smtClean="0">
                <a:ln>
                  <a:noFill/>
                </a:ln>
                <a:solidFill>
                  <a:schemeClr val="tx1"/>
                </a:solidFill>
                <a:effectLst/>
                <a:latin typeface="+mj-lt"/>
                <a:ea typeface="ヒラギノ角ゴ Pro W3" pitchFamily="64" charset="-128"/>
              </a:rPr>
              <a:t>Predisposing Characteristics</a:t>
            </a:r>
            <a:r>
              <a:rPr kumimoji="0" lang="en-US" sz="1600" b="1" i="0" u="none" strike="noStrike" cap="none" normalizeH="0" dirty="0" smtClean="0">
                <a:ln>
                  <a:noFill/>
                </a:ln>
                <a:solidFill>
                  <a:schemeClr val="tx1"/>
                </a:solidFill>
                <a:effectLst/>
                <a:latin typeface="+mj-lt"/>
                <a:ea typeface="ヒラギノ角ゴ Pro W3" pitchFamily="64" charset="-128"/>
              </a:rPr>
              <a:t> </a:t>
            </a:r>
            <a:r>
              <a:rPr kumimoji="0" lang="en-US" sz="1600" i="0" u="none" strike="noStrike" cap="none" normalizeH="0" dirty="0" smtClean="0">
                <a:ln>
                  <a:noFill/>
                </a:ln>
                <a:solidFill>
                  <a:schemeClr val="tx1"/>
                </a:solidFill>
                <a:effectLst/>
                <a:latin typeface="+mj-lt"/>
                <a:ea typeface="ヒラギノ角ゴ Pro W3" pitchFamily="64" charset="-128"/>
              </a:rPr>
              <a:t>(e.g., d</a:t>
            </a:r>
            <a:r>
              <a:rPr lang="en-US" sz="1600" dirty="0" smtClean="0">
                <a:latin typeface="+mj-lt"/>
                <a:ea typeface="ヒラギノ角ゴ Pro W3" pitchFamily="64" charset="-128"/>
              </a:rPr>
              <a:t>emographics, socio-economic status, geography, access to drugs)</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b="1" dirty="0" smtClean="0">
                <a:latin typeface="+mj-lt"/>
                <a:ea typeface="ヒラギノ角ゴ Pro W3" pitchFamily="64" charset="-128"/>
              </a:rPr>
              <a:t>Enabling Resources </a:t>
            </a:r>
            <a:r>
              <a:rPr lang="en-US" sz="1600" dirty="0" smtClean="0">
                <a:latin typeface="+mj-lt"/>
                <a:ea typeface="ヒラギノ角ゴ Pro W3" pitchFamily="64" charset="-128"/>
              </a:rPr>
              <a:t>(e.g., insurance coverage, ability to pay)</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b="1" dirty="0" smtClean="0">
                <a:latin typeface="+mj-lt"/>
                <a:ea typeface="ヒラギノ角ゴ Pro W3" pitchFamily="64" charset="-128"/>
              </a:rPr>
              <a:t>Funding/Financing</a:t>
            </a:r>
            <a:r>
              <a:rPr lang="en-US" sz="1600" dirty="0" smtClean="0">
                <a:latin typeface="+mj-lt"/>
                <a:ea typeface="ヒラギノ角ゴ Pro W3" pitchFamily="64" charset="-128"/>
              </a:rPr>
              <a:t> (e.g., Medicaid, state exchanges)</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b="1" dirty="0" smtClean="0">
                <a:latin typeface="+mj-lt"/>
                <a:ea typeface="ヒラギノ角ゴ Pro W3" pitchFamily="64" charset="-128"/>
              </a:rPr>
              <a:t>Need for Addiction Treatment </a:t>
            </a:r>
            <a:r>
              <a:rPr lang="en-US" sz="1600" dirty="0" smtClean="0">
                <a:latin typeface="+mj-lt"/>
                <a:ea typeface="ヒラギノ角ゴ Pro W3" pitchFamily="64" charset="-128"/>
              </a:rPr>
              <a:t>(i.e., size of population and types of disorders)</a:t>
            </a:r>
          </a:p>
          <a:p>
            <a:pPr marL="114300" marR="0" indent="-1143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b="1" dirty="0" smtClean="0">
                <a:latin typeface="+mj-lt"/>
                <a:ea typeface="ヒラギノ角ゴ Pro W3" pitchFamily="64" charset="-128"/>
              </a:rPr>
              <a:t>Societal Attitudes </a:t>
            </a:r>
            <a:r>
              <a:rPr lang="en-US" sz="1600" dirty="0" smtClean="0">
                <a:latin typeface="+mj-lt"/>
                <a:ea typeface="ヒラギノ角ゴ Pro W3" pitchFamily="64" charset="-128"/>
              </a:rPr>
              <a:t>(stigma)</a:t>
            </a:r>
          </a:p>
        </p:txBody>
      </p:sp>
      <p:cxnSp>
        <p:nvCxnSpPr>
          <p:cNvPr id="30" name="Straight Arrow Connector 29"/>
          <p:cNvCxnSpPr>
            <a:stCxn id="9" idx="0"/>
            <a:endCxn id="7" idx="2"/>
          </p:cNvCxnSpPr>
          <p:nvPr/>
        </p:nvCxnSpPr>
        <p:spPr bwMode="auto">
          <a:xfrm flipH="1" flipV="1">
            <a:off x="4952999" y="3419976"/>
            <a:ext cx="1" cy="54242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4" name="Straight Arrow Connector 33"/>
          <p:cNvCxnSpPr>
            <a:stCxn id="9" idx="3"/>
          </p:cNvCxnSpPr>
          <p:nvPr/>
        </p:nvCxnSpPr>
        <p:spPr bwMode="auto">
          <a:xfrm>
            <a:off x="6095999" y="4953000"/>
            <a:ext cx="22860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7" name="Straight Arrow Connector 36"/>
          <p:cNvCxnSpPr>
            <a:stCxn id="9" idx="1"/>
          </p:cNvCxnSpPr>
          <p:nvPr/>
        </p:nvCxnSpPr>
        <p:spPr bwMode="auto">
          <a:xfrm flipH="1">
            <a:off x="3581400" y="4953000"/>
            <a:ext cx="2286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2" name="TextBox 41"/>
          <p:cNvSpPr txBox="1"/>
          <p:nvPr/>
        </p:nvSpPr>
        <p:spPr>
          <a:xfrm>
            <a:off x="927100" y="6154579"/>
            <a:ext cx="8190413" cy="246221"/>
          </a:xfrm>
          <a:prstGeom prst="rect">
            <a:avLst/>
          </a:prstGeom>
          <a:noFill/>
        </p:spPr>
        <p:txBody>
          <a:bodyPr wrap="square" rtlCol="0">
            <a:spAutoFit/>
          </a:bodyPr>
          <a:lstStyle/>
          <a:p>
            <a:r>
              <a:rPr lang="en-US" sz="1000" dirty="0" smtClean="0">
                <a:latin typeface="Calibri" pitchFamily="34" charset="0"/>
              </a:rPr>
              <a:t>Source: Adapted </a:t>
            </a:r>
            <a:r>
              <a:rPr lang="en-US" sz="1000" dirty="0">
                <a:latin typeface="Calibri" pitchFamily="34" charset="0"/>
              </a:rPr>
              <a:t>from Andersen, </a:t>
            </a:r>
            <a:r>
              <a:rPr lang="en-US" sz="1000" dirty="0" smtClean="0">
                <a:latin typeface="Calibri" pitchFamily="34" charset="0"/>
              </a:rPr>
              <a:t>R. </a:t>
            </a:r>
            <a:r>
              <a:rPr lang="en-US" sz="1000" dirty="0">
                <a:latin typeface="Calibri" pitchFamily="34" charset="0"/>
              </a:rPr>
              <a:t>(1995). </a:t>
            </a:r>
            <a:r>
              <a:rPr lang="en-US" sz="1000" dirty="0" smtClean="0">
                <a:latin typeface="Calibri" pitchFamily="34" charset="0"/>
              </a:rPr>
              <a:t>Revisiting </a:t>
            </a:r>
            <a:r>
              <a:rPr lang="en-US" sz="1000" dirty="0">
                <a:latin typeface="Calibri" pitchFamily="34" charset="0"/>
              </a:rPr>
              <a:t>the behavioral model and access to medical care: does it matter</a:t>
            </a:r>
            <a:r>
              <a:rPr lang="en-US" sz="1000" dirty="0" smtClean="0">
                <a:latin typeface="Calibri" pitchFamily="34" charset="0"/>
              </a:rPr>
              <a:t>?. </a:t>
            </a:r>
            <a:r>
              <a:rPr lang="en-US" sz="1000" dirty="0">
                <a:latin typeface="Calibri" pitchFamily="34" charset="0"/>
              </a:rPr>
              <a:t>J Health Soc Behav 36 (1): </a:t>
            </a:r>
            <a:r>
              <a:rPr lang="en-US" sz="1000" dirty="0" smtClean="0">
                <a:latin typeface="Calibri" pitchFamily="34" charset="0"/>
              </a:rPr>
              <a:t>1–10.</a:t>
            </a:r>
          </a:p>
        </p:txBody>
      </p:sp>
      <p:cxnSp>
        <p:nvCxnSpPr>
          <p:cNvPr id="43" name="Straight Arrow Connector 42"/>
          <p:cNvCxnSpPr>
            <a:stCxn id="7" idx="3"/>
          </p:cNvCxnSpPr>
          <p:nvPr/>
        </p:nvCxnSpPr>
        <p:spPr bwMode="auto">
          <a:xfrm>
            <a:off x="6095999" y="2499526"/>
            <a:ext cx="228600" cy="605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cxnSp>
        <p:nvCxnSpPr>
          <p:cNvPr id="45" name="Straight Arrow Connector 44"/>
          <p:cNvCxnSpPr>
            <a:stCxn id="7" idx="1"/>
          </p:cNvCxnSpPr>
          <p:nvPr/>
        </p:nvCxnSpPr>
        <p:spPr bwMode="auto">
          <a:xfrm flipH="1">
            <a:off x="3581399" y="2499526"/>
            <a:ext cx="228600" cy="605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spTree>
    <p:extLst>
      <p:ext uri="{BB962C8B-B14F-4D97-AF65-F5344CB8AC3E}">
        <p14:creationId xmlns:p14="http://schemas.microsoft.com/office/powerpoint/2010/main" val="968229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2841625"/>
            <a:ext cx="7856538" cy="1349375"/>
          </a:xfrm>
        </p:spPr>
        <p:txBody>
          <a:bodyPr/>
          <a:lstStyle/>
          <a:p>
            <a:pPr algn="ctr"/>
            <a:r>
              <a:rPr lang="en-US" dirty="0"/>
              <a:t>Costs and Characteristics of Substance Use Disorder Population</a:t>
            </a:r>
          </a:p>
        </p:txBody>
      </p:sp>
    </p:spTree>
    <p:extLst>
      <p:ext uri="{BB962C8B-B14F-4D97-AF65-F5344CB8AC3E}">
        <p14:creationId xmlns:p14="http://schemas.microsoft.com/office/powerpoint/2010/main" val="3928677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243" y="1927835"/>
            <a:ext cx="7854963" cy="4320565"/>
          </a:xfrm>
        </p:spPr>
        <p:txBody>
          <a:bodyPr/>
          <a:lstStyle/>
          <a:p>
            <a:r>
              <a:rPr lang="en-US" sz="1900" dirty="0" smtClean="0"/>
              <a:t>Substance use disorders incur great economic, mortality, and social costs, including lost productivity and preventable health care spending, as well as deaths due to excessive alcohol use and drug overdose</a:t>
            </a:r>
          </a:p>
          <a:p>
            <a:r>
              <a:rPr lang="en-US" sz="1900" dirty="0" smtClean="0"/>
              <a:t>Substance use disorders currently affect individuals from all demographic backgrounds, including age, race, level of education, income, and geographic area of residence</a:t>
            </a:r>
          </a:p>
          <a:p>
            <a:pPr lvl="1"/>
            <a:r>
              <a:rPr lang="en-US" sz="1700" dirty="0" smtClean="0"/>
              <a:t>Patient complexity is increasing, as more patients are “dually diagnosed” and receive treatment for both mental and substance use disorders</a:t>
            </a:r>
          </a:p>
          <a:p>
            <a:pPr lvl="1"/>
            <a:r>
              <a:rPr lang="en-US" sz="1700" dirty="0" smtClean="0"/>
              <a:t>Deaths associated with binge drinking mostly impact white adult males</a:t>
            </a:r>
          </a:p>
          <a:p>
            <a:pPr lvl="1"/>
            <a:r>
              <a:rPr lang="en-US" sz="1700" dirty="0" smtClean="0"/>
              <a:t>“Middle class” opiate misuse has grown in the past decade, leading to increases in overdoses and deaths</a:t>
            </a:r>
          </a:p>
          <a:p>
            <a:pPr lvl="1"/>
            <a:r>
              <a:rPr lang="en-US" sz="1700" dirty="0" smtClean="0"/>
              <a:t>There is a strong relationship between heroin and opiate misuse</a:t>
            </a:r>
          </a:p>
          <a:p>
            <a:r>
              <a:rPr lang="en-US" sz="1900" dirty="0" smtClean="0"/>
              <a:t>Substance use disorders remain prevalent among special populations, such as the military and individuals in the criminal justice system</a:t>
            </a:r>
          </a:p>
          <a:p>
            <a:endParaRPr lang="en-US" dirty="0" smtClean="0"/>
          </a:p>
        </p:txBody>
      </p:sp>
      <p:sp>
        <p:nvSpPr>
          <p:cNvPr id="4" name="Title 3"/>
          <p:cNvSpPr>
            <a:spLocks noGrp="1"/>
          </p:cNvSpPr>
          <p:nvPr>
            <p:ph type="title"/>
          </p:nvPr>
        </p:nvSpPr>
        <p:spPr>
          <a:xfrm>
            <a:off x="927685" y="76200"/>
            <a:ext cx="7855521" cy="1349581"/>
          </a:xfrm>
        </p:spPr>
        <p:txBody>
          <a:bodyPr/>
          <a:lstStyle/>
          <a:p>
            <a:r>
              <a:rPr lang="en-US" sz="2800" dirty="0" smtClean="0"/>
              <a:t>Substance Use Disorders Incur Great Economic, Mortality, and Social Costs Across a Diverse Population</a:t>
            </a:r>
            <a:endParaRPr lang="en-US" sz="2800" dirty="0"/>
          </a:p>
        </p:txBody>
      </p:sp>
    </p:spTree>
    <p:extLst>
      <p:ext uri="{BB962C8B-B14F-4D97-AF65-F5344CB8AC3E}">
        <p14:creationId xmlns:p14="http://schemas.microsoft.com/office/powerpoint/2010/main" val="1680968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99010" y="58784"/>
            <a:ext cx="7856538" cy="1349375"/>
          </a:xfrm>
        </p:spPr>
        <p:txBody>
          <a:bodyPr/>
          <a:lstStyle/>
          <a:p>
            <a:r>
              <a:rPr lang="en-US" sz="3200" dirty="0" smtClean="0"/>
              <a:t>Substance Use Poses Substantial Economic, Social, and Criminal Justice System Costs to Society</a:t>
            </a:r>
            <a:endParaRPr lang="en-US" sz="3200" dirty="0"/>
          </a:p>
        </p:txBody>
      </p:sp>
      <p:sp>
        <p:nvSpPr>
          <p:cNvPr id="5" name="TextBox 4"/>
          <p:cNvSpPr txBox="1"/>
          <p:nvPr/>
        </p:nvSpPr>
        <p:spPr>
          <a:xfrm>
            <a:off x="912625" y="5440465"/>
            <a:ext cx="7856538" cy="954107"/>
          </a:xfrm>
          <a:prstGeom prst="rect">
            <a:avLst/>
          </a:prstGeom>
          <a:noFill/>
        </p:spPr>
        <p:txBody>
          <a:bodyPr wrap="square" rtlCol="0">
            <a:spAutoFit/>
          </a:bodyPr>
          <a:lstStyle/>
          <a:p>
            <a:r>
              <a:rPr lang="en-US" sz="800" dirty="0" smtClean="0">
                <a:latin typeface="Calibri" pitchFamily="34" charset="0"/>
              </a:rPr>
              <a:t>Source: (1)  NIH, The Science of Drug Abuse and Addiction, Retrieved 11.26.2014; Kuehn, Addiction: The White House Seeks “Third Way”, Policy Emphasizes Prevention, Treatment, Recovery, American Medical Association, 2013; (2) Kuehn, Treatment Given High Priority in New White House Drug Control Policy, American Medical Association, 2010; (3)  Lesch, et al., Alcohol and Tobacco: medical and Sociological Aspects of use, Abuse, and Addiction,  JAMA, 2011, Vol. 306, No. 4; (4) CDC, One in 10 deaths among working-age adults due to excessive drinking, June 2014; Stahre, et al., Contribution of Excessive Alcohol Consumption to Deaths and Years of Potential Life Lost in the United States, June 2014; (5) CDC, Prescription Painkiller Overdoses in the US, Retrieve 11.26.2014; (6) CDC, Prescription Drug Overdose in the United States: Fact Sheets, Retrieved 11.26.2014; (7) </a:t>
            </a:r>
            <a:r>
              <a:rPr lang="en-US" sz="800" dirty="0">
                <a:latin typeface="Calibri" pitchFamily="34" charset="0"/>
              </a:rPr>
              <a:t>The National Committee on Addiction and Substance Abuse at Columbia University</a:t>
            </a:r>
            <a:r>
              <a:rPr lang="en-US" sz="800" dirty="0">
                <a:latin typeface="+mj-lt"/>
              </a:rPr>
              <a:t>, Behind Bars II, Substance Abuse and America’s Prison Population, Feb 2010; </a:t>
            </a:r>
            <a:r>
              <a:rPr lang="en-US" sz="800" dirty="0" smtClean="0">
                <a:latin typeface="+mj-lt"/>
              </a:rPr>
              <a:t>(8) </a:t>
            </a:r>
            <a:r>
              <a:rPr lang="en-US" sz="800" dirty="0">
                <a:latin typeface="+mj-lt"/>
              </a:rPr>
              <a:t>National Institute on Drug Abuse, Principles of Drug Abuse Treatment for Criminal Justice Populations, A Research-Based Guide, http://www.drugabuse.gov/sites/default/files/txcriminaljustice_0.pdf, Retrieved Feb 9, 2015.</a:t>
            </a:r>
          </a:p>
        </p:txBody>
      </p:sp>
      <p:sp>
        <p:nvSpPr>
          <p:cNvPr id="6" name="TextBox 5"/>
          <p:cNvSpPr txBox="1"/>
          <p:nvPr/>
        </p:nvSpPr>
        <p:spPr>
          <a:xfrm>
            <a:off x="1109664" y="1592267"/>
            <a:ext cx="1862136" cy="3739485"/>
          </a:xfrm>
          <a:prstGeom prst="rect">
            <a:avLst/>
          </a:prstGeom>
          <a:solidFill>
            <a:schemeClr val="bg2"/>
          </a:solidFill>
          <a:ln w="28575">
            <a:solidFill>
              <a:schemeClr val="accent3"/>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400" b="1" dirty="0" smtClean="0">
                <a:solidFill>
                  <a:schemeClr val="tx1"/>
                </a:solidFill>
                <a:latin typeface="+mj-lt"/>
              </a:rPr>
              <a:t>ECONOMIC COSTS</a:t>
            </a:r>
          </a:p>
          <a:p>
            <a:pPr algn="ctr"/>
            <a:endParaRPr lang="en-US" sz="1400" b="1" dirty="0" smtClean="0">
              <a:solidFill>
                <a:schemeClr val="tx1"/>
              </a:solidFill>
              <a:latin typeface="+mj-lt"/>
            </a:endParaRPr>
          </a:p>
          <a:p>
            <a:pPr marL="171450" indent="-171450">
              <a:buFont typeface="Arial" panose="020B0604020202020204" pitchFamily="34" charset="0"/>
              <a:buChar char="•"/>
            </a:pPr>
            <a:r>
              <a:rPr lang="en-US" sz="1100" b="1" dirty="0" smtClean="0">
                <a:solidFill>
                  <a:schemeClr val="tx1"/>
                </a:solidFill>
                <a:latin typeface="+mj-lt"/>
              </a:rPr>
              <a:t>Over $700 </a:t>
            </a:r>
            <a:r>
              <a:rPr lang="en-US" sz="1100" b="1" dirty="0">
                <a:solidFill>
                  <a:schemeClr val="tx1"/>
                </a:solidFill>
                <a:latin typeface="+mj-lt"/>
              </a:rPr>
              <a:t>billion </a:t>
            </a:r>
            <a:r>
              <a:rPr lang="en-US" sz="1100" b="1" dirty="0" smtClean="0">
                <a:solidFill>
                  <a:schemeClr val="tx1"/>
                </a:solidFill>
                <a:latin typeface="+mj-lt"/>
              </a:rPr>
              <a:t>annually in </a:t>
            </a:r>
            <a:r>
              <a:rPr lang="en-US" sz="1100" b="1" dirty="0">
                <a:solidFill>
                  <a:schemeClr val="tx1"/>
                </a:solidFill>
                <a:latin typeface="+mj-lt"/>
              </a:rPr>
              <a:t>lost productivity, increased health care costs, and criminal justice (1</a:t>
            </a:r>
            <a:r>
              <a:rPr lang="en-US" sz="1100" b="1" dirty="0" smtClean="0">
                <a:solidFill>
                  <a:schemeClr val="tx1"/>
                </a:solidFill>
                <a:latin typeface="+mj-lt"/>
              </a:rPr>
              <a:t>)</a:t>
            </a:r>
          </a:p>
          <a:p>
            <a:endParaRPr lang="en-US" sz="1100" b="1" dirty="0" smtClean="0">
              <a:solidFill>
                <a:schemeClr val="tx1"/>
              </a:solidFill>
              <a:latin typeface="+mj-lt"/>
            </a:endParaRPr>
          </a:p>
          <a:p>
            <a:pPr marL="171450" indent="-171450">
              <a:buFont typeface="Arial" panose="020B0604020202020204" pitchFamily="34" charset="0"/>
              <a:buChar char="•"/>
            </a:pPr>
            <a:r>
              <a:rPr lang="en-US" sz="1100" b="1" dirty="0" smtClean="0">
                <a:solidFill>
                  <a:schemeClr val="tx1"/>
                </a:solidFill>
                <a:latin typeface="+mj-lt"/>
              </a:rPr>
              <a:t>About $193 billion in overall societal costs, of which $113 billion is associated with criminal justice system costs and costs borne by the victims of crimes (8)</a:t>
            </a:r>
          </a:p>
          <a:p>
            <a:endParaRPr lang="en-US" sz="1100" b="1" dirty="0" smtClean="0">
              <a:solidFill>
                <a:schemeClr val="tx1"/>
              </a:solidFill>
              <a:latin typeface="+mj-lt"/>
            </a:endParaRPr>
          </a:p>
          <a:p>
            <a:pPr marL="171450" indent="-171450">
              <a:buFont typeface="Arial" panose="020B0604020202020204" pitchFamily="34" charset="0"/>
              <a:buChar char="•"/>
            </a:pPr>
            <a:r>
              <a:rPr lang="en-US" sz="1100" b="1" dirty="0" smtClean="0">
                <a:solidFill>
                  <a:schemeClr val="tx1"/>
                </a:solidFill>
                <a:latin typeface="+mj-lt"/>
              </a:rPr>
              <a:t>Approximately </a:t>
            </a:r>
            <a:r>
              <a:rPr lang="en-US" sz="1100" b="1" dirty="0">
                <a:solidFill>
                  <a:schemeClr val="tx1"/>
                </a:solidFill>
                <a:latin typeface="+mj-lt"/>
              </a:rPr>
              <a:t>2.5 million emergency department visits, of which 1.4 million are related to pharmaceuticals (6</a:t>
            </a:r>
            <a:r>
              <a:rPr lang="en-US" sz="1100" b="1" dirty="0" smtClean="0">
                <a:solidFill>
                  <a:schemeClr val="tx1"/>
                </a:solidFill>
                <a:latin typeface="+mj-lt"/>
              </a:rPr>
              <a:t>)</a:t>
            </a:r>
          </a:p>
        </p:txBody>
      </p:sp>
      <p:sp>
        <p:nvSpPr>
          <p:cNvPr id="8" name="TextBox 7"/>
          <p:cNvSpPr txBox="1"/>
          <p:nvPr/>
        </p:nvSpPr>
        <p:spPr>
          <a:xfrm>
            <a:off x="3200400" y="1602941"/>
            <a:ext cx="3505200" cy="3739485"/>
          </a:xfrm>
          <a:prstGeom prst="rect">
            <a:avLst/>
          </a:prstGeom>
          <a:solidFill>
            <a:schemeClr val="accent6">
              <a:lumMod val="40000"/>
              <a:lumOff val="60000"/>
            </a:schemeClr>
          </a:solidFill>
          <a:ln w="28575">
            <a:solidFill>
              <a:schemeClr val="accent3"/>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b="1" dirty="0" smtClean="0">
                <a:solidFill>
                  <a:schemeClr val="tx1"/>
                </a:solidFill>
                <a:latin typeface="+mj-lt"/>
              </a:rPr>
              <a:t>MORTALITY COSTS</a:t>
            </a:r>
          </a:p>
          <a:p>
            <a:pPr algn="ctr"/>
            <a:endParaRPr lang="en-US" sz="1400" b="1" dirty="0" smtClean="0">
              <a:solidFill>
                <a:schemeClr val="tx1"/>
              </a:solidFill>
              <a:latin typeface="+mj-lt"/>
            </a:endParaRPr>
          </a:p>
          <a:p>
            <a:pPr marL="171450" indent="-171450">
              <a:spcBef>
                <a:spcPts val="0"/>
              </a:spcBef>
              <a:buFont typeface="Arial" panose="020B0604020202020204" pitchFamily="34" charset="0"/>
              <a:buChar char="•"/>
            </a:pPr>
            <a:r>
              <a:rPr lang="en-US" sz="1100" b="1" dirty="0" smtClean="0">
                <a:solidFill>
                  <a:schemeClr val="tx1"/>
                </a:solidFill>
                <a:latin typeface="+mj-lt"/>
              </a:rPr>
              <a:t>More than 90,000 deaths attributed to illicit drug use, illicit use of </a:t>
            </a:r>
            <a:r>
              <a:rPr lang="en-US" sz="1100" b="1" dirty="0">
                <a:solidFill>
                  <a:schemeClr val="tx1"/>
                </a:solidFill>
                <a:latin typeface="+mj-lt"/>
              </a:rPr>
              <a:t>prescription </a:t>
            </a:r>
            <a:r>
              <a:rPr lang="en-US" sz="1100" b="1" dirty="0" smtClean="0">
                <a:solidFill>
                  <a:schemeClr val="tx1"/>
                </a:solidFill>
                <a:latin typeface="+mj-lt"/>
              </a:rPr>
              <a:t>drugs, </a:t>
            </a:r>
            <a:r>
              <a:rPr lang="en-US" sz="1100" b="1" dirty="0">
                <a:solidFill>
                  <a:schemeClr val="tx1"/>
                </a:solidFill>
                <a:latin typeface="+mj-lt"/>
              </a:rPr>
              <a:t>and </a:t>
            </a:r>
            <a:r>
              <a:rPr lang="en-US" sz="1100" b="1" dirty="0" smtClean="0">
                <a:solidFill>
                  <a:schemeClr val="tx1"/>
                </a:solidFill>
                <a:latin typeface="+mj-lt"/>
              </a:rPr>
              <a:t>excessive alcohol use (1</a:t>
            </a:r>
            <a:r>
              <a:rPr lang="en-US" sz="1100" b="1" dirty="0">
                <a:solidFill>
                  <a:schemeClr val="tx1"/>
                </a:solidFill>
                <a:latin typeface="+mj-lt"/>
              </a:rPr>
              <a:t>) </a:t>
            </a:r>
          </a:p>
          <a:p>
            <a:pPr marL="171450" indent="-171450">
              <a:spcBef>
                <a:spcPts val="0"/>
              </a:spcBef>
              <a:buFont typeface="Arial" panose="020B0604020202020204" pitchFamily="34" charset="0"/>
              <a:buChar char="•"/>
            </a:pPr>
            <a:endParaRPr lang="en-US" sz="1100" b="1" dirty="0">
              <a:solidFill>
                <a:schemeClr val="tx1"/>
              </a:solidFill>
              <a:latin typeface="+mj-lt"/>
            </a:endParaRPr>
          </a:p>
          <a:p>
            <a:pPr marL="171450" indent="-171450">
              <a:spcBef>
                <a:spcPts val="0"/>
              </a:spcBef>
              <a:buFont typeface="Arial" panose="020B0604020202020204" pitchFamily="34" charset="0"/>
              <a:buChar char="•"/>
            </a:pPr>
            <a:r>
              <a:rPr lang="en-US" sz="1100" b="1" dirty="0">
                <a:solidFill>
                  <a:schemeClr val="tx1"/>
                </a:solidFill>
                <a:latin typeface="+mj-lt"/>
              </a:rPr>
              <a:t>88,000 deaths and </a:t>
            </a:r>
            <a:r>
              <a:rPr lang="en-US" sz="1100" b="1" dirty="0" smtClean="0">
                <a:solidFill>
                  <a:schemeClr val="tx1"/>
                </a:solidFill>
                <a:latin typeface="+mj-lt"/>
              </a:rPr>
              <a:t>2.5 </a:t>
            </a:r>
            <a:r>
              <a:rPr lang="en-US" sz="1100" b="1" dirty="0">
                <a:solidFill>
                  <a:schemeClr val="tx1"/>
                </a:solidFill>
                <a:latin typeface="+mj-lt"/>
              </a:rPr>
              <a:t>million of years of potential life lost per </a:t>
            </a:r>
            <a:r>
              <a:rPr lang="en-US" sz="1100" b="1" dirty="0" smtClean="0">
                <a:solidFill>
                  <a:schemeClr val="tx1"/>
                </a:solidFill>
                <a:latin typeface="+mj-lt"/>
              </a:rPr>
              <a:t>year (</a:t>
            </a:r>
            <a:r>
              <a:rPr lang="en-US" sz="1100" b="1" dirty="0">
                <a:solidFill>
                  <a:schemeClr val="tx1"/>
                </a:solidFill>
                <a:latin typeface="+mj-lt"/>
              </a:rPr>
              <a:t>4), </a:t>
            </a:r>
            <a:r>
              <a:rPr lang="en-US" sz="1100" b="1" dirty="0" smtClean="0">
                <a:solidFill>
                  <a:schemeClr val="tx1"/>
                </a:solidFill>
                <a:latin typeface="+mj-lt"/>
              </a:rPr>
              <a:t>approximately </a:t>
            </a:r>
            <a:r>
              <a:rPr lang="en-US" sz="1100" b="1" dirty="0">
                <a:solidFill>
                  <a:schemeClr val="tx1"/>
                </a:solidFill>
                <a:latin typeface="+mj-lt"/>
              </a:rPr>
              <a:t>41% of all deaths from motor vehicle crashes (3), and </a:t>
            </a:r>
            <a:r>
              <a:rPr lang="en-US" sz="1100" b="1" dirty="0" smtClean="0">
                <a:solidFill>
                  <a:schemeClr val="tx1"/>
                </a:solidFill>
                <a:latin typeface="+mj-lt"/>
              </a:rPr>
              <a:t>10% of deaths </a:t>
            </a:r>
            <a:r>
              <a:rPr lang="en-US" sz="1100" b="1" dirty="0">
                <a:solidFill>
                  <a:schemeClr val="tx1"/>
                </a:solidFill>
                <a:latin typeface="+mj-lt"/>
              </a:rPr>
              <a:t>among adults aged 20-64 (4</a:t>
            </a:r>
            <a:r>
              <a:rPr lang="en-US" sz="1100" b="1" dirty="0" smtClean="0">
                <a:solidFill>
                  <a:schemeClr val="tx1"/>
                </a:solidFill>
                <a:latin typeface="+mj-lt"/>
              </a:rPr>
              <a:t>), being associated </a:t>
            </a:r>
            <a:r>
              <a:rPr lang="en-US" sz="1100" b="1" dirty="0">
                <a:solidFill>
                  <a:schemeClr val="tx1"/>
                </a:solidFill>
                <a:latin typeface="+mj-lt"/>
              </a:rPr>
              <a:t>with excessive alcohol </a:t>
            </a:r>
            <a:r>
              <a:rPr lang="en-US" sz="1100" b="1" dirty="0" smtClean="0">
                <a:solidFill>
                  <a:schemeClr val="tx1"/>
                </a:solidFill>
                <a:latin typeface="+mj-lt"/>
              </a:rPr>
              <a:t>consumption</a:t>
            </a:r>
            <a:endParaRPr lang="en-US" sz="1100" b="1" dirty="0">
              <a:solidFill>
                <a:schemeClr val="tx1"/>
              </a:solidFill>
              <a:latin typeface="+mj-lt"/>
            </a:endParaRPr>
          </a:p>
          <a:p>
            <a:pPr marL="171450" indent="-171450">
              <a:spcBef>
                <a:spcPts val="0"/>
              </a:spcBef>
              <a:buFont typeface="Arial" panose="020B0604020202020204" pitchFamily="34" charset="0"/>
              <a:buChar char="•"/>
            </a:pPr>
            <a:endParaRPr lang="en-US" sz="1100" b="1" dirty="0">
              <a:solidFill>
                <a:schemeClr val="tx1"/>
              </a:solidFill>
              <a:latin typeface="+mj-lt"/>
            </a:endParaRPr>
          </a:p>
          <a:p>
            <a:pPr marL="171450" indent="-171450">
              <a:spcBef>
                <a:spcPts val="0"/>
              </a:spcBef>
              <a:buFont typeface="Arial" panose="020B0604020202020204" pitchFamily="34" charset="0"/>
              <a:buChar char="•"/>
            </a:pPr>
            <a:r>
              <a:rPr lang="en-US" sz="1100" b="1" dirty="0">
                <a:solidFill>
                  <a:schemeClr val="tx1"/>
                </a:solidFill>
                <a:latin typeface="+mj-lt"/>
              </a:rPr>
              <a:t>40,000 </a:t>
            </a:r>
            <a:r>
              <a:rPr lang="en-US" sz="1100" b="1" dirty="0" smtClean="0">
                <a:solidFill>
                  <a:schemeClr val="tx1"/>
                </a:solidFill>
                <a:latin typeface="+mj-lt"/>
              </a:rPr>
              <a:t>deaths </a:t>
            </a:r>
            <a:r>
              <a:rPr lang="en-US" sz="1100" b="1" dirty="0">
                <a:solidFill>
                  <a:schemeClr val="tx1"/>
                </a:solidFill>
                <a:latin typeface="+mj-lt"/>
              </a:rPr>
              <a:t>per year </a:t>
            </a:r>
            <a:r>
              <a:rPr lang="en-US" sz="1100" b="1" dirty="0" smtClean="0">
                <a:solidFill>
                  <a:schemeClr val="tx1"/>
                </a:solidFill>
                <a:latin typeface="+mj-lt"/>
              </a:rPr>
              <a:t>caused by unintentional drug overdose (1); prescription </a:t>
            </a:r>
            <a:r>
              <a:rPr lang="en-US" sz="1100" b="1" dirty="0">
                <a:solidFill>
                  <a:schemeClr val="tx1"/>
                </a:solidFill>
                <a:latin typeface="+mj-lt"/>
              </a:rPr>
              <a:t>drug overdose is the second leading cause of accidental </a:t>
            </a:r>
            <a:r>
              <a:rPr lang="en-US" sz="1100" b="1" dirty="0" smtClean="0">
                <a:solidFill>
                  <a:schemeClr val="tx1"/>
                </a:solidFill>
                <a:latin typeface="+mj-lt"/>
              </a:rPr>
              <a:t>health</a:t>
            </a:r>
          </a:p>
          <a:p>
            <a:pPr marL="171450" indent="-171450">
              <a:spcBef>
                <a:spcPts val="0"/>
              </a:spcBef>
              <a:buFont typeface="Arial" panose="020B0604020202020204" pitchFamily="34" charset="0"/>
              <a:buChar char="•"/>
            </a:pPr>
            <a:endParaRPr lang="en-US" sz="1100" b="1" dirty="0">
              <a:solidFill>
                <a:schemeClr val="tx1"/>
              </a:solidFill>
              <a:latin typeface="+mj-lt"/>
            </a:endParaRPr>
          </a:p>
          <a:p>
            <a:pPr marL="171450" indent="-171450">
              <a:spcBef>
                <a:spcPts val="0"/>
              </a:spcBef>
              <a:buFont typeface="Arial" panose="020B0604020202020204" pitchFamily="34" charset="0"/>
              <a:buChar char="•"/>
            </a:pPr>
            <a:r>
              <a:rPr lang="en-US" sz="1100" b="1" dirty="0">
                <a:solidFill>
                  <a:schemeClr val="tx1"/>
                </a:solidFill>
                <a:latin typeface="+mj-lt"/>
              </a:rPr>
              <a:t>Nearly 15,000 </a:t>
            </a:r>
            <a:r>
              <a:rPr lang="en-US" sz="1100" b="1" dirty="0" smtClean="0">
                <a:solidFill>
                  <a:schemeClr val="tx1"/>
                </a:solidFill>
                <a:latin typeface="+mj-lt"/>
              </a:rPr>
              <a:t>deaths annually </a:t>
            </a:r>
            <a:r>
              <a:rPr lang="en-US" sz="1100" b="1" dirty="0">
                <a:solidFill>
                  <a:schemeClr val="tx1"/>
                </a:solidFill>
                <a:latin typeface="+mj-lt"/>
              </a:rPr>
              <a:t>caused by prescription painkiller overdoses (5); prescription opiate overdose is the number one cause of accidental deaths in 16 </a:t>
            </a:r>
            <a:r>
              <a:rPr lang="en-US" sz="1100" b="1" dirty="0" smtClean="0">
                <a:solidFill>
                  <a:schemeClr val="tx1"/>
                </a:solidFill>
                <a:latin typeface="+mj-lt"/>
              </a:rPr>
              <a:t>states </a:t>
            </a:r>
            <a:r>
              <a:rPr lang="en-US" sz="1100" b="1" dirty="0">
                <a:solidFill>
                  <a:schemeClr val="tx1"/>
                </a:solidFill>
                <a:latin typeface="+mj-lt"/>
              </a:rPr>
              <a:t>(2</a:t>
            </a:r>
            <a:r>
              <a:rPr lang="en-US" sz="1100" b="1" dirty="0" smtClean="0">
                <a:solidFill>
                  <a:schemeClr val="tx1"/>
                </a:solidFill>
                <a:latin typeface="+mj-lt"/>
              </a:rPr>
              <a:t>)</a:t>
            </a:r>
            <a:endParaRPr lang="en-US" sz="1100" b="1" dirty="0">
              <a:solidFill>
                <a:schemeClr val="tx1"/>
              </a:solidFill>
              <a:latin typeface="+mj-lt"/>
            </a:endParaRPr>
          </a:p>
          <a:p>
            <a:pPr marL="171450" indent="-171450">
              <a:spcBef>
                <a:spcPts val="0"/>
              </a:spcBef>
              <a:buFont typeface="Arial" panose="020B0604020202020204" pitchFamily="34" charset="0"/>
              <a:buChar char="•"/>
            </a:pPr>
            <a:endParaRPr lang="en-US" sz="1100" b="1" dirty="0" smtClean="0">
              <a:solidFill>
                <a:schemeClr val="tx1"/>
              </a:solidFill>
              <a:latin typeface="+mj-lt"/>
            </a:endParaRPr>
          </a:p>
        </p:txBody>
      </p:sp>
      <p:sp>
        <p:nvSpPr>
          <p:cNvPr id="7" name="TextBox 6"/>
          <p:cNvSpPr txBox="1"/>
          <p:nvPr/>
        </p:nvSpPr>
        <p:spPr>
          <a:xfrm>
            <a:off x="6934200" y="1602940"/>
            <a:ext cx="1834963" cy="3739485"/>
          </a:xfrm>
          <a:prstGeom prst="rect">
            <a:avLst/>
          </a:prstGeom>
          <a:solidFill>
            <a:schemeClr val="accent5">
              <a:lumMod val="40000"/>
              <a:lumOff val="60000"/>
            </a:schemeClr>
          </a:solidFill>
          <a:ln w="28575">
            <a:solidFill>
              <a:schemeClr val="accent3"/>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400" b="1" dirty="0" smtClean="0">
                <a:solidFill>
                  <a:schemeClr val="tx1"/>
                </a:solidFill>
                <a:latin typeface="+mj-lt"/>
              </a:rPr>
              <a:t>CRIMINAL JUSTICE SYSTEM COSTS</a:t>
            </a:r>
          </a:p>
          <a:p>
            <a:pPr algn="ctr"/>
            <a:endParaRPr lang="en-US" sz="1400" b="1" dirty="0" smtClean="0">
              <a:solidFill>
                <a:schemeClr val="tx1"/>
              </a:solidFill>
              <a:latin typeface="+mj-lt"/>
            </a:endParaRPr>
          </a:p>
          <a:p>
            <a:pPr marL="171450" indent="-171450">
              <a:buFont typeface="Arial" panose="020B0604020202020204" pitchFamily="34" charset="0"/>
              <a:buChar char="•"/>
            </a:pPr>
            <a:r>
              <a:rPr lang="en-US" sz="1100" b="1" dirty="0" smtClean="0">
                <a:solidFill>
                  <a:schemeClr val="tx1"/>
                </a:solidFill>
                <a:latin typeface="+mj-lt"/>
              </a:rPr>
              <a:t>Substance use and addiction are key factors leading to incarceration, and affect approximately 85% of all inmates across federal, state, and local jails and prisons</a:t>
            </a:r>
            <a:r>
              <a:rPr lang="en-US" sz="1000" dirty="0" smtClean="0">
                <a:solidFill>
                  <a:schemeClr val="tx1"/>
                </a:solidFill>
                <a:latin typeface="+mj-lt"/>
              </a:rPr>
              <a:t> </a:t>
            </a:r>
            <a:r>
              <a:rPr lang="en-US" sz="1100" b="1" dirty="0" smtClean="0">
                <a:solidFill>
                  <a:schemeClr val="tx1"/>
                </a:solidFill>
                <a:latin typeface="+mj-lt"/>
              </a:rPr>
              <a:t>(7)</a:t>
            </a:r>
            <a:endParaRPr lang="en-US" sz="1000" b="1" dirty="0" smtClean="0">
              <a:solidFill>
                <a:schemeClr val="tx1"/>
              </a:solidFill>
              <a:latin typeface="+mj-lt"/>
            </a:endParaRPr>
          </a:p>
          <a:p>
            <a:pPr marL="171450" indent="-171450">
              <a:buFont typeface="Courier New" panose="02070309020205020404" pitchFamily="49" charset="0"/>
              <a:buChar char="o"/>
            </a:pPr>
            <a:endParaRPr lang="en-US" sz="500" b="1" dirty="0" smtClean="0">
              <a:solidFill>
                <a:schemeClr val="tx1"/>
              </a:solidFill>
              <a:latin typeface="+mj-lt"/>
            </a:endParaRPr>
          </a:p>
          <a:p>
            <a:pPr marL="171450" indent="-171450">
              <a:buFont typeface="Arial" panose="020B0604020202020204" pitchFamily="34" charset="0"/>
              <a:buChar char="•"/>
            </a:pPr>
            <a:r>
              <a:rPr lang="en-US" sz="1100" b="1" dirty="0" smtClean="0">
                <a:solidFill>
                  <a:schemeClr val="tx1"/>
                </a:solidFill>
                <a:latin typeface="+mj-lt"/>
              </a:rPr>
              <a:t>Alcohol and illicit drugs are involved in a variety of crimes, including:</a:t>
            </a:r>
            <a:endParaRPr lang="en-US" sz="1100" b="1" dirty="0">
              <a:solidFill>
                <a:schemeClr val="tx1"/>
              </a:solidFill>
              <a:latin typeface="+mj-lt"/>
            </a:endParaRPr>
          </a:p>
          <a:p>
            <a:pPr marL="400050" lvl="1" indent="-171450">
              <a:buSzPct val="100000"/>
              <a:buFont typeface="Wingdings" panose="05000000000000000000" pitchFamily="2" charset="2"/>
              <a:buChar char="§"/>
            </a:pPr>
            <a:r>
              <a:rPr lang="en-US" sz="1000" dirty="0" smtClean="0">
                <a:solidFill>
                  <a:schemeClr val="tx1"/>
                </a:solidFill>
                <a:latin typeface="+mj-lt"/>
              </a:rPr>
              <a:t>78% of violent crimes</a:t>
            </a:r>
          </a:p>
          <a:p>
            <a:pPr marL="400050" lvl="1" indent="-171450">
              <a:buSzPct val="100000"/>
              <a:buFont typeface="Wingdings" panose="05000000000000000000" pitchFamily="2" charset="2"/>
              <a:buChar char="§"/>
            </a:pPr>
            <a:r>
              <a:rPr lang="en-US" sz="1000" dirty="0" smtClean="0">
                <a:solidFill>
                  <a:schemeClr val="tx1"/>
                </a:solidFill>
                <a:latin typeface="+mj-lt"/>
              </a:rPr>
              <a:t>83% of property crimes</a:t>
            </a:r>
          </a:p>
          <a:p>
            <a:pPr marL="400050" lvl="1" indent="-171450">
              <a:buSzPct val="100000"/>
              <a:buFont typeface="Wingdings" panose="05000000000000000000" pitchFamily="2" charset="2"/>
              <a:buChar char="§"/>
            </a:pPr>
            <a:r>
              <a:rPr lang="en-US" sz="1000" dirty="0" smtClean="0">
                <a:solidFill>
                  <a:schemeClr val="tx1"/>
                </a:solidFill>
                <a:latin typeface="+mj-lt"/>
              </a:rPr>
              <a:t>77% of public order, immigration, or weapon offenses, as well as probation and parole violations (7)</a:t>
            </a:r>
          </a:p>
          <a:p>
            <a:pPr marL="400050" lvl="1" indent="-171450">
              <a:buSzPct val="100000"/>
              <a:buFont typeface="Wingdings" panose="05000000000000000000" pitchFamily="2" charset="2"/>
              <a:buChar char="§"/>
            </a:pPr>
            <a:endParaRPr lang="en-US" sz="1000" b="1" dirty="0" smtClean="0">
              <a:solidFill>
                <a:schemeClr val="tx1"/>
              </a:solidFill>
              <a:latin typeface="+mj-lt"/>
            </a:endParaRPr>
          </a:p>
        </p:txBody>
      </p:sp>
    </p:spTree>
    <p:extLst>
      <p:ext uri="{BB962C8B-B14F-4D97-AF65-F5344CB8AC3E}">
        <p14:creationId xmlns:p14="http://schemas.microsoft.com/office/powerpoint/2010/main" val="3550095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400" dirty="0" smtClean="0"/>
              <a:t>A Majority of People with Potential Substance Use Disorders are Employed Non-Hispanic Whites With Some College Education, Moderate Incomes, and Private Insurance</a:t>
            </a:r>
            <a:endParaRPr lang="en-US" sz="2400" dirty="0"/>
          </a:p>
        </p:txBody>
      </p:sp>
      <p:sp>
        <p:nvSpPr>
          <p:cNvPr id="6" name="TextBox 5"/>
          <p:cNvSpPr txBox="1"/>
          <p:nvPr/>
        </p:nvSpPr>
        <p:spPr>
          <a:xfrm>
            <a:off x="923925" y="6019800"/>
            <a:ext cx="7219950" cy="369332"/>
          </a:xfrm>
          <a:prstGeom prst="rect">
            <a:avLst/>
          </a:prstGeom>
          <a:noFill/>
        </p:spPr>
        <p:txBody>
          <a:bodyPr wrap="square" rtlCol="0">
            <a:spAutoFit/>
          </a:bodyPr>
          <a:lstStyle/>
          <a:p>
            <a:r>
              <a:rPr lang="en-US" sz="900" dirty="0">
                <a:latin typeface="Calibri" pitchFamily="34" charset="0"/>
              </a:rPr>
              <a:t>Source: Saloner, et al., An ACA Provision Increased Treatment for Young Adults with Possible Mental Illnesses Relative to  Comparison Group, Health Affairs, No. 8 (2014).</a:t>
            </a:r>
            <a:endParaRPr lang="en-US" sz="900" dirty="0"/>
          </a:p>
        </p:txBody>
      </p:sp>
      <p:graphicFrame>
        <p:nvGraphicFramePr>
          <p:cNvPr id="8" name="Chart 7"/>
          <p:cNvGraphicFramePr>
            <a:graphicFrameLocks/>
          </p:cNvGraphicFramePr>
          <p:nvPr>
            <p:extLst>
              <p:ext uri="{D42A27DB-BD31-4B8C-83A1-F6EECF244321}">
                <p14:modId xmlns:p14="http://schemas.microsoft.com/office/powerpoint/2010/main" val="691102334"/>
              </p:ext>
            </p:extLst>
          </p:nvPr>
        </p:nvGraphicFramePr>
        <p:xfrm>
          <a:off x="1066800" y="1676400"/>
          <a:ext cx="74676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4748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600" dirty="0" smtClean="0"/>
              <a:t>The Percentage of “Dually Diagnosed” Patients Receiving Mental Health and Addiction Treatment Has Increased Steadily Over Recent Years (2008-2012)</a:t>
            </a:r>
            <a:endParaRPr lang="en-US" sz="2600" dirty="0"/>
          </a:p>
        </p:txBody>
      </p:sp>
      <p:sp>
        <p:nvSpPr>
          <p:cNvPr id="6" name="TextBox 5"/>
          <p:cNvSpPr txBox="1"/>
          <p:nvPr/>
        </p:nvSpPr>
        <p:spPr>
          <a:xfrm>
            <a:off x="914400" y="6096000"/>
            <a:ext cx="4800600" cy="246221"/>
          </a:xfrm>
          <a:prstGeom prst="rect">
            <a:avLst/>
          </a:prstGeom>
          <a:noFill/>
        </p:spPr>
        <p:txBody>
          <a:bodyPr wrap="square" rtlCol="0">
            <a:spAutoFit/>
          </a:bodyPr>
          <a:lstStyle/>
          <a:p>
            <a:r>
              <a:rPr lang="en-US" sz="1000" dirty="0" smtClean="0">
                <a:latin typeface="Calibri" pitchFamily="34" charset="0"/>
              </a:rPr>
              <a:t>Source: SAMHSA: National Survey of Substance Abuse Treatment Services: 2012. (2013).</a:t>
            </a:r>
            <a:endParaRPr lang="en-US" sz="1000" dirty="0"/>
          </a:p>
        </p:txBody>
      </p:sp>
      <p:graphicFrame>
        <p:nvGraphicFramePr>
          <p:cNvPr id="5" name="Chart 4"/>
          <p:cNvGraphicFramePr/>
          <p:nvPr>
            <p:extLst>
              <p:ext uri="{D42A27DB-BD31-4B8C-83A1-F6EECF244321}">
                <p14:modId xmlns:p14="http://schemas.microsoft.com/office/powerpoint/2010/main" val="1720477500"/>
              </p:ext>
            </p:extLst>
          </p:nvPr>
        </p:nvGraphicFramePr>
        <p:xfrm>
          <a:off x="914400" y="1595437"/>
          <a:ext cx="78486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4245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pPr marL="233363" indent="-233363">
              <a:buClr>
                <a:srgbClr val="9FC761"/>
              </a:buClr>
              <a:buFont typeface="Arial" pitchFamily="34" charset="0"/>
              <a:buChar char="•"/>
            </a:pPr>
            <a:r>
              <a:rPr lang="en-US" sz="1800" dirty="0"/>
              <a:t>76% of individuals that die from alcohol poisoning are aged 35 to 64 (see </a:t>
            </a:r>
            <a:r>
              <a:rPr lang="en-US" sz="1800" dirty="0" smtClean="0"/>
              <a:t>red bars below), </a:t>
            </a:r>
            <a:r>
              <a:rPr lang="en-US" sz="1800" dirty="0"/>
              <a:t>and three of every four are men</a:t>
            </a:r>
          </a:p>
        </p:txBody>
      </p:sp>
      <p:sp>
        <p:nvSpPr>
          <p:cNvPr id="3" name="Title 2"/>
          <p:cNvSpPr>
            <a:spLocks noGrp="1"/>
          </p:cNvSpPr>
          <p:nvPr>
            <p:ph type="title"/>
          </p:nvPr>
        </p:nvSpPr>
        <p:spPr>
          <a:xfrm>
            <a:off x="927685" y="76200"/>
            <a:ext cx="7855521" cy="1349581"/>
          </a:xfrm>
        </p:spPr>
        <p:txBody>
          <a:bodyPr/>
          <a:lstStyle/>
          <a:p>
            <a:r>
              <a:rPr lang="en-US" sz="2800" dirty="0" smtClean="0"/>
              <a:t>While Binge Alcohol Use is Present Across Age Groups, Alcohol Poisoning Deaths are Most Prevalent Among Middle-Aged White Men </a:t>
            </a:r>
            <a:endParaRPr lang="en-US" sz="2800" dirty="0"/>
          </a:p>
        </p:txBody>
      </p:sp>
      <p:pic>
        <p:nvPicPr>
          <p:cNvPr id="1026" name="Picture 2" descr="http://www.washingtonpost.com/wp-apps/imrs.php?src=http://img.washingtonpost.com/news/to-your-health/wp-content/uploads/sites/26/2015/01/alcoholdeaths.jpg&amp;w=148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5544"/>
          <a:stretch/>
        </p:blipFill>
        <p:spPr bwMode="auto">
          <a:xfrm>
            <a:off x="2504052" y="2754836"/>
            <a:ext cx="4702785" cy="31629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27100" y="6019800"/>
            <a:ext cx="7988300" cy="369332"/>
          </a:xfrm>
          <a:prstGeom prst="rect">
            <a:avLst/>
          </a:prstGeom>
          <a:noFill/>
        </p:spPr>
        <p:txBody>
          <a:bodyPr wrap="square" rtlCol="0">
            <a:spAutoFit/>
          </a:bodyPr>
          <a:lstStyle/>
          <a:p>
            <a:r>
              <a:rPr lang="en-US" sz="900" dirty="0">
                <a:latin typeface="Calibri" pitchFamily="34" charset="0"/>
              </a:rPr>
              <a:t>Source: </a:t>
            </a:r>
            <a:r>
              <a:rPr lang="en-US" sz="900" dirty="0" smtClean="0">
                <a:latin typeface="Calibri" pitchFamily="34" charset="0"/>
              </a:rPr>
              <a:t>CDC Vital Signs, Alcohol Poisoning Death, A Deadly Consequence of Binge Drinking. Jan 2014; Washington Post, Bernstein, Six people die each day of alcohol poisoning and most are middle-aged white men, CDC reports. Jan 2014.</a:t>
            </a:r>
            <a:endParaRPr lang="en-US" sz="900" dirty="0"/>
          </a:p>
        </p:txBody>
      </p:sp>
    </p:spTree>
    <p:extLst>
      <p:ext uri="{BB962C8B-B14F-4D97-AF65-F5344CB8AC3E}">
        <p14:creationId xmlns:p14="http://schemas.microsoft.com/office/powerpoint/2010/main" val="2257643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800" dirty="0" smtClean="0"/>
              <a:t>The Percentage of Patients Who Began Opioid Abuse through Prescription Drugs Has Increased Dramatically Over the Past 50 Years</a:t>
            </a:r>
            <a:endParaRPr lang="en-US" sz="2800" dirty="0"/>
          </a:p>
        </p:txBody>
      </p:sp>
      <p:sp>
        <p:nvSpPr>
          <p:cNvPr id="6" name="Content Placeholder 5"/>
          <p:cNvSpPr>
            <a:spLocks noGrp="1"/>
          </p:cNvSpPr>
          <p:nvPr>
            <p:ph sz="half" idx="2"/>
          </p:nvPr>
        </p:nvSpPr>
        <p:spPr>
          <a:xfrm>
            <a:off x="5638800" y="1981448"/>
            <a:ext cx="3143848" cy="4114800"/>
          </a:xfrm>
        </p:spPr>
        <p:txBody>
          <a:bodyPr/>
          <a:lstStyle/>
          <a:p>
            <a:pPr marL="233363" indent="-233363">
              <a:buClr>
                <a:srgbClr val="9FC761"/>
              </a:buClr>
              <a:buFont typeface="Arial" pitchFamily="34" charset="0"/>
              <a:buChar char="•"/>
            </a:pPr>
            <a:r>
              <a:rPr lang="en-US" dirty="0" smtClean="0">
                <a:solidFill>
                  <a:srgbClr val="002060"/>
                </a:solidFill>
              </a:rPr>
              <a:t>Over the past decade, illicit use of prescription opioids has driven an increase in the number of heroin users</a:t>
            </a:r>
          </a:p>
          <a:p>
            <a:pPr marL="598488" lvl="1" indent="-233363">
              <a:buFont typeface="Arial" pitchFamily="34" charset="0"/>
              <a:buChar char="•"/>
            </a:pPr>
            <a:r>
              <a:rPr lang="en-US" dirty="0" smtClean="0">
                <a:solidFill>
                  <a:srgbClr val="002060"/>
                </a:solidFill>
              </a:rPr>
              <a:t>New heroin users increased from 106,000 to 178,000 from 2007 to 2011</a:t>
            </a:r>
          </a:p>
          <a:p>
            <a:pPr marL="598488" lvl="1" indent="-233363">
              <a:buFont typeface="Arial" pitchFamily="34" charset="0"/>
              <a:buChar char="•"/>
            </a:pPr>
            <a:r>
              <a:rPr lang="en-US" dirty="0" smtClean="0">
                <a:solidFill>
                  <a:srgbClr val="002060"/>
                </a:solidFill>
              </a:rPr>
              <a:t>Total heroin users increased from 373,000 to 620,000 from 2007 to 2011 as well</a:t>
            </a:r>
            <a:endParaRPr lang="en-US" dirty="0">
              <a:solidFill>
                <a:srgbClr val="002060"/>
              </a:solidFill>
            </a:endParaRPr>
          </a:p>
        </p:txBody>
      </p:sp>
      <p:sp>
        <p:nvSpPr>
          <p:cNvPr id="7" name="TextBox 6"/>
          <p:cNvSpPr txBox="1"/>
          <p:nvPr/>
        </p:nvSpPr>
        <p:spPr>
          <a:xfrm>
            <a:off x="914400" y="5943600"/>
            <a:ext cx="7868806" cy="400110"/>
          </a:xfrm>
          <a:prstGeom prst="rect">
            <a:avLst/>
          </a:prstGeom>
          <a:noFill/>
        </p:spPr>
        <p:txBody>
          <a:bodyPr wrap="square" rtlCol="0">
            <a:spAutoFit/>
          </a:bodyPr>
          <a:lstStyle/>
          <a:p>
            <a:r>
              <a:rPr lang="en-US" sz="1000" dirty="0" smtClean="0">
                <a:latin typeface="Calibri" pitchFamily="34" charset="0"/>
              </a:rPr>
              <a:t>Source: Cicero, et al., The Changing Face of Heroin Use in the United States: A Retrospective Analysis of the Past 50 Years, JAMA Psychiatry, 2014; Kuehn, B. (2013). SAMHSA: Pain medication abuse a common path to heroin. JAMA 310(14): 1433-1434.</a:t>
            </a:r>
          </a:p>
        </p:txBody>
      </p:sp>
      <p:pic>
        <p:nvPicPr>
          <p:cNvPr id="10" name="Picture 9"/>
          <p:cNvPicPr>
            <a:picLocks noChangeAspect="1"/>
          </p:cNvPicPr>
          <p:nvPr/>
        </p:nvPicPr>
        <p:blipFill>
          <a:blip r:embed="rId2" cstate="print"/>
          <a:stretch>
            <a:fillRect/>
          </a:stretch>
        </p:blipFill>
        <p:spPr>
          <a:xfrm>
            <a:off x="1056542" y="1853764"/>
            <a:ext cx="4373441" cy="3814047"/>
          </a:xfrm>
          <a:prstGeom prst="rect">
            <a:avLst/>
          </a:prstGeom>
        </p:spPr>
      </p:pic>
    </p:spTree>
    <p:extLst>
      <p:ext uri="{BB962C8B-B14F-4D97-AF65-F5344CB8AC3E}">
        <p14:creationId xmlns:p14="http://schemas.microsoft.com/office/powerpoint/2010/main" val="2594046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928243" y="5029200"/>
            <a:ext cx="7854963" cy="1272814"/>
          </a:xfrm>
        </p:spPr>
        <p:txBody>
          <a:bodyPr/>
          <a:lstStyle/>
          <a:p>
            <a:r>
              <a:rPr lang="en-US" sz="1800" dirty="0" smtClean="0">
                <a:solidFill>
                  <a:srgbClr val="002060"/>
                </a:solidFill>
              </a:rPr>
              <a:t>From 2010 to 2013, </a:t>
            </a:r>
            <a:r>
              <a:rPr lang="en-US" sz="1800" dirty="0">
                <a:solidFill>
                  <a:srgbClr val="002060"/>
                </a:solidFill>
              </a:rPr>
              <a:t>the age-adjusted rate </a:t>
            </a:r>
            <a:r>
              <a:rPr lang="en-US" sz="1800" dirty="0" smtClean="0">
                <a:solidFill>
                  <a:srgbClr val="002060"/>
                </a:solidFill>
              </a:rPr>
              <a:t>of </a:t>
            </a:r>
            <a:r>
              <a:rPr lang="en-US" sz="1800" dirty="0">
                <a:solidFill>
                  <a:srgbClr val="002060"/>
                </a:solidFill>
              </a:rPr>
              <a:t>overdose deaths involving </a:t>
            </a:r>
            <a:r>
              <a:rPr lang="en-US" sz="1800" dirty="0" smtClean="0">
                <a:solidFill>
                  <a:srgbClr val="002060"/>
                </a:solidFill>
              </a:rPr>
              <a:t>opioids </a:t>
            </a:r>
            <a:r>
              <a:rPr lang="en-US" sz="1800" dirty="0">
                <a:solidFill>
                  <a:srgbClr val="002060"/>
                </a:solidFill>
              </a:rPr>
              <a:t>has </a:t>
            </a:r>
            <a:r>
              <a:rPr lang="en-US" sz="1800" dirty="0" smtClean="0">
                <a:solidFill>
                  <a:srgbClr val="002060"/>
                </a:solidFill>
              </a:rPr>
              <a:t>plateaued but </a:t>
            </a:r>
            <a:r>
              <a:rPr lang="en-US" sz="1800" dirty="0">
                <a:solidFill>
                  <a:srgbClr val="002060"/>
                </a:solidFill>
              </a:rPr>
              <a:t>the rate of </a:t>
            </a:r>
            <a:r>
              <a:rPr lang="en-US" sz="1800" dirty="0" smtClean="0">
                <a:solidFill>
                  <a:srgbClr val="002060"/>
                </a:solidFill>
              </a:rPr>
              <a:t>overdose deaths </a:t>
            </a:r>
            <a:r>
              <a:rPr lang="en-US" sz="1800" dirty="0">
                <a:solidFill>
                  <a:srgbClr val="002060"/>
                </a:solidFill>
              </a:rPr>
              <a:t>involving heroin </a:t>
            </a:r>
            <a:r>
              <a:rPr lang="en-US" sz="1800" dirty="0" smtClean="0">
                <a:solidFill>
                  <a:srgbClr val="002060"/>
                </a:solidFill>
              </a:rPr>
              <a:t>increased nearly three-fold (*)</a:t>
            </a:r>
            <a:endParaRPr lang="en-US" sz="1800" dirty="0">
              <a:solidFill>
                <a:srgbClr val="002060"/>
              </a:solidFill>
            </a:endParaRPr>
          </a:p>
        </p:txBody>
      </p:sp>
      <p:sp>
        <p:nvSpPr>
          <p:cNvPr id="3" name="Title 2"/>
          <p:cNvSpPr>
            <a:spLocks noGrp="1"/>
          </p:cNvSpPr>
          <p:nvPr>
            <p:ph type="title"/>
          </p:nvPr>
        </p:nvSpPr>
        <p:spPr>
          <a:xfrm>
            <a:off x="927685" y="76200"/>
            <a:ext cx="7855521" cy="1349581"/>
          </a:xfrm>
        </p:spPr>
        <p:txBody>
          <a:bodyPr/>
          <a:lstStyle/>
          <a:p>
            <a:r>
              <a:rPr lang="en-US" sz="2800" dirty="0" smtClean="0"/>
              <a:t>Overdose Deaths Involving Opioids Increased Dramatically in Comparison to Cocaine and Heroin Between 1999 and 2010</a:t>
            </a:r>
            <a:endParaRPr lang="en-US" sz="2800" dirty="0"/>
          </a:p>
        </p:txBody>
      </p:sp>
      <p:sp>
        <p:nvSpPr>
          <p:cNvPr id="6" name="TextBox 5"/>
          <p:cNvSpPr txBox="1"/>
          <p:nvPr/>
        </p:nvSpPr>
        <p:spPr>
          <a:xfrm>
            <a:off x="927685" y="5977890"/>
            <a:ext cx="7543800" cy="400110"/>
          </a:xfrm>
          <a:prstGeom prst="rect">
            <a:avLst/>
          </a:prstGeom>
          <a:noFill/>
        </p:spPr>
        <p:txBody>
          <a:bodyPr wrap="square" rtlCol="0">
            <a:spAutoFit/>
          </a:bodyPr>
          <a:lstStyle/>
          <a:p>
            <a:r>
              <a:rPr lang="en-US" sz="1000" dirty="0" smtClean="0">
                <a:latin typeface="Calibri" pitchFamily="34" charset="0"/>
              </a:rPr>
              <a:t>Sources: Office of National Drug Control Policy, Fact Sheet: Opioid Abuse in the United States, February 11, 2014; *Hedegaard et al., Drug-poisoning Deaths Involving Heroin: United States, 2000-2013, NCHS Data Brief, No. 190, March 2015.</a:t>
            </a:r>
          </a:p>
        </p:txBody>
      </p:sp>
      <p:graphicFrame>
        <p:nvGraphicFramePr>
          <p:cNvPr id="8" name="Chart 7"/>
          <p:cNvGraphicFramePr>
            <a:graphicFrameLocks/>
          </p:cNvGraphicFramePr>
          <p:nvPr>
            <p:extLst>
              <p:ext uri="{D42A27DB-BD31-4B8C-83A1-F6EECF244321}">
                <p14:modId xmlns:p14="http://schemas.microsoft.com/office/powerpoint/2010/main" val="317380132"/>
              </p:ext>
            </p:extLst>
          </p:nvPr>
        </p:nvGraphicFramePr>
        <p:xfrm>
          <a:off x="4941026" y="1606158"/>
          <a:ext cx="3886200" cy="34230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3975139187"/>
              </p:ext>
            </p:extLst>
          </p:nvPr>
        </p:nvGraphicFramePr>
        <p:xfrm>
          <a:off x="838200" y="1676400"/>
          <a:ext cx="4114800"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5290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Purpose of Study</a:t>
            </a:r>
          </a:p>
          <a:p>
            <a:r>
              <a:rPr lang="en-US" dirty="0" smtClean="0"/>
              <a:t>Executive Summary</a:t>
            </a:r>
          </a:p>
          <a:p>
            <a:r>
              <a:rPr lang="en-US" dirty="0" smtClean="0"/>
              <a:t>Definition of Terms and Framework for Aligning Supply and Demand of Addiction Treatment</a:t>
            </a:r>
          </a:p>
          <a:p>
            <a:r>
              <a:rPr lang="en-US" dirty="0" smtClean="0"/>
              <a:t>Costs and Characteristics of Substance Use Disorder Population</a:t>
            </a:r>
          </a:p>
          <a:p>
            <a:r>
              <a:rPr lang="en-US" dirty="0" smtClean="0"/>
              <a:t>Continuum of Addiction Treatment, Treatment Gap, and Barriers to Access</a:t>
            </a:r>
          </a:p>
          <a:p>
            <a:r>
              <a:rPr lang="en-US" dirty="0" smtClean="0"/>
              <a:t>Health Insurance Benefits for Addiction Treatment and Coverage Gaps</a:t>
            </a:r>
          </a:p>
          <a:p>
            <a:r>
              <a:rPr lang="en-US" dirty="0" smtClean="0"/>
              <a:t>Funding/Financing for Addiction Treatment</a:t>
            </a:r>
          </a:p>
          <a:p>
            <a:r>
              <a:rPr lang="en-US" dirty="0" smtClean="0"/>
              <a:t>Policy Recommendations </a:t>
            </a:r>
          </a:p>
          <a:p>
            <a:r>
              <a:rPr lang="en-US" dirty="0" smtClean="0"/>
              <a:t>Appendix: Methodology and Data Sources</a:t>
            </a:r>
          </a:p>
        </p:txBody>
      </p:sp>
      <p:sp>
        <p:nvSpPr>
          <p:cNvPr id="3" name="Title 2"/>
          <p:cNvSpPr>
            <a:spLocks noGrp="1"/>
          </p:cNvSpPr>
          <p:nvPr>
            <p:ph type="title"/>
          </p:nvPr>
        </p:nvSpPr>
        <p:spPr/>
        <p:txBody>
          <a:bodyPr/>
          <a:lstStyle/>
          <a:p>
            <a:r>
              <a:rPr lang="en-US" dirty="0" smtClean="0"/>
              <a:t>Presentation Overview</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800" dirty="0" smtClean="0"/>
              <a:t>Opioid Prescriptions for Chronic Pain Are Leading to Disproportionately Higher Use (and Misuse) of Opioids by Military Combat Veterans</a:t>
            </a:r>
            <a:endParaRPr lang="en-US" sz="2800" dirty="0"/>
          </a:p>
        </p:txBody>
      </p:sp>
      <p:sp>
        <p:nvSpPr>
          <p:cNvPr id="6" name="TextBox 5"/>
          <p:cNvSpPr txBox="1"/>
          <p:nvPr/>
        </p:nvSpPr>
        <p:spPr>
          <a:xfrm>
            <a:off x="992981" y="6034649"/>
            <a:ext cx="7724775" cy="369332"/>
          </a:xfrm>
          <a:prstGeom prst="rect">
            <a:avLst/>
          </a:prstGeom>
          <a:noFill/>
        </p:spPr>
        <p:txBody>
          <a:bodyPr wrap="square" rtlCol="0">
            <a:spAutoFit/>
          </a:bodyPr>
          <a:lstStyle/>
          <a:p>
            <a:r>
              <a:rPr lang="en-US" sz="900" dirty="0">
                <a:latin typeface="Calibri" pitchFamily="34" charset="0"/>
              </a:rPr>
              <a:t>Source: </a:t>
            </a:r>
            <a:r>
              <a:rPr lang="en-US" sz="900" dirty="0" smtClean="0">
                <a:latin typeface="Calibri" pitchFamily="34" charset="0"/>
              </a:rPr>
              <a:t>JAMA Intern Med., Robin, et al., Chronic Pain and Opioid Use in the US Soldiers After Combat Deployment; Jonas, et al., Pain and Opioids in the Military: We Must Do Better, June 2014; GFP, United States of America Military Strength, Feb 2015.</a:t>
            </a:r>
            <a:endParaRPr lang="en-US" sz="900" dirty="0"/>
          </a:p>
        </p:txBody>
      </p:sp>
      <p:graphicFrame>
        <p:nvGraphicFramePr>
          <p:cNvPr id="9" name="Chart 8"/>
          <p:cNvGraphicFramePr>
            <a:graphicFrameLocks/>
          </p:cNvGraphicFramePr>
          <p:nvPr>
            <p:extLst>
              <p:ext uri="{D42A27DB-BD31-4B8C-83A1-F6EECF244321}">
                <p14:modId xmlns:p14="http://schemas.microsoft.com/office/powerpoint/2010/main" val="1062798916"/>
              </p:ext>
            </p:extLst>
          </p:nvPr>
        </p:nvGraphicFramePr>
        <p:xfrm>
          <a:off x="5181600" y="1676400"/>
          <a:ext cx="3733800" cy="37908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4054613484"/>
              </p:ext>
            </p:extLst>
          </p:nvPr>
        </p:nvGraphicFramePr>
        <p:xfrm>
          <a:off x="990600" y="1676400"/>
          <a:ext cx="3886200" cy="379089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992981" y="5467290"/>
            <a:ext cx="7922419" cy="400110"/>
          </a:xfrm>
          <a:prstGeom prst="rect">
            <a:avLst/>
          </a:prstGeom>
          <a:noFill/>
        </p:spPr>
        <p:txBody>
          <a:bodyPr wrap="square" rtlCol="0">
            <a:spAutoFit/>
          </a:bodyPr>
          <a:lstStyle/>
          <a:p>
            <a:r>
              <a:rPr lang="en-US" sz="1000" dirty="0" smtClean="0">
                <a:latin typeface="Calibri"/>
              </a:rPr>
              <a:t>† Opioid use includes both medical use and misuse.</a:t>
            </a:r>
            <a:endParaRPr lang="en-US" sz="1000" dirty="0" smtClean="0">
              <a:latin typeface="+mj-lt"/>
            </a:endParaRPr>
          </a:p>
          <a:p>
            <a:r>
              <a:rPr lang="en-US" sz="1000" dirty="0" smtClean="0">
                <a:latin typeface="+mj-lt"/>
              </a:rPr>
              <a:t>* Active-duty frontline military personnel account for less than 0.5% of the US population.</a:t>
            </a:r>
            <a:endParaRPr lang="en-US" sz="1000" dirty="0">
              <a:latin typeface="+mj-lt"/>
            </a:endParaRPr>
          </a:p>
        </p:txBody>
      </p:sp>
    </p:spTree>
    <p:extLst>
      <p:ext uri="{BB962C8B-B14F-4D97-AF65-F5344CB8AC3E}">
        <p14:creationId xmlns:p14="http://schemas.microsoft.com/office/powerpoint/2010/main" val="3550834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2841625"/>
            <a:ext cx="7856538" cy="1349375"/>
          </a:xfrm>
        </p:spPr>
        <p:txBody>
          <a:bodyPr/>
          <a:lstStyle/>
          <a:p>
            <a:pPr algn="ctr"/>
            <a:r>
              <a:rPr lang="en-US" dirty="0" smtClean="0"/>
              <a:t>Benefits of Addiction Treatment</a:t>
            </a:r>
            <a:endParaRPr lang="en-US" dirty="0"/>
          </a:p>
        </p:txBody>
      </p:sp>
    </p:spTree>
    <p:extLst>
      <p:ext uri="{BB962C8B-B14F-4D97-AF65-F5344CB8AC3E}">
        <p14:creationId xmlns:p14="http://schemas.microsoft.com/office/powerpoint/2010/main" val="24480528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Spending on addiction treatment represents a small proportion of overall societal costs (including criminal justice-related costs) of substance use disorders</a:t>
            </a:r>
          </a:p>
          <a:p>
            <a:r>
              <a:rPr lang="en-US" dirty="0" smtClean="0"/>
              <a:t>Studies show that addiction treatment:</a:t>
            </a:r>
          </a:p>
          <a:p>
            <a:pPr lvl="1"/>
            <a:r>
              <a:rPr lang="en-US" dirty="0"/>
              <a:t>Reduces health care spending</a:t>
            </a:r>
          </a:p>
          <a:p>
            <a:pPr lvl="1"/>
            <a:r>
              <a:rPr lang="en-US" dirty="0"/>
              <a:t>Increases workplace productivity</a:t>
            </a:r>
          </a:p>
          <a:p>
            <a:pPr lvl="1"/>
            <a:r>
              <a:rPr lang="en-US" dirty="0"/>
              <a:t>Decreases the likelihood of arrest</a:t>
            </a:r>
          </a:p>
          <a:p>
            <a:pPr lvl="1"/>
            <a:r>
              <a:rPr lang="en-US" dirty="0" smtClean="0"/>
              <a:t>Produces cost offsets in law enforcement and criminal justice</a:t>
            </a:r>
          </a:p>
          <a:p>
            <a:r>
              <a:rPr lang="en-US" dirty="0" smtClean="0"/>
              <a:t>States, under the Medicaid Innovation Accelerator Program, are testing payment and delivery reforms for addiction treatment, and several states have demonstrated effectiveness in treating substance use disorders through medication assisted treatment</a:t>
            </a:r>
          </a:p>
          <a:p>
            <a:endParaRPr lang="en-US" dirty="0"/>
          </a:p>
        </p:txBody>
      </p:sp>
      <p:sp>
        <p:nvSpPr>
          <p:cNvPr id="2" name="Title 1"/>
          <p:cNvSpPr>
            <a:spLocks noGrp="1"/>
          </p:cNvSpPr>
          <p:nvPr>
            <p:ph type="title"/>
          </p:nvPr>
        </p:nvSpPr>
        <p:spPr>
          <a:xfrm>
            <a:off x="927685" y="76200"/>
            <a:ext cx="7855521" cy="1349581"/>
          </a:xfrm>
        </p:spPr>
        <p:txBody>
          <a:bodyPr/>
          <a:lstStyle/>
          <a:p>
            <a:r>
              <a:rPr lang="en-US" sz="4000" dirty="0" smtClean="0"/>
              <a:t>The Effectiveness of Addiction Treatment Has Been Proven</a:t>
            </a:r>
            <a:endParaRPr lang="en-US" sz="4000" dirty="0"/>
          </a:p>
        </p:txBody>
      </p:sp>
    </p:spTree>
    <p:extLst>
      <p:ext uri="{BB962C8B-B14F-4D97-AF65-F5344CB8AC3E}">
        <p14:creationId xmlns:p14="http://schemas.microsoft.com/office/powerpoint/2010/main" val="26356332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800" dirty="0" smtClean="0"/>
              <a:t>The Cost of Addiction Treatment Represents a Fraction of the Overall Societal Costs of Substance Use Disorders</a:t>
            </a:r>
            <a:endParaRPr lang="en-US" sz="2800"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1651376886"/>
              </p:ext>
            </p:extLst>
          </p:nvPr>
        </p:nvGraphicFramePr>
        <p:xfrm>
          <a:off x="990600" y="1752600"/>
          <a:ext cx="785495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27100" y="5943600"/>
            <a:ext cx="7856538" cy="400110"/>
          </a:xfrm>
          <a:prstGeom prst="rect">
            <a:avLst/>
          </a:prstGeom>
          <a:noFill/>
        </p:spPr>
        <p:txBody>
          <a:bodyPr wrap="square" rtlCol="0">
            <a:spAutoFit/>
          </a:bodyPr>
          <a:lstStyle/>
          <a:p>
            <a:r>
              <a:rPr lang="en-US" sz="1000" dirty="0" smtClean="0">
                <a:latin typeface="+mj-lt"/>
              </a:rPr>
              <a:t>Source: National Institute on Drug Abuse, Principles of Drug Abuse Treatment for Criminal Justice Populations, A </a:t>
            </a:r>
            <a:r>
              <a:rPr lang="en-US" sz="1000" dirty="0">
                <a:latin typeface="+mj-lt"/>
              </a:rPr>
              <a:t>Research-Based Guide, http://</a:t>
            </a:r>
            <a:r>
              <a:rPr lang="en-US" sz="1000" dirty="0" smtClean="0">
                <a:latin typeface="+mj-lt"/>
              </a:rPr>
              <a:t>www.drugabuse.gov/sites/default/files/txcriminaljustice_0.pdf, Retrieved Feb 9, 2015</a:t>
            </a:r>
            <a:endParaRPr lang="en-US" sz="1000" dirty="0">
              <a:latin typeface="+mj-lt"/>
            </a:endParaRPr>
          </a:p>
        </p:txBody>
      </p:sp>
    </p:spTree>
    <p:extLst>
      <p:ext uri="{BB962C8B-B14F-4D97-AF65-F5344CB8AC3E}">
        <p14:creationId xmlns:p14="http://schemas.microsoft.com/office/powerpoint/2010/main" val="7198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243" y="1600200"/>
            <a:ext cx="7854963" cy="4701814"/>
          </a:xfrm>
        </p:spPr>
        <p:txBody>
          <a:bodyPr/>
          <a:lstStyle/>
          <a:p>
            <a:r>
              <a:rPr lang="en-US" sz="1600" dirty="0" smtClean="0"/>
              <a:t>Every $1 spent on addiction treatment saves $4 in health care costs and $7 in law enforcement and other criminal justice costs</a:t>
            </a:r>
          </a:p>
          <a:p>
            <a:pPr lvl="1"/>
            <a:r>
              <a:rPr lang="en-US" sz="1400" dirty="0" smtClean="0"/>
              <a:t>Addiction treatment costs $1,583 per patient and is associated with a cost offset of $11,487, representing a greater than 7:1 ratio of benefits to costs</a:t>
            </a:r>
          </a:p>
          <a:p>
            <a:pPr lvl="1"/>
            <a:r>
              <a:rPr lang="en-US" sz="1400" dirty="0" smtClean="0"/>
              <a:t>Savings can exceed costs by 12:1 when including health care costs (*)</a:t>
            </a:r>
          </a:p>
          <a:p>
            <a:r>
              <a:rPr lang="en-US" sz="1600" dirty="0" smtClean="0"/>
              <a:t>Research on the effectiveness of addiction treatment has shown that:</a:t>
            </a:r>
          </a:p>
          <a:p>
            <a:pPr lvl="1"/>
            <a:r>
              <a:rPr lang="en-US" sz="1400" dirty="0" smtClean="0"/>
              <a:t>Full addiction treatment coverage could result in $398 savings per-member per-month (PMPM) in Medicaid spending</a:t>
            </a:r>
          </a:p>
          <a:p>
            <a:pPr lvl="1"/>
            <a:r>
              <a:rPr lang="en-US" sz="1400" dirty="0" smtClean="0"/>
              <a:t>Medical costs for individuals in treatment were $311 lower PMPM than for people who needed but did not receive treatment</a:t>
            </a:r>
          </a:p>
          <a:p>
            <a:pPr lvl="1"/>
            <a:r>
              <a:rPr lang="en-US" sz="1400" dirty="0" smtClean="0"/>
              <a:t>Addiction treatment for 60 days or more can save $8,200 in health care and productivity costs</a:t>
            </a:r>
          </a:p>
          <a:p>
            <a:pPr lvl="1"/>
            <a:r>
              <a:rPr lang="en-US" sz="1400" dirty="0" smtClean="0"/>
              <a:t>Treatment reduces missed work, conflicts with co-workers, and tardiness</a:t>
            </a:r>
          </a:p>
          <a:p>
            <a:pPr lvl="1"/>
            <a:r>
              <a:rPr lang="en-US" sz="1400" dirty="0" smtClean="0"/>
              <a:t>For those who received addiction treatment, the likelihood of being arrested decreased 16% and the likelihood of felony conviction dropped by 34%</a:t>
            </a:r>
            <a:endParaRPr lang="en-US" sz="1600" dirty="0" smtClean="0"/>
          </a:p>
          <a:p>
            <a:r>
              <a:rPr lang="en-US" sz="1600" dirty="0" smtClean="0"/>
              <a:t>In addition, treatment is less expensive than incarceration (e.g., one year of methadone maintenance for $4,700 vs $18,400 for imprisonment)(*)</a:t>
            </a:r>
            <a:endParaRPr lang="en-US" sz="1600" dirty="0"/>
          </a:p>
        </p:txBody>
      </p:sp>
      <p:sp>
        <p:nvSpPr>
          <p:cNvPr id="3" name="Title 2"/>
          <p:cNvSpPr>
            <a:spLocks noGrp="1"/>
          </p:cNvSpPr>
          <p:nvPr>
            <p:ph type="title"/>
          </p:nvPr>
        </p:nvSpPr>
        <p:spPr>
          <a:xfrm>
            <a:off x="927685" y="76200"/>
            <a:ext cx="7855521" cy="1349581"/>
          </a:xfrm>
        </p:spPr>
        <p:txBody>
          <a:bodyPr/>
          <a:lstStyle/>
          <a:p>
            <a:r>
              <a:rPr lang="en-US" sz="2800" dirty="0" smtClean="0"/>
              <a:t>Addiction Treatment Is Effective, Produces Health Care Savings, Increases Economic Productivity, and Benefits the Criminal Justice System</a:t>
            </a:r>
            <a:endParaRPr lang="en-US" sz="2800" dirty="0"/>
          </a:p>
        </p:txBody>
      </p:sp>
      <p:sp>
        <p:nvSpPr>
          <p:cNvPr id="6" name="TextBox 5"/>
          <p:cNvSpPr txBox="1"/>
          <p:nvPr/>
        </p:nvSpPr>
        <p:spPr>
          <a:xfrm>
            <a:off x="927685" y="5673297"/>
            <a:ext cx="7855521" cy="707886"/>
          </a:xfrm>
          <a:prstGeom prst="rect">
            <a:avLst/>
          </a:prstGeom>
          <a:noFill/>
        </p:spPr>
        <p:txBody>
          <a:bodyPr wrap="square" rtlCol="0">
            <a:spAutoFit/>
          </a:bodyPr>
          <a:lstStyle/>
          <a:p>
            <a:r>
              <a:rPr lang="en-US" sz="1000" dirty="0" smtClean="0">
                <a:latin typeface="+mj-lt"/>
              </a:rPr>
              <a:t>Source: Office of National Drug Control Policy, Executive Office of the President, Cost Benefits of Investing Early in Substance </a:t>
            </a:r>
            <a:r>
              <a:rPr lang="en-US" sz="1000" dirty="0">
                <a:latin typeface="+mj-lt"/>
              </a:rPr>
              <a:t>Abuse Treatment, May 2012, http://</a:t>
            </a:r>
            <a:r>
              <a:rPr lang="en-US" sz="1000" dirty="0" smtClean="0">
                <a:latin typeface="+mj-lt"/>
              </a:rPr>
              <a:t>www.whitehouse.gov/sites/default/files/ondcp/Fact_Sheets/investing_in_treatment_5-23-12.pdf, Retrieved Feb 10, 2015; (*) National Institute on Drug Abuse, Understanding Drug Abuse and Addiction: What </a:t>
            </a:r>
            <a:r>
              <a:rPr lang="en-US" sz="1000" dirty="0">
                <a:latin typeface="+mj-lt"/>
              </a:rPr>
              <a:t>Science Says, http://www.drugabuse.gov/publications/teaching-packets/understanding-drug-abuse-addiction/section-iv/6-cost-effectiveness-drug-treatment, </a:t>
            </a:r>
            <a:r>
              <a:rPr lang="en-US" sz="1000" dirty="0" smtClean="0">
                <a:latin typeface="+mj-lt"/>
              </a:rPr>
              <a:t>Retrieved Feb 10, 2015</a:t>
            </a:r>
            <a:endParaRPr lang="en-US" sz="1000" dirty="0">
              <a:latin typeface="+mj-lt"/>
            </a:endParaRPr>
          </a:p>
        </p:txBody>
      </p:sp>
    </p:spTree>
    <p:extLst>
      <p:ext uri="{BB962C8B-B14F-4D97-AF65-F5344CB8AC3E}">
        <p14:creationId xmlns:p14="http://schemas.microsoft.com/office/powerpoint/2010/main" val="20881405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243" y="1828801"/>
            <a:ext cx="7854963" cy="4473214"/>
          </a:xfrm>
        </p:spPr>
        <p:txBody>
          <a:bodyPr/>
          <a:lstStyle/>
          <a:p>
            <a:r>
              <a:rPr lang="en-US" sz="1800" dirty="0" smtClean="0"/>
              <a:t>CMS launched the Medicaid IAP in July 2014, aiming to improve care, health outcomes, and reduce costs for Medicaid enrollees by supporting states in accelerating new payment and service delivery reforms</a:t>
            </a:r>
          </a:p>
          <a:p>
            <a:r>
              <a:rPr lang="en-US" sz="1800" dirty="0" smtClean="0"/>
              <a:t>Areas of focus and support for addiction treatment include:</a:t>
            </a:r>
          </a:p>
          <a:p>
            <a:pPr lvl="1"/>
            <a:r>
              <a:rPr lang="en-US" sz="1600" dirty="0" smtClean="0"/>
              <a:t>Innovative delivery and payment models for cost efficiency and effectiveness, including integration strategies</a:t>
            </a:r>
          </a:p>
          <a:p>
            <a:pPr lvl="1"/>
            <a:r>
              <a:rPr lang="en-US" sz="1600" dirty="0" smtClean="0"/>
              <a:t>Enhanced alternative benefit design </a:t>
            </a:r>
          </a:p>
          <a:p>
            <a:pPr lvl="1"/>
            <a:r>
              <a:rPr lang="en-US" sz="1600" dirty="0" smtClean="0"/>
              <a:t>Need for more/better quality metrics for data-driven decision-making</a:t>
            </a:r>
          </a:p>
          <a:p>
            <a:r>
              <a:rPr lang="en-US" sz="1800" dirty="0" smtClean="0"/>
              <a:t>Three current opportunities for states to expand addiction treatment under IAP include:</a:t>
            </a:r>
          </a:p>
          <a:p>
            <a:pPr lvl="1"/>
            <a:r>
              <a:rPr lang="en-US" sz="1600" dirty="0" smtClean="0"/>
              <a:t>High-intensity learning collaborative</a:t>
            </a:r>
          </a:p>
          <a:p>
            <a:pPr lvl="1"/>
            <a:r>
              <a:rPr lang="en-US" sz="1600" dirty="0" smtClean="0"/>
              <a:t>Targeted learning</a:t>
            </a:r>
          </a:p>
          <a:p>
            <a:pPr lvl="1"/>
            <a:r>
              <a:rPr lang="en-US" sz="1600" dirty="0" smtClean="0"/>
              <a:t>Learning diffusion</a:t>
            </a:r>
            <a:endParaRPr lang="en-US" sz="1600" dirty="0"/>
          </a:p>
        </p:txBody>
      </p:sp>
      <p:sp>
        <p:nvSpPr>
          <p:cNvPr id="3" name="Title 2"/>
          <p:cNvSpPr>
            <a:spLocks noGrp="1"/>
          </p:cNvSpPr>
          <p:nvPr>
            <p:ph type="title"/>
          </p:nvPr>
        </p:nvSpPr>
        <p:spPr>
          <a:xfrm>
            <a:off x="927685" y="76200"/>
            <a:ext cx="7855521" cy="1349581"/>
          </a:xfrm>
        </p:spPr>
        <p:txBody>
          <a:bodyPr/>
          <a:lstStyle/>
          <a:p>
            <a:r>
              <a:rPr lang="en-US" sz="3200" dirty="0" smtClean="0"/>
              <a:t>Substance Use Disorders Are a Priority in the Medicaid Innovation Accelerator Program (IAP)</a:t>
            </a:r>
            <a:endParaRPr lang="en-US" sz="3200" dirty="0"/>
          </a:p>
        </p:txBody>
      </p:sp>
      <p:sp>
        <p:nvSpPr>
          <p:cNvPr id="5" name="TextBox 4"/>
          <p:cNvSpPr txBox="1"/>
          <p:nvPr/>
        </p:nvSpPr>
        <p:spPr>
          <a:xfrm>
            <a:off x="927685" y="5692140"/>
            <a:ext cx="7855522" cy="707886"/>
          </a:xfrm>
          <a:prstGeom prst="rect">
            <a:avLst/>
          </a:prstGeom>
          <a:noFill/>
        </p:spPr>
        <p:txBody>
          <a:bodyPr wrap="square" rtlCol="0">
            <a:spAutoFit/>
          </a:bodyPr>
          <a:lstStyle/>
          <a:p>
            <a:r>
              <a:rPr lang="en-US" sz="1000" dirty="0" smtClean="0">
                <a:latin typeface="+mj-lt"/>
              </a:rPr>
              <a:t>Source: CMS, The Innovation Accelerator program, July 14, 2014, </a:t>
            </a:r>
            <a:r>
              <a:rPr lang="en-US" sz="1000" dirty="0">
                <a:latin typeface="+mj-lt"/>
              </a:rPr>
              <a:t>http://</a:t>
            </a:r>
            <a:r>
              <a:rPr lang="en-US" sz="1000" dirty="0" smtClean="0">
                <a:latin typeface="+mj-lt"/>
              </a:rPr>
              <a:t>www.medicaid.gov/state-resource-center/innovation-accelerator-program/iap-downloads/iap-smd-letter-07-14-14.pdf, Retrieved Feb 11, 2015; Medicaid Innovation Accelerator Program, IAP Learning Collaborative: Substance Use Disorder, Nov 2014, </a:t>
            </a:r>
            <a:r>
              <a:rPr lang="en-US" sz="1000" dirty="0">
                <a:latin typeface="+mj-lt"/>
              </a:rPr>
              <a:t>http://</a:t>
            </a:r>
            <a:r>
              <a:rPr lang="en-US" sz="1000" dirty="0" smtClean="0">
                <a:latin typeface="+mj-lt"/>
              </a:rPr>
              <a:t>www.medicaid.gov/state-resource-center/innovation-accelerator-program/iap-downloads/iap-sud-webinar.pdf</a:t>
            </a:r>
            <a:r>
              <a:rPr lang="en-US" sz="1000" u="sng" dirty="0" smtClean="0">
                <a:latin typeface="+mj-lt"/>
              </a:rPr>
              <a:t>,</a:t>
            </a:r>
            <a:r>
              <a:rPr lang="en-US" sz="1000" dirty="0" smtClean="0">
                <a:latin typeface="+mj-lt"/>
              </a:rPr>
              <a:t> Retrieved Feb 11, 2015.</a:t>
            </a:r>
            <a:endParaRPr lang="en-US" sz="1000" dirty="0">
              <a:latin typeface="+mj-lt"/>
            </a:endParaRPr>
          </a:p>
        </p:txBody>
      </p:sp>
    </p:spTree>
    <p:extLst>
      <p:ext uri="{BB962C8B-B14F-4D97-AF65-F5344CB8AC3E}">
        <p14:creationId xmlns:p14="http://schemas.microsoft.com/office/powerpoint/2010/main" val="12787179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243" y="1524000"/>
            <a:ext cx="7854963" cy="4778015"/>
          </a:xfrm>
        </p:spPr>
        <p:txBody>
          <a:bodyPr/>
          <a:lstStyle/>
          <a:p>
            <a:r>
              <a:rPr lang="en-US" sz="1600" dirty="0" smtClean="0"/>
              <a:t>MAT adopts Food and Drug Administration (FDA)-approved medications in combination with evidence-based behavioral therapies to help individuals with substance use disorders recover in a safe and cost-effective manner</a:t>
            </a:r>
          </a:p>
          <a:p>
            <a:r>
              <a:rPr lang="en-US" sz="1600" dirty="0" smtClean="0"/>
              <a:t>Examples of success in treatment outcomes with MAT</a:t>
            </a:r>
          </a:p>
          <a:p>
            <a:pPr lvl="1"/>
            <a:r>
              <a:rPr lang="en-US" sz="1400" dirty="0" smtClean="0"/>
              <a:t>Individuals in MAT use half of the health care resources as those not in MAT; MAT pregnant women had shorter hospital stays for addiction treatment (10 days vs. 17.5 days) (1) </a:t>
            </a:r>
          </a:p>
          <a:p>
            <a:pPr lvl="1"/>
            <a:r>
              <a:rPr lang="en-US" sz="1400" dirty="0" smtClean="0"/>
              <a:t>MAT was associated with fewer inpatient admissions for alcohol dependence cases, and the total health care costs were 30% less (2) </a:t>
            </a:r>
          </a:p>
          <a:p>
            <a:pPr lvl="1"/>
            <a:r>
              <a:rPr lang="en-US" sz="1400" dirty="0" smtClean="0"/>
              <a:t>Medical costs decreased by 33% for Medicaid patients over three years following their engagement in treatment (3)</a:t>
            </a:r>
          </a:p>
          <a:p>
            <a:r>
              <a:rPr lang="en-US" sz="1600" dirty="0" smtClean="0"/>
              <a:t>Due to regional variation in the substance use disorder population and treatment infrastructure, states have implemented different MAT program models (4)</a:t>
            </a:r>
          </a:p>
          <a:p>
            <a:pPr lvl="1"/>
            <a:r>
              <a:rPr lang="en-US" sz="1400" dirty="0" smtClean="0"/>
              <a:t>Vermont implemented MAT for opioid addiction, and is currently developing a “Hub and Spoke” model that offers different systems of care for patients with different levels of needs</a:t>
            </a:r>
          </a:p>
          <a:p>
            <a:pPr lvl="1"/>
            <a:r>
              <a:rPr lang="en-US" sz="1400" dirty="0" smtClean="0"/>
              <a:t>Rhode Island received approval for a patient-centered health home program to focus on opioid dependent Medicaid enrollees, which provides enhanced care coordination and support, and formalized the relationship between opioid treatment and community health providers</a:t>
            </a:r>
          </a:p>
        </p:txBody>
      </p:sp>
      <p:sp>
        <p:nvSpPr>
          <p:cNvPr id="3" name="Title 2"/>
          <p:cNvSpPr>
            <a:spLocks noGrp="1"/>
          </p:cNvSpPr>
          <p:nvPr>
            <p:ph type="title"/>
          </p:nvPr>
        </p:nvSpPr>
        <p:spPr>
          <a:xfrm>
            <a:off x="927685" y="76200"/>
            <a:ext cx="7855521" cy="1349581"/>
          </a:xfrm>
        </p:spPr>
        <p:txBody>
          <a:bodyPr/>
          <a:lstStyle/>
          <a:p>
            <a:r>
              <a:rPr lang="en-US" sz="2800" dirty="0" smtClean="0"/>
              <a:t>Medication Assisted Treatment (MAT) Has Been Used in State Medicaid Programs to Address the Needs of the Substance Use Disorder Population</a:t>
            </a:r>
            <a:endParaRPr lang="en-US" sz="2800" dirty="0"/>
          </a:p>
        </p:txBody>
      </p:sp>
      <p:sp>
        <p:nvSpPr>
          <p:cNvPr id="4" name="TextBox 3"/>
          <p:cNvSpPr txBox="1"/>
          <p:nvPr/>
        </p:nvSpPr>
        <p:spPr>
          <a:xfrm>
            <a:off x="927684" y="5707588"/>
            <a:ext cx="7855521" cy="707886"/>
          </a:xfrm>
          <a:prstGeom prst="rect">
            <a:avLst/>
          </a:prstGeom>
          <a:noFill/>
        </p:spPr>
        <p:txBody>
          <a:bodyPr wrap="square" rtlCol="0">
            <a:spAutoFit/>
          </a:bodyPr>
          <a:lstStyle/>
          <a:p>
            <a:r>
              <a:rPr lang="en-US" sz="1000" dirty="0" smtClean="0">
                <a:latin typeface="+mj-lt"/>
              </a:rPr>
              <a:t>Source: (1) Jones, et al., Neonatal abstinence syndrome after-methadone or buprenorphine exposure, New England Journal of Medicine, 2010; (2) Baser, et al., Alcohol treatment dependence: comprehensive health care costs, utilization outcomes, and pharmacotherapy persistence, The American Journal of Managed Care, 2001; (3) Walter, et al., Medicaid Chemical Dependency Patients in a Commercial Health Plan, Robert Wood Foundation, 2006; (4) CMS, Information Bulletin, Medication Assisted Treatment for Substance Use Disorders, July 11, 2014.</a:t>
            </a:r>
            <a:endParaRPr lang="en-US" sz="1000" dirty="0">
              <a:latin typeface="+mj-lt"/>
            </a:endParaRPr>
          </a:p>
        </p:txBody>
      </p:sp>
    </p:spTree>
    <p:extLst>
      <p:ext uri="{BB962C8B-B14F-4D97-AF65-F5344CB8AC3E}">
        <p14:creationId xmlns:p14="http://schemas.microsoft.com/office/powerpoint/2010/main" val="7773160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2765425"/>
            <a:ext cx="7856538" cy="1349375"/>
          </a:xfrm>
        </p:spPr>
        <p:txBody>
          <a:bodyPr/>
          <a:lstStyle/>
          <a:p>
            <a:pPr algn="ctr"/>
            <a:r>
              <a:rPr lang="en-US" sz="4000" dirty="0" smtClean="0"/>
              <a:t>Continuum of Addiction Treatment and Barriers to Access</a:t>
            </a:r>
            <a:endParaRPr lang="en-US" sz="4000" dirty="0"/>
          </a:p>
        </p:txBody>
      </p:sp>
    </p:spTree>
    <p:extLst>
      <p:ext uri="{BB962C8B-B14F-4D97-AF65-F5344CB8AC3E}">
        <p14:creationId xmlns:p14="http://schemas.microsoft.com/office/powerpoint/2010/main" val="37253166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Within </a:t>
            </a:r>
            <a:r>
              <a:rPr lang="en-US" dirty="0"/>
              <a:t>both the general population and the prison </a:t>
            </a:r>
            <a:r>
              <a:rPr lang="en-US" dirty="0" smtClean="0"/>
              <a:t>population, only </a:t>
            </a:r>
            <a:r>
              <a:rPr lang="en-US" dirty="0"/>
              <a:t>10% of individuals that need treatment for a substance use disorder receive </a:t>
            </a:r>
            <a:r>
              <a:rPr lang="en-US" dirty="0" smtClean="0"/>
              <a:t>treatment </a:t>
            </a:r>
          </a:p>
          <a:p>
            <a:r>
              <a:rPr lang="en-US" dirty="0" smtClean="0"/>
              <a:t>Individuals </a:t>
            </a:r>
            <a:r>
              <a:rPr lang="en-US" dirty="0"/>
              <a:t>with substance use disorders face many barriers to accessing care, such as stigma and lack of financial resources</a:t>
            </a:r>
          </a:p>
          <a:p>
            <a:r>
              <a:rPr lang="en-US" dirty="0" smtClean="0"/>
              <a:t>For those who receive addiction treatment, services are provided along </a:t>
            </a:r>
            <a:r>
              <a:rPr lang="en-US" dirty="0"/>
              <a:t>a continuum of care </a:t>
            </a:r>
            <a:r>
              <a:rPr lang="en-US" dirty="0" smtClean="0"/>
              <a:t>by a diversity of specialties and through </a:t>
            </a:r>
            <a:r>
              <a:rPr lang="en-US" dirty="0"/>
              <a:t>a variety of modalities, but treatment infrastructure is </a:t>
            </a:r>
            <a:r>
              <a:rPr lang="en-US" dirty="0" smtClean="0"/>
              <a:t>limited</a:t>
            </a:r>
            <a:endParaRPr lang="en-US" dirty="0"/>
          </a:p>
          <a:p>
            <a:endParaRPr lang="en-US" dirty="0"/>
          </a:p>
          <a:p>
            <a:endParaRPr lang="en-US" dirty="0"/>
          </a:p>
        </p:txBody>
      </p:sp>
      <p:sp>
        <p:nvSpPr>
          <p:cNvPr id="3" name="Title 2"/>
          <p:cNvSpPr>
            <a:spLocks noGrp="1"/>
          </p:cNvSpPr>
          <p:nvPr>
            <p:ph type="title"/>
          </p:nvPr>
        </p:nvSpPr>
        <p:spPr>
          <a:xfrm>
            <a:off x="927685" y="76200"/>
            <a:ext cx="7855521" cy="1349581"/>
          </a:xfrm>
        </p:spPr>
        <p:txBody>
          <a:bodyPr/>
          <a:lstStyle/>
          <a:p>
            <a:r>
              <a:rPr lang="en-US" sz="2800" dirty="0" smtClean="0"/>
              <a:t>Addiction Treatment Is Provided Along a Continuum of Care, Though Many Individuals Face Barriers to Access in Both Coverage and Treatment Supply</a:t>
            </a:r>
            <a:endParaRPr lang="en-US" sz="2800" dirty="0"/>
          </a:p>
        </p:txBody>
      </p:sp>
    </p:spTree>
    <p:extLst>
      <p:ext uri="{BB962C8B-B14F-4D97-AF65-F5344CB8AC3E}">
        <p14:creationId xmlns:p14="http://schemas.microsoft.com/office/powerpoint/2010/main" val="4060329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800" dirty="0" smtClean="0"/>
              <a:t>Despite the High Need for Addiction Treatment, Only 10% of Affected Individuals Received Treatment at a Specialty Facility From 2002 to 2013</a:t>
            </a:r>
            <a:endParaRPr lang="en-US" sz="2800" dirty="0"/>
          </a:p>
        </p:txBody>
      </p:sp>
      <p:sp>
        <p:nvSpPr>
          <p:cNvPr id="6" name="Content Placeholder 5"/>
          <p:cNvSpPr>
            <a:spLocks noGrp="1"/>
          </p:cNvSpPr>
          <p:nvPr>
            <p:ph sz="half" idx="2"/>
          </p:nvPr>
        </p:nvSpPr>
        <p:spPr>
          <a:xfrm>
            <a:off x="6705600" y="2743200"/>
            <a:ext cx="2286000" cy="2362200"/>
          </a:xfrm>
        </p:spPr>
        <p:txBody>
          <a:bodyPr/>
          <a:lstStyle/>
          <a:p>
            <a:pPr marL="233363" indent="-233363">
              <a:buClr>
                <a:srgbClr val="9FC761"/>
              </a:buClr>
              <a:buFont typeface="Arial" pitchFamily="34" charset="0"/>
              <a:buChar char="•"/>
            </a:pPr>
            <a:r>
              <a:rPr lang="en-US" sz="1600" b="0" dirty="0"/>
              <a:t>Of the 2.3 million patients that receive addiction treatment services, less than 30% remain in treatment for 90 days and more than 50% relapse to drug use </a:t>
            </a:r>
            <a:r>
              <a:rPr lang="en-US" sz="1600" b="0" dirty="0" smtClean="0"/>
              <a:t>within </a:t>
            </a:r>
            <a:r>
              <a:rPr lang="en-US" sz="1600" b="0" dirty="0"/>
              <a:t>one year (*)</a:t>
            </a:r>
          </a:p>
        </p:txBody>
      </p:sp>
      <p:graphicFrame>
        <p:nvGraphicFramePr>
          <p:cNvPr id="7" name="Chart 6"/>
          <p:cNvGraphicFramePr/>
          <p:nvPr>
            <p:extLst>
              <p:ext uri="{D42A27DB-BD31-4B8C-83A1-F6EECF244321}">
                <p14:modId xmlns:p14="http://schemas.microsoft.com/office/powerpoint/2010/main" val="2306606749"/>
              </p:ext>
            </p:extLst>
          </p:nvPr>
        </p:nvGraphicFramePr>
        <p:xfrm>
          <a:off x="762000" y="1600200"/>
          <a:ext cx="60960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27100" y="5876330"/>
            <a:ext cx="7856538" cy="400110"/>
          </a:xfrm>
          <a:prstGeom prst="rect">
            <a:avLst/>
          </a:prstGeom>
          <a:noFill/>
        </p:spPr>
        <p:txBody>
          <a:bodyPr wrap="square" rtlCol="0">
            <a:spAutoFit/>
          </a:bodyPr>
          <a:lstStyle/>
          <a:p>
            <a:r>
              <a:rPr lang="en-US" sz="1000" dirty="0" smtClean="0">
                <a:latin typeface="Calibri" pitchFamily="34" charset="0"/>
              </a:rPr>
              <a:t>Source: SAMHSA: Results from the 2013 National Survey on Drug Use and Health: Summary of National Findings. 2014; (*) McLellan, Treatment Research Institute, Moving from an Acute to a Chronic Care Model will Affect Clinical Services, Outcome Expectations and Reimbursement, 2013.</a:t>
            </a:r>
            <a:endParaRPr lang="en-US" sz="1000" dirty="0"/>
          </a:p>
        </p:txBody>
      </p:sp>
    </p:spTree>
    <p:extLst>
      <p:ext uri="{BB962C8B-B14F-4D97-AF65-F5344CB8AC3E}">
        <p14:creationId xmlns:p14="http://schemas.microsoft.com/office/powerpoint/2010/main" val="275240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28243" y="1828800"/>
            <a:ext cx="7854963" cy="4473215"/>
          </a:xfrm>
        </p:spPr>
        <p:txBody>
          <a:bodyPr/>
          <a:lstStyle/>
          <a:p>
            <a:r>
              <a:rPr lang="en-US" sz="1800" dirty="0" smtClean="0"/>
              <a:t>Define “substance use disorder” and “addiction treatment”</a:t>
            </a:r>
          </a:p>
          <a:p>
            <a:r>
              <a:rPr lang="en-US" sz="1800" dirty="0" smtClean="0"/>
              <a:t>At a national level, identify and describe the broad range of populations affected by substance use disorders, including their demographic characteristics and the sources of funding available to pay for treatment</a:t>
            </a:r>
          </a:p>
          <a:p>
            <a:r>
              <a:rPr lang="en-US" sz="1800" dirty="0" smtClean="0"/>
              <a:t>Understand the treatment gaps for those individuals who do not receive addiction treatment services and major barriers they face in accessing care</a:t>
            </a:r>
          </a:p>
          <a:p>
            <a:r>
              <a:rPr lang="en-US" sz="1800" dirty="0" smtClean="0"/>
              <a:t>Characterize the opportunities and limitations of existing federal policies to expand access to and coverage for addiction treatment, such as the Mental Health Parity and Equity Act of 2008 (MHPAEA) and the Affordable Care Act (ACA)</a:t>
            </a:r>
          </a:p>
          <a:p>
            <a:r>
              <a:rPr lang="en-US" sz="1800" dirty="0" smtClean="0"/>
              <a:t>Describe how the marketplace for addiction treatment is evolving and note how this evolution represents an opportunity for both patients and providers</a:t>
            </a:r>
          </a:p>
          <a:p>
            <a:r>
              <a:rPr lang="en-US" sz="1800" dirty="0" smtClean="0"/>
              <a:t>Outline a series of policy recommendations that will further improve access, coverage, and quality of care in the delivery of addiction treatment services</a:t>
            </a:r>
            <a:endParaRPr lang="en-US" sz="1800" dirty="0"/>
          </a:p>
        </p:txBody>
      </p:sp>
      <p:sp>
        <p:nvSpPr>
          <p:cNvPr id="3" name="Title 2"/>
          <p:cNvSpPr>
            <a:spLocks noGrp="1"/>
          </p:cNvSpPr>
          <p:nvPr>
            <p:ph type="title"/>
          </p:nvPr>
        </p:nvSpPr>
        <p:spPr>
          <a:xfrm>
            <a:off x="927685" y="76200"/>
            <a:ext cx="7855521" cy="1349581"/>
          </a:xfrm>
        </p:spPr>
        <p:txBody>
          <a:bodyPr/>
          <a:lstStyle/>
          <a:p>
            <a:r>
              <a:rPr lang="en-US" dirty="0" smtClean="0"/>
              <a:t>Purpose of Study</a:t>
            </a:r>
            <a:endParaRPr lang="en-US" dirty="0"/>
          </a:p>
        </p:txBody>
      </p:sp>
    </p:spTree>
    <p:extLst>
      <p:ext uri="{BB962C8B-B14F-4D97-AF65-F5344CB8AC3E}">
        <p14:creationId xmlns:p14="http://schemas.microsoft.com/office/powerpoint/2010/main" val="18604789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76200"/>
            <a:ext cx="7856538" cy="1349375"/>
          </a:xfrm>
        </p:spPr>
        <p:txBody>
          <a:bodyPr/>
          <a:lstStyle/>
          <a:p>
            <a:r>
              <a:rPr lang="en-US" sz="2800" dirty="0" smtClean="0"/>
              <a:t>As in the General Population, Only 10% of Prisoners Who Need Substance Abuse Treatment Receive Services</a:t>
            </a:r>
            <a:endParaRPr lang="en-US" sz="2800" dirty="0"/>
          </a:p>
        </p:txBody>
      </p:sp>
      <p:graphicFrame>
        <p:nvGraphicFramePr>
          <p:cNvPr id="4" name="Chart 3"/>
          <p:cNvGraphicFramePr>
            <a:graphicFrameLocks/>
          </p:cNvGraphicFramePr>
          <p:nvPr>
            <p:extLst>
              <p:ext uri="{D42A27DB-BD31-4B8C-83A1-F6EECF244321}">
                <p14:modId xmlns:p14="http://schemas.microsoft.com/office/powerpoint/2010/main" val="2213141580"/>
              </p:ext>
            </p:extLst>
          </p:nvPr>
        </p:nvGraphicFramePr>
        <p:xfrm>
          <a:off x="1066800" y="1676400"/>
          <a:ext cx="76962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14400" y="5943600"/>
            <a:ext cx="7467600" cy="400110"/>
          </a:xfrm>
          <a:prstGeom prst="rect">
            <a:avLst/>
          </a:prstGeom>
          <a:noFill/>
        </p:spPr>
        <p:txBody>
          <a:bodyPr wrap="square" rtlCol="0">
            <a:spAutoFit/>
          </a:bodyPr>
          <a:lstStyle/>
          <a:p>
            <a:r>
              <a:rPr lang="en-US" sz="1000" dirty="0" smtClean="0">
                <a:latin typeface="+mj-lt"/>
              </a:rPr>
              <a:t>Source: The </a:t>
            </a:r>
            <a:r>
              <a:rPr lang="en-US" sz="1000" dirty="0">
                <a:latin typeface="+mj-lt"/>
              </a:rPr>
              <a:t>National Committee on Addiction and Substance Abuse at Columbia University, Behind Bars II, Substance Abuse and America’s Prison Population, Feb </a:t>
            </a:r>
            <a:r>
              <a:rPr lang="en-US" sz="1000" dirty="0" smtClean="0">
                <a:latin typeface="+mj-lt"/>
              </a:rPr>
              <a:t>2010.</a:t>
            </a:r>
            <a:endParaRPr lang="en-US" sz="1000" dirty="0">
              <a:latin typeface="+mj-lt"/>
            </a:endParaRPr>
          </a:p>
        </p:txBody>
      </p:sp>
    </p:spTree>
    <p:extLst>
      <p:ext uri="{BB962C8B-B14F-4D97-AF65-F5344CB8AC3E}">
        <p14:creationId xmlns:p14="http://schemas.microsoft.com/office/powerpoint/2010/main" val="15431906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800" dirty="0" smtClean="0"/>
              <a:t>Individuals with Substance Use Disorders Face Numerous Barriers to Accessing Addiction Treatment Services</a:t>
            </a:r>
            <a:endParaRPr lang="en-US" sz="2800" dirty="0"/>
          </a:p>
        </p:txBody>
      </p:sp>
      <p:sp>
        <p:nvSpPr>
          <p:cNvPr id="2" name="TextBox 1"/>
          <p:cNvSpPr txBox="1"/>
          <p:nvPr/>
        </p:nvSpPr>
        <p:spPr>
          <a:xfrm>
            <a:off x="1185861" y="2137954"/>
            <a:ext cx="2181223" cy="3539430"/>
          </a:xfrm>
          <a:prstGeom prst="rect">
            <a:avLst/>
          </a:prstGeom>
          <a:solidFill>
            <a:schemeClr val="bg1">
              <a:lumMod val="85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400" b="1" dirty="0" smtClean="0">
                <a:latin typeface="+mj-lt"/>
              </a:rPr>
              <a:t>SOCIAL PERCEPTION AND COMMUNITY REINTEGRATION</a:t>
            </a:r>
          </a:p>
          <a:p>
            <a:endParaRPr lang="en-US" sz="1400" dirty="0" smtClean="0">
              <a:latin typeface="+mj-lt"/>
            </a:endParaRPr>
          </a:p>
          <a:p>
            <a:pPr marL="171450" indent="-171450">
              <a:buFont typeface="Arial" panose="020B0604020202020204" pitchFamily="34" charset="0"/>
              <a:buChar char="•"/>
            </a:pPr>
            <a:r>
              <a:rPr lang="en-US" sz="1400" dirty="0" smtClean="0">
                <a:latin typeface="+mj-lt"/>
              </a:rPr>
              <a:t>Stigma</a:t>
            </a:r>
          </a:p>
          <a:p>
            <a:pPr marL="171450" indent="-171450">
              <a:buFont typeface="Arial" panose="020B0604020202020204" pitchFamily="34" charset="0"/>
              <a:buChar char="•"/>
            </a:pPr>
            <a:endParaRPr lang="en-US" sz="1400" dirty="0">
              <a:latin typeface="+mj-lt"/>
            </a:endParaRPr>
          </a:p>
          <a:p>
            <a:pPr marL="171450" indent="-171450">
              <a:buFont typeface="Arial" panose="020B0604020202020204" pitchFamily="34" charset="0"/>
              <a:buChar char="•"/>
            </a:pPr>
            <a:r>
              <a:rPr lang="en-US" sz="1400" dirty="0" smtClean="0">
                <a:latin typeface="+mj-lt"/>
              </a:rPr>
              <a:t>Challenges with transitioning </a:t>
            </a:r>
            <a:r>
              <a:rPr lang="en-US" sz="1400" dirty="0">
                <a:latin typeface="+mj-lt"/>
              </a:rPr>
              <a:t>from </a:t>
            </a:r>
            <a:r>
              <a:rPr lang="en-US" sz="1400" dirty="0" smtClean="0">
                <a:latin typeface="+mj-lt"/>
              </a:rPr>
              <a:t>inpatient/residential </a:t>
            </a:r>
            <a:r>
              <a:rPr lang="en-US" sz="1400" dirty="0">
                <a:latin typeface="+mj-lt"/>
              </a:rPr>
              <a:t>care </a:t>
            </a:r>
            <a:r>
              <a:rPr lang="en-US" sz="1400" dirty="0" smtClean="0">
                <a:latin typeface="+mj-lt"/>
              </a:rPr>
              <a:t>to the community, including post-treatment employment seeking and community engagement</a:t>
            </a:r>
          </a:p>
          <a:p>
            <a:pPr marL="171450" indent="-171450">
              <a:buFont typeface="Arial" panose="020B0604020202020204" pitchFamily="34" charset="0"/>
              <a:buChar char="•"/>
            </a:pPr>
            <a:endParaRPr lang="en-US" sz="1400" b="1" dirty="0">
              <a:latin typeface="+mj-lt"/>
            </a:endParaRPr>
          </a:p>
          <a:p>
            <a:pPr marL="171450" indent="-171450">
              <a:buFont typeface="Arial" panose="020B0604020202020204" pitchFamily="34" charset="0"/>
              <a:buChar char="•"/>
            </a:pPr>
            <a:endParaRPr lang="en-US" sz="1200" b="1" dirty="0" smtClean="0">
              <a:latin typeface="+mj-lt"/>
            </a:endParaRPr>
          </a:p>
          <a:p>
            <a:endParaRPr lang="en-US" sz="1400" b="1" dirty="0" smtClean="0">
              <a:latin typeface="+mj-lt"/>
            </a:endParaRPr>
          </a:p>
          <a:p>
            <a:endParaRPr lang="en-US" sz="200" dirty="0" smtClean="0">
              <a:latin typeface="+mj-lt"/>
            </a:endParaRPr>
          </a:p>
        </p:txBody>
      </p:sp>
      <p:sp>
        <p:nvSpPr>
          <p:cNvPr id="5" name="TextBox 4"/>
          <p:cNvSpPr txBox="1"/>
          <p:nvPr/>
        </p:nvSpPr>
        <p:spPr>
          <a:xfrm>
            <a:off x="3651883" y="2133600"/>
            <a:ext cx="2341243" cy="3539430"/>
          </a:xfrm>
          <a:prstGeom prst="rect">
            <a:avLst/>
          </a:prstGeom>
          <a:solidFill>
            <a:schemeClr val="accent5">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400" b="1" dirty="0" smtClean="0">
                <a:latin typeface="+mj-lt"/>
              </a:rPr>
              <a:t>FUNDING/FINANCING</a:t>
            </a:r>
          </a:p>
          <a:p>
            <a:pPr algn="ctr"/>
            <a:endParaRPr lang="en-US" sz="1400" b="1" dirty="0" smtClean="0">
              <a:latin typeface="+mj-lt"/>
            </a:endParaRPr>
          </a:p>
          <a:p>
            <a:pPr marL="171450" indent="-171450">
              <a:buFont typeface="Arial" panose="020B0604020202020204" pitchFamily="34" charset="0"/>
              <a:buChar char="•"/>
            </a:pPr>
            <a:r>
              <a:rPr lang="en-US" sz="1400" dirty="0" smtClean="0">
                <a:latin typeface="+mj-lt"/>
              </a:rPr>
              <a:t>Limited public funding</a:t>
            </a:r>
          </a:p>
          <a:p>
            <a:pPr marL="171450" indent="-171450">
              <a:buFont typeface="Arial" panose="020B0604020202020204" pitchFamily="34" charset="0"/>
              <a:buChar char="•"/>
            </a:pPr>
            <a:endParaRPr lang="en-US" sz="1400" dirty="0">
              <a:latin typeface="+mj-lt"/>
            </a:endParaRPr>
          </a:p>
          <a:p>
            <a:pPr marL="171450" indent="-171450">
              <a:buFont typeface="Arial" panose="020B0604020202020204" pitchFamily="34" charset="0"/>
              <a:buChar char="•"/>
            </a:pPr>
            <a:r>
              <a:rPr lang="en-US" sz="1400" dirty="0" smtClean="0">
                <a:latin typeface="+mj-lt"/>
              </a:rPr>
              <a:t>Lack </a:t>
            </a:r>
            <a:r>
              <a:rPr lang="en-US" sz="1400" dirty="0">
                <a:latin typeface="+mj-lt"/>
              </a:rPr>
              <a:t>of health </a:t>
            </a:r>
            <a:r>
              <a:rPr lang="en-US" sz="1400" dirty="0" smtClean="0">
                <a:latin typeface="+mj-lt"/>
              </a:rPr>
              <a:t>insurance</a:t>
            </a:r>
          </a:p>
          <a:p>
            <a:pPr marL="171450" indent="-171450">
              <a:buFont typeface="Arial" panose="020B0604020202020204" pitchFamily="34" charset="0"/>
              <a:buChar char="•"/>
            </a:pPr>
            <a:endParaRPr lang="en-US" sz="1400" dirty="0">
              <a:latin typeface="+mj-lt"/>
            </a:endParaRPr>
          </a:p>
          <a:p>
            <a:pPr marL="171450" indent="-171450">
              <a:buFont typeface="Arial" panose="020B0604020202020204" pitchFamily="34" charset="0"/>
              <a:buChar char="•"/>
            </a:pPr>
            <a:r>
              <a:rPr lang="en-US" sz="1400" dirty="0" smtClean="0">
                <a:latin typeface="+mj-lt"/>
              </a:rPr>
              <a:t>Lack </a:t>
            </a:r>
            <a:r>
              <a:rPr lang="en-US" sz="1400" dirty="0">
                <a:latin typeface="+mj-lt"/>
              </a:rPr>
              <a:t>of coverage </a:t>
            </a:r>
            <a:r>
              <a:rPr lang="en-US" sz="1400" dirty="0" smtClean="0">
                <a:latin typeface="+mj-lt"/>
              </a:rPr>
              <a:t>and/or limitations </a:t>
            </a:r>
            <a:r>
              <a:rPr lang="en-US" sz="1400" dirty="0">
                <a:latin typeface="+mj-lt"/>
              </a:rPr>
              <a:t>in health insurance benefit </a:t>
            </a:r>
            <a:r>
              <a:rPr lang="en-US" sz="1400" dirty="0" smtClean="0">
                <a:latin typeface="+mj-lt"/>
              </a:rPr>
              <a:t>plans (e.g., case management)</a:t>
            </a:r>
          </a:p>
          <a:p>
            <a:pPr marL="171450" indent="-171450">
              <a:buFont typeface="Arial" panose="020B0604020202020204" pitchFamily="34" charset="0"/>
              <a:buChar char="•"/>
            </a:pPr>
            <a:endParaRPr lang="en-US" sz="1400" dirty="0">
              <a:latin typeface="+mj-lt"/>
            </a:endParaRPr>
          </a:p>
          <a:p>
            <a:pPr marL="171450" indent="-171450">
              <a:buFont typeface="Arial" panose="020B0604020202020204" pitchFamily="34" charset="0"/>
              <a:buChar char="•"/>
            </a:pPr>
            <a:r>
              <a:rPr lang="en-US" sz="1400" dirty="0" smtClean="0">
                <a:latin typeface="+mj-lt"/>
              </a:rPr>
              <a:t>Lack of financial resources and high </a:t>
            </a:r>
            <a:r>
              <a:rPr lang="en-US" sz="1400" dirty="0">
                <a:latin typeface="+mj-lt"/>
              </a:rPr>
              <a:t>out-of-pocket </a:t>
            </a:r>
            <a:r>
              <a:rPr lang="en-US" sz="1400" dirty="0" smtClean="0">
                <a:latin typeface="+mj-lt"/>
              </a:rPr>
              <a:t>costs</a:t>
            </a:r>
          </a:p>
          <a:p>
            <a:endParaRPr lang="en-US" sz="1400" dirty="0" smtClean="0">
              <a:latin typeface="+mj-lt"/>
            </a:endParaRPr>
          </a:p>
          <a:p>
            <a:pPr marL="171450" indent="-171450">
              <a:buFont typeface="Arial" panose="020B0604020202020204" pitchFamily="34" charset="0"/>
              <a:buChar char="•"/>
            </a:pPr>
            <a:r>
              <a:rPr lang="en-US" sz="1400" dirty="0" smtClean="0">
                <a:latin typeface="+mj-lt"/>
              </a:rPr>
              <a:t>Inadequate reimbursement</a:t>
            </a:r>
          </a:p>
        </p:txBody>
      </p:sp>
      <p:sp>
        <p:nvSpPr>
          <p:cNvPr id="6" name="TextBox 5"/>
          <p:cNvSpPr txBox="1"/>
          <p:nvPr/>
        </p:nvSpPr>
        <p:spPr>
          <a:xfrm>
            <a:off x="6277926" y="2133600"/>
            <a:ext cx="2472374" cy="3539430"/>
          </a:xfrm>
          <a:prstGeom prst="rect">
            <a:avLst/>
          </a:prstGeom>
          <a:solidFill>
            <a:schemeClr val="accent2">
              <a:lumMod val="20000"/>
              <a:lumOff val="8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400" b="1" dirty="0" smtClean="0">
                <a:latin typeface="+mj-lt"/>
              </a:rPr>
              <a:t>TREATMENT INFRASTRUCTURE</a:t>
            </a:r>
          </a:p>
          <a:p>
            <a:pPr algn="ctr"/>
            <a:endParaRPr lang="en-US" sz="1400" b="1" dirty="0" smtClean="0">
              <a:latin typeface="+mj-lt"/>
            </a:endParaRPr>
          </a:p>
          <a:p>
            <a:pPr marL="171450" indent="-171450">
              <a:buFont typeface="Arial" panose="020B0604020202020204" pitchFamily="34" charset="0"/>
              <a:buChar char="•"/>
            </a:pPr>
            <a:r>
              <a:rPr lang="en-US" sz="1400" dirty="0" smtClean="0">
                <a:latin typeface="+mj-lt"/>
              </a:rPr>
              <a:t>Limitations in treatment infrastructure and  insufficient capacity in existing facilities</a:t>
            </a:r>
          </a:p>
          <a:p>
            <a:pPr marL="171450" indent="-171450">
              <a:buFont typeface="Arial" panose="020B0604020202020204" pitchFamily="34" charset="0"/>
              <a:buChar char="•"/>
            </a:pPr>
            <a:endParaRPr lang="en-US" sz="1400" dirty="0">
              <a:latin typeface="+mj-lt"/>
            </a:endParaRPr>
          </a:p>
          <a:p>
            <a:pPr marL="171450" indent="-171450">
              <a:buFont typeface="Arial" panose="020B0604020202020204" pitchFamily="34" charset="0"/>
              <a:buChar char="•"/>
            </a:pPr>
            <a:r>
              <a:rPr lang="en-US" sz="1400" dirty="0" smtClean="0">
                <a:latin typeface="+mj-lt"/>
              </a:rPr>
              <a:t>Limited </a:t>
            </a:r>
            <a:r>
              <a:rPr lang="en-US" sz="1400" dirty="0">
                <a:latin typeface="+mj-lt"/>
              </a:rPr>
              <a:t>availability of specialty programs to address individual </a:t>
            </a:r>
            <a:r>
              <a:rPr lang="en-US" sz="1400" dirty="0" smtClean="0">
                <a:latin typeface="+mj-lt"/>
              </a:rPr>
              <a:t>needs</a:t>
            </a:r>
          </a:p>
          <a:p>
            <a:pPr marL="171450" indent="-171450">
              <a:buFont typeface="Arial" panose="020B0604020202020204" pitchFamily="34" charset="0"/>
              <a:buChar char="•"/>
            </a:pPr>
            <a:endParaRPr lang="en-US" sz="1400" dirty="0">
              <a:latin typeface="+mj-lt"/>
            </a:endParaRPr>
          </a:p>
          <a:p>
            <a:pPr marL="171450" indent="-171450">
              <a:buFont typeface="Arial" panose="020B0604020202020204" pitchFamily="34" charset="0"/>
              <a:buChar char="•"/>
            </a:pPr>
            <a:r>
              <a:rPr lang="en-US" sz="1400" dirty="0" smtClean="0">
                <a:latin typeface="+mj-lt"/>
              </a:rPr>
              <a:t>Workforce constraints</a:t>
            </a:r>
          </a:p>
          <a:p>
            <a:pPr marL="171450" indent="-171450">
              <a:buFont typeface="Arial" panose="020B0604020202020204" pitchFamily="34" charset="0"/>
              <a:buChar char="•"/>
            </a:pPr>
            <a:endParaRPr lang="en-US" sz="1400" dirty="0">
              <a:latin typeface="+mj-lt"/>
            </a:endParaRPr>
          </a:p>
          <a:p>
            <a:pPr marL="171450" indent="-171450">
              <a:buFont typeface="Arial" panose="020B0604020202020204" pitchFamily="34" charset="0"/>
              <a:buChar char="•"/>
            </a:pPr>
            <a:r>
              <a:rPr lang="en-US" sz="1400" dirty="0" smtClean="0">
                <a:latin typeface="+mj-lt"/>
              </a:rPr>
              <a:t>Lack </a:t>
            </a:r>
            <a:r>
              <a:rPr lang="en-US" sz="1400" dirty="0">
                <a:latin typeface="+mj-lt"/>
              </a:rPr>
              <a:t>of </a:t>
            </a:r>
            <a:r>
              <a:rPr lang="en-US" sz="1400" dirty="0" smtClean="0">
                <a:latin typeface="+mj-lt"/>
              </a:rPr>
              <a:t>standardization regarding clinical assessment and patient placement</a:t>
            </a:r>
          </a:p>
        </p:txBody>
      </p:sp>
    </p:spTree>
    <p:extLst>
      <p:ext uri="{BB962C8B-B14F-4D97-AF65-F5344CB8AC3E}">
        <p14:creationId xmlns:p14="http://schemas.microsoft.com/office/powerpoint/2010/main" val="39263886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3600" dirty="0" smtClean="0"/>
              <a:t>The Majority of Addiction Treatment is Provided in an Outpatient Setting</a:t>
            </a:r>
            <a:endParaRPr lang="en-US" sz="3600" dirty="0"/>
          </a:p>
        </p:txBody>
      </p:sp>
      <p:sp>
        <p:nvSpPr>
          <p:cNvPr id="8" name="Rectangle 7"/>
          <p:cNvSpPr/>
          <p:nvPr/>
        </p:nvSpPr>
        <p:spPr>
          <a:xfrm>
            <a:off x="927685" y="6096000"/>
            <a:ext cx="4876800" cy="246221"/>
          </a:xfrm>
          <a:prstGeom prst="rect">
            <a:avLst/>
          </a:prstGeom>
        </p:spPr>
        <p:txBody>
          <a:bodyPr wrap="square">
            <a:spAutoFit/>
          </a:bodyPr>
          <a:lstStyle/>
          <a:p>
            <a:r>
              <a:rPr lang="en-US" sz="1000" dirty="0">
                <a:latin typeface="Calibri" pitchFamily="34" charset="0"/>
              </a:rPr>
              <a:t>Source: SAMHSA: National Survey of Substance Abuse Treatment Services: 2012. (2013</a:t>
            </a:r>
            <a:r>
              <a:rPr lang="en-US" sz="1000" dirty="0" smtClean="0">
                <a:latin typeface="Calibri" pitchFamily="34" charset="0"/>
              </a:rPr>
              <a:t>).</a:t>
            </a:r>
            <a:endParaRPr lang="en-US" sz="1000" dirty="0"/>
          </a:p>
        </p:txBody>
      </p:sp>
      <p:graphicFrame>
        <p:nvGraphicFramePr>
          <p:cNvPr id="6" name="Chart 5"/>
          <p:cNvGraphicFramePr>
            <a:graphicFrameLocks/>
          </p:cNvGraphicFramePr>
          <p:nvPr>
            <p:extLst>
              <p:ext uri="{D42A27DB-BD31-4B8C-83A1-F6EECF244321}">
                <p14:modId xmlns:p14="http://schemas.microsoft.com/office/powerpoint/2010/main" val="793678451"/>
              </p:ext>
            </p:extLst>
          </p:nvPr>
        </p:nvGraphicFramePr>
        <p:xfrm>
          <a:off x="927101" y="1676400"/>
          <a:ext cx="7856538" cy="4267200"/>
        </p:xfrm>
        <a:graphic>
          <a:graphicData uri="http://schemas.openxmlformats.org/drawingml/2006/chart">
            <c:chart xmlns:c="http://schemas.openxmlformats.org/drawingml/2006/chart" xmlns:r="http://schemas.openxmlformats.org/officeDocument/2006/relationships" r:id="rId2"/>
          </a:graphicData>
        </a:graphic>
      </p:graphicFrame>
      <p:cxnSp>
        <p:nvCxnSpPr>
          <p:cNvPr id="13" name="Straight Connector 12"/>
          <p:cNvCxnSpPr/>
          <p:nvPr/>
        </p:nvCxnSpPr>
        <p:spPr bwMode="auto">
          <a:xfrm>
            <a:off x="5424488" y="2469623"/>
            <a:ext cx="0" cy="2807225"/>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3908426" y="2498199"/>
            <a:ext cx="1524000" cy="523220"/>
          </a:xfrm>
          <a:prstGeom prst="rect">
            <a:avLst/>
          </a:prstGeom>
          <a:noFill/>
        </p:spPr>
        <p:txBody>
          <a:bodyPr wrap="square" rtlCol="0">
            <a:spAutoFit/>
          </a:bodyPr>
          <a:lstStyle/>
          <a:p>
            <a:pPr algn="ctr"/>
            <a:r>
              <a:rPr lang="en-US" sz="1400" b="1" dirty="0" smtClean="0">
                <a:latin typeface="+mj-lt"/>
              </a:rPr>
              <a:t>Outpatient </a:t>
            </a:r>
          </a:p>
          <a:p>
            <a:pPr algn="ctr"/>
            <a:r>
              <a:rPr lang="en-US" sz="1400" b="1" dirty="0" smtClean="0">
                <a:latin typeface="+mj-lt"/>
              </a:rPr>
              <a:t>(90%)</a:t>
            </a:r>
            <a:endParaRPr lang="en-US" sz="1400" b="1" dirty="0">
              <a:latin typeface="+mj-lt"/>
            </a:endParaRPr>
          </a:p>
        </p:txBody>
      </p:sp>
      <p:sp>
        <p:nvSpPr>
          <p:cNvPr id="16" name="TextBox 15"/>
          <p:cNvSpPr txBox="1"/>
          <p:nvPr/>
        </p:nvSpPr>
        <p:spPr>
          <a:xfrm>
            <a:off x="5905500" y="2498199"/>
            <a:ext cx="1524000" cy="523220"/>
          </a:xfrm>
          <a:prstGeom prst="rect">
            <a:avLst/>
          </a:prstGeom>
          <a:noFill/>
        </p:spPr>
        <p:txBody>
          <a:bodyPr wrap="square" rtlCol="0">
            <a:spAutoFit/>
          </a:bodyPr>
          <a:lstStyle/>
          <a:p>
            <a:pPr algn="ctr"/>
            <a:r>
              <a:rPr lang="en-US" sz="1400" b="1" dirty="0" smtClean="0">
                <a:latin typeface="+mj-lt"/>
              </a:rPr>
              <a:t>Non-Hospital Residential (9%)</a:t>
            </a:r>
            <a:endParaRPr lang="en-US" sz="1400" b="1" dirty="0">
              <a:latin typeface="+mj-lt"/>
            </a:endParaRPr>
          </a:p>
        </p:txBody>
      </p:sp>
      <p:sp>
        <p:nvSpPr>
          <p:cNvPr id="17" name="TextBox 16"/>
          <p:cNvSpPr txBox="1"/>
          <p:nvPr/>
        </p:nvSpPr>
        <p:spPr>
          <a:xfrm>
            <a:off x="7883525" y="2498199"/>
            <a:ext cx="900113" cy="523220"/>
          </a:xfrm>
          <a:prstGeom prst="rect">
            <a:avLst/>
          </a:prstGeom>
          <a:noFill/>
        </p:spPr>
        <p:txBody>
          <a:bodyPr wrap="square" rtlCol="0">
            <a:spAutoFit/>
          </a:bodyPr>
          <a:lstStyle/>
          <a:p>
            <a:pPr algn="ctr"/>
            <a:r>
              <a:rPr lang="en-US" sz="1400" b="1" dirty="0" smtClean="0">
                <a:latin typeface="+mj-lt"/>
              </a:rPr>
              <a:t>Inpatient</a:t>
            </a:r>
          </a:p>
          <a:p>
            <a:pPr algn="ctr"/>
            <a:r>
              <a:rPr lang="en-US" sz="1400" b="1" dirty="0" smtClean="0">
                <a:latin typeface="+mj-lt"/>
              </a:rPr>
              <a:t>(1%)</a:t>
            </a:r>
            <a:endParaRPr lang="en-US" sz="1400" b="1" dirty="0">
              <a:latin typeface="+mj-lt"/>
            </a:endParaRPr>
          </a:p>
        </p:txBody>
      </p:sp>
      <p:cxnSp>
        <p:nvCxnSpPr>
          <p:cNvPr id="21" name="Straight Connector 20"/>
          <p:cNvCxnSpPr/>
          <p:nvPr/>
        </p:nvCxnSpPr>
        <p:spPr bwMode="auto">
          <a:xfrm>
            <a:off x="7848600" y="2469622"/>
            <a:ext cx="0" cy="2807225"/>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1158411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3200" dirty="0" smtClean="0"/>
              <a:t>Addiction Treatment Is Delivered along a Continuum of Care Through a Variety of Interventions</a:t>
            </a:r>
            <a:endParaRPr lang="en-US" sz="3200" dirty="0"/>
          </a:p>
        </p:txBody>
      </p:sp>
      <p:sp>
        <p:nvSpPr>
          <p:cNvPr id="5" name="Content Placeholder 4"/>
          <p:cNvSpPr>
            <a:spLocks noGrp="1"/>
          </p:cNvSpPr>
          <p:nvPr>
            <p:ph sz="half" idx="1"/>
          </p:nvPr>
        </p:nvSpPr>
        <p:spPr/>
        <p:txBody>
          <a:bodyPr/>
          <a:lstStyle/>
          <a:p>
            <a:pPr marL="233363" indent="-233363">
              <a:buClr>
                <a:srgbClr val="9FC761"/>
              </a:buClr>
              <a:buFont typeface="Arial" pitchFamily="34" charset="0"/>
              <a:buChar char="•"/>
            </a:pPr>
            <a:r>
              <a:rPr lang="en-US" sz="1800" dirty="0" smtClean="0"/>
              <a:t>Examples of psychosocial therapy</a:t>
            </a:r>
            <a:endParaRPr lang="en-US" sz="1800" dirty="0"/>
          </a:p>
          <a:p>
            <a:pPr lvl="1"/>
            <a:r>
              <a:rPr lang="en-US" sz="1600" dirty="0"/>
              <a:t>Assertive community treatment (ACT)/community reinforcement approach</a:t>
            </a:r>
          </a:p>
          <a:p>
            <a:pPr lvl="1"/>
            <a:r>
              <a:rPr lang="en-US" sz="1600" dirty="0" smtClean="0"/>
              <a:t>Individual </a:t>
            </a:r>
            <a:r>
              <a:rPr lang="en-US" sz="1600" dirty="0"/>
              <a:t>counseling </a:t>
            </a:r>
          </a:p>
          <a:p>
            <a:pPr lvl="1"/>
            <a:r>
              <a:rPr lang="en-US" sz="1600" dirty="0" smtClean="0"/>
              <a:t>Couples/family </a:t>
            </a:r>
            <a:r>
              <a:rPr lang="en-US" sz="1600" dirty="0"/>
              <a:t>therapy</a:t>
            </a:r>
          </a:p>
          <a:p>
            <a:pPr lvl="1"/>
            <a:r>
              <a:rPr lang="en-US" sz="1600" dirty="0"/>
              <a:t>Contingency </a:t>
            </a:r>
            <a:r>
              <a:rPr lang="en-US" sz="1600" dirty="0" smtClean="0"/>
              <a:t>management</a:t>
            </a:r>
            <a:endParaRPr lang="en-US" sz="1600" dirty="0"/>
          </a:p>
          <a:p>
            <a:pPr lvl="1"/>
            <a:r>
              <a:rPr lang="en-US" sz="1600" dirty="0"/>
              <a:t>Cognitive behavioral therapy</a:t>
            </a:r>
          </a:p>
          <a:p>
            <a:pPr lvl="1"/>
            <a:r>
              <a:rPr lang="en-US" sz="1600" dirty="0" smtClean="0"/>
              <a:t>Motivational </a:t>
            </a:r>
            <a:r>
              <a:rPr lang="en-US" sz="1600" dirty="0"/>
              <a:t>interviewing and motivational enhancement therapy</a:t>
            </a:r>
          </a:p>
          <a:p>
            <a:pPr lvl="1"/>
            <a:r>
              <a:rPr lang="en-US" sz="1600" dirty="0"/>
              <a:t>Screening, Brief Intervention, Referral to Treatment (SBIRT)</a:t>
            </a:r>
          </a:p>
          <a:p>
            <a:pPr lvl="1"/>
            <a:r>
              <a:rPr lang="en-US" sz="1600" dirty="0" smtClean="0"/>
              <a:t>12-step </a:t>
            </a:r>
            <a:r>
              <a:rPr lang="en-US" sz="1600" dirty="0"/>
              <a:t>facilitation </a:t>
            </a:r>
          </a:p>
          <a:p>
            <a:endParaRPr lang="en-US" sz="1800" dirty="0"/>
          </a:p>
        </p:txBody>
      </p:sp>
      <p:sp>
        <p:nvSpPr>
          <p:cNvPr id="6" name="Content Placeholder 5"/>
          <p:cNvSpPr>
            <a:spLocks noGrp="1"/>
          </p:cNvSpPr>
          <p:nvPr>
            <p:ph sz="half" idx="2"/>
          </p:nvPr>
        </p:nvSpPr>
        <p:spPr/>
        <p:txBody>
          <a:bodyPr/>
          <a:lstStyle/>
          <a:p>
            <a:pPr marL="233363" indent="-233363">
              <a:buClr>
                <a:srgbClr val="9FC761"/>
              </a:buClr>
              <a:buFont typeface="Arial" pitchFamily="34" charset="0"/>
              <a:buChar char="•"/>
            </a:pPr>
            <a:r>
              <a:rPr lang="en-US" sz="1800" dirty="0" smtClean="0"/>
              <a:t>Examples of FDA-approved MAT</a:t>
            </a:r>
            <a:endParaRPr lang="en-US" sz="1800" dirty="0"/>
          </a:p>
          <a:p>
            <a:pPr lvl="1"/>
            <a:r>
              <a:rPr lang="en-US" sz="1600" dirty="0"/>
              <a:t>For alcohol dependence</a:t>
            </a:r>
          </a:p>
          <a:p>
            <a:pPr lvl="2"/>
            <a:r>
              <a:rPr lang="en-US" sz="1500" dirty="0" smtClean="0"/>
              <a:t>Naltrexone </a:t>
            </a:r>
            <a:r>
              <a:rPr lang="en-US" sz="1500" dirty="0"/>
              <a:t>(ReVia®, Vivitrol®, Depade®)</a:t>
            </a:r>
          </a:p>
          <a:p>
            <a:pPr lvl="2"/>
            <a:r>
              <a:rPr lang="en-US" sz="1500" dirty="0" smtClean="0"/>
              <a:t>Disulfiram </a:t>
            </a:r>
            <a:r>
              <a:rPr lang="en-US" sz="1500" dirty="0"/>
              <a:t>(Antabuse®)</a:t>
            </a:r>
          </a:p>
          <a:p>
            <a:pPr lvl="2"/>
            <a:r>
              <a:rPr lang="en-US" sz="1500" dirty="0"/>
              <a:t>Acamprosate </a:t>
            </a:r>
            <a:r>
              <a:rPr lang="en-US" sz="1500" dirty="0" smtClean="0"/>
              <a:t>Calcium </a:t>
            </a:r>
            <a:r>
              <a:rPr lang="en-US" sz="1500" dirty="0"/>
              <a:t>(Campral®) </a:t>
            </a:r>
          </a:p>
          <a:p>
            <a:pPr lvl="1"/>
            <a:r>
              <a:rPr lang="en-US" sz="1600" dirty="0" smtClean="0"/>
              <a:t>For opioid dependence </a:t>
            </a:r>
            <a:endParaRPr lang="en-US" sz="1600" dirty="0"/>
          </a:p>
          <a:p>
            <a:pPr lvl="2"/>
            <a:r>
              <a:rPr lang="en-US" sz="1500" dirty="0" smtClean="0"/>
              <a:t>Methadone</a:t>
            </a:r>
          </a:p>
          <a:p>
            <a:pPr lvl="2"/>
            <a:r>
              <a:rPr lang="en-US" sz="1500" dirty="0" smtClean="0"/>
              <a:t>Buprenorphine </a:t>
            </a:r>
            <a:r>
              <a:rPr lang="en-US" sz="1500" dirty="0"/>
              <a:t>(Suboxone® and Subutex®)</a:t>
            </a:r>
          </a:p>
          <a:p>
            <a:pPr lvl="2"/>
            <a:r>
              <a:rPr lang="en-US" sz="1500" dirty="0" smtClean="0"/>
              <a:t>Naltrexone</a:t>
            </a:r>
            <a:endParaRPr lang="en-US" sz="1500" dirty="0"/>
          </a:p>
        </p:txBody>
      </p:sp>
      <p:sp>
        <p:nvSpPr>
          <p:cNvPr id="7" name="Rectangle 6"/>
          <p:cNvSpPr/>
          <p:nvPr/>
        </p:nvSpPr>
        <p:spPr>
          <a:xfrm>
            <a:off x="927684" y="6096000"/>
            <a:ext cx="7854963" cy="246221"/>
          </a:xfrm>
          <a:prstGeom prst="rect">
            <a:avLst/>
          </a:prstGeom>
        </p:spPr>
        <p:txBody>
          <a:bodyPr wrap="square">
            <a:spAutoFit/>
          </a:bodyPr>
          <a:lstStyle/>
          <a:p>
            <a:r>
              <a:rPr lang="en-US" sz="1000" dirty="0">
                <a:latin typeface="Calibri" pitchFamily="34" charset="0"/>
              </a:rPr>
              <a:t>Source: </a:t>
            </a:r>
            <a:r>
              <a:rPr lang="en-US" sz="1000" dirty="0" smtClean="0">
                <a:latin typeface="Calibri" pitchFamily="34" charset="0"/>
              </a:rPr>
              <a:t>SAMHSA. “Pharmacotherapy for substance use disorders.” </a:t>
            </a:r>
            <a:r>
              <a:rPr lang="en-US" sz="1000" dirty="0">
                <a:latin typeface="Calibri" pitchFamily="34" charset="0"/>
              </a:rPr>
              <a:t>Available online at: http://dpt.samhsa.gov/medications/medsindex.aspx</a:t>
            </a:r>
            <a:endParaRPr lang="en-US" sz="1000" dirty="0"/>
          </a:p>
        </p:txBody>
      </p:sp>
    </p:spTree>
    <p:extLst>
      <p:ext uri="{BB962C8B-B14F-4D97-AF65-F5344CB8AC3E}">
        <p14:creationId xmlns:p14="http://schemas.microsoft.com/office/powerpoint/2010/main" val="18689188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7100" y="2917825"/>
            <a:ext cx="7856538" cy="1349375"/>
          </a:xfrm>
        </p:spPr>
        <p:txBody>
          <a:bodyPr/>
          <a:lstStyle/>
          <a:p>
            <a:pPr algn="ctr"/>
            <a:r>
              <a:rPr lang="en-US" sz="3600" dirty="0" smtClean="0"/>
              <a:t>Health Insurance Benefits for Addiction Treatment and Coverage Gaps</a:t>
            </a:r>
            <a:endParaRPr lang="en-US" dirty="0"/>
          </a:p>
        </p:txBody>
      </p:sp>
    </p:spTree>
    <p:extLst>
      <p:ext uri="{BB962C8B-B14F-4D97-AF65-F5344CB8AC3E}">
        <p14:creationId xmlns:p14="http://schemas.microsoft.com/office/powerpoint/2010/main" val="23573948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Benefit structures and coverage for substance use treatment vary widely by payer, but all payers have the opportunity </a:t>
            </a:r>
            <a:r>
              <a:rPr lang="en-US" dirty="0" smtClean="0"/>
              <a:t>to equalize </a:t>
            </a:r>
            <a:r>
              <a:rPr lang="en-US" dirty="0"/>
              <a:t>treatment coverage with medical care benefits</a:t>
            </a:r>
          </a:p>
          <a:p>
            <a:r>
              <a:rPr lang="en-US" dirty="0" smtClean="0"/>
              <a:t>The ACA and MHPAEA hold promise to increase access to treatment services for millions of individuals with substance use disorders</a:t>
            </a:r>
          </a:p>
          <a:p>
            <a:r>
              <a:rPr lang="en-US" dirty="0"/>
              <a:t>To date, the ACA </a:t>
            </a:r>
            <a:r>
              <a:rPr lang="en-US" dirty="0" smtClean="0"/>
              <a:t>primarily has increased inpatient admissions for addiction treatment through expanded health insurance coverage to young adults under age 26</a:t>
            </a:r>
            <a:endParaRPr lang="en-US" dirty="0"/>
          </a:p>
          <a:p>
            <a:r>
              <a:rPr lang="en-US" dirty="0" smtClean="0"/>
              <a:t>However, these laws face challenges to full implementation and alone will not achieve equity in insurance coverage for addiction treatment services</a:t>
            </a:r>
          </a:p>
          <a:p>
            <a:endParaRPr lang="en-US" dirty="0" smtClean="0"/>
          </a:p>
        </p:txBody>
      </p:sp>
      <p:sp>
        <p:nvSpPr>
          <p:cNvPr id="4" name="Title 3"/>
          <p:cNvSpPr>
            <a:spLocks noGrp="1"/>
          </p:cNvSpPr>
          <p:nvPr>
            <p:ph type="title"/>
          </p:nvPr>
        </p:nvSpPr>
        <p:spPr>
          <a:xfrm>
            <a:off x="927685" y="76200"/>
            <a:ext cx="7855521" cy="1349581"/>
          </a:xfrm>
        </p:spPr>
        <p:txBody>
          <a:bodyPr/>
          <a:lstStyle/>
          <a:p>
            <a:r>
              <a:rPr lang="en-US" sz="2800" dirty="0" smtClean="0"/>
              <a:t>The ACA and MHPAEA Will Increase Coverage, But Will Not Fully Address Limited Benefit Structures Across All Payers</a:t>
            </a:r>
            <a:endParaRPr lang="en-US" sz="3600" dirty="0"/>
          </a:p>
        </p:txBody>
      </p:sp>
    </p:spTree>
    <p:extLst>
      <p:ext uri="{BB962C8B-B14F-4D97-AF65-F5344CB8AC3E}">
        <p14:creationId xmlns:p14="http://schemas.microsoft.com/office/powerpoint/2010/main" val="7802592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4000" dirty="0" smtClean="0"/>
              <a:t>Coverage for Addiction Treatment Services Varies by Payer</a:t>
            </a:r>
            <a:endParaRPr lang="en-US" sz="4000" dirty="0"/>
          </a:p>
        </p:txBody>
      </p:sp>
      <p:sp>
        <p:nvSpPr>
          <p:cNvPr id="4" name="TextBox 3"/>
          <p:cNvSpPr txBox="1"/>
          <p:nvPr/>
        </p:nvSpPr>
        <p:spPr>
          <a:xfrm>
            <a:off x="767783" y="5272070"/>
            <a:ext cx="8175171" cy="1200329"/>
          </a:xfrm>
          <a:prstGeom prst="rect">
            <a:avLst/>
          </a:prstGeom>
          <a:noFill/>
        </p:spPr>
        <p:txBody>
          <a:bodyPr wrap="square" rtlCol="0">
            <a:spAutoFit/>
          </a:bodyPr>
          <a:lstStyle/>
          <a:p>
            <a:r>
              <a:rPr lang="en-US" sz="800" dirty="0" smtClean="0">
                <a:latin typeface="+mj-lt"/>
              </a:rPr>
              <a:t>Source: </a:t>
            </a:r>
          </a:p>
          <a:p>
            <a:r>
              <a:rPr lang="en-US" sz="800" dirty="0" smtClean="0">
                <a:latin typeface="+mj-lt"/>
              </a:rPr>
              <a:t>(</a:t>
            </a:r>
            <a:r>
              <a:rPr lang="en-US" sz="800" dirty="0">
                <a:latin typeface="+mj-lt"/>
              </a:rPr>
              <a:t>1) </a:t>
            </a:r>
            <a:r>
              <a:rPr lang="en-US" sz="800" dirty="0" smtClean="0">
                <a:latin typeface="+mj-lt"/>
              </a:rPr>
              <a:t>The New York Times, Understanding New Rules that Widen Mental Health Coverage, the http</a:t>
            </a:r>
            <a:r>
              <a:rPr lang="en-US" sz="800" dirty="0">
                <a:latin typeface="+mj-lt"/>
              </a:rPr>
              <a:t>://www.nytimes.com/2014/01/10/your-money/understanding-new-rules-that-widen-mental-health-coverage.html?_</a:t>
            </a:r>
            <a:r>
              <a:rPr lang="en-US" sz="800" dirty="0" smtClean="0">
                <a:latin typeface="+mj-lt"/>
              </a:rPr>
              <a:t>r=0, Retrieved Feb 6, 2015; ETNA: Employers and Organizations: Federal Mental Health Parity Final </a:t>
            </a:r>
            <a:r>
              <a:rPr lang="en-US" sz="800" dirty="0">
                <a:latin typeface="+mj-lt"/>
              </a:rPr>
              <a:t>Regulations FAQs, https://</a:t>
            </a:r>
            <a:r>
              <a:rPr lang="en-US" sz="800" dirty="0" smtClean="0">
                <a:latin typeface="+mj-lt"/>
              </a:rPr>
              <a:t>www.aetna.com/faqs-health-insurance/employers-mental-health-parity-final-regulations-faqs.html, Retrieved Feb 6, 2015; Medicare Coverage of Mental Health and Substance </a:t>
            </a:r>
            <a:r>
              <a:rPr lang="en-US" sz="800" dirty="0">
                <a:latin typeface="+mj-lt"/>
              </a:rPr>
              <a:t>Use Services, http://www.medicareadvocacy.org/medicare-info/medicare-coverage-of-mental-health-services</a:t>
            </a:r>
            <a:r>
              <a:rPr lang="en-US" sz="800" dirty="0" smtClean="0">
                <a:latin typeface="+mj-lt"/>
              </a:rPr>
              <a:t>/, Retrieved Feb 6, 2015;</a:t>
            </a:r>
          </a:p>
          <a:p>
            <a:r>
              <a:rPr lang="en-US" sz="800" dirty="0" smtClean="0">
                <a:latin typeface="+mj-lt"/>
              </a:rPr>
              <a:t>(2) Boozang, et al., Coverage and Delivery of Adult Substance Abuse Services in Medicaid Managed Care, CMS Technical Assistance Brief, No#2, May 2014; Buck, The Looming Expansion and Transformation of Public Substance Abuse Treatment under the Affordable Care Act, Health Affairs, No. 8, 2011; NAMI, Medicaid Expansion and Mental Health Care, May 2013;</a:t>
            </a:r>
          </a:p>
          <a:p>
            <a:r>
              <a:rPr lang="en-US" sz="800" dirty="0" smtClean="0">
                <a:latin typeface="+mj-lt"/>
              </a:rPr>
              <a:t>(3</a:t>
            </a:r>
            <a:r>
              <a:rPr lang="en-US" sz="800" dirty="0">
                <a:latin typeface="+mj-lt"/>
              </a:rPr>
              <a:t>) http://</a:t>
            </a:r>
            <a:r>
              <a:rPr lang="en-US" sz="800" dirty="0" smtClean="0">
                <a:latin typeface="+mj-lt"/>
              </a:rPr>
              <a:t>www.tricare.mil/CoveredServices/IsItCovered/SubstanceUseDisorderTreatment.aspx, Retrieved Feb 6, 2015; Tricare Mental Health Care Services, Jan 2015;</a:t>
            </a:r>
          </a:p>
          <a:p>
            <a:r>
              <a:rPr lang="en-US" sz="800" dirty="0" smtClean="0">
                <a:latin typeface="+mj-lt"/>
              </a:rPr>
              <a:t>(4) CMS, The Mental Health Parity and </a:t>
            </a:r>
            <a:r>
              <a:rPr lang="en-US" sz="800" dirty="0">
                <a:latin typeface="+mj-lt"/>
              </a:rPr>
              <a:t>Addiction Parity Act, http://</a:t>
            </a:r>
            <a:r>
              <a:rPr lang="en-US" sz="800" dirty="0" smtClean="0">
                <a:latin typeface="+mj-lt"/>
              </a:rPr>
              <a:t>www.cms.gov/CCIIO/Programs-and-Initiatives/Other-Insurance-Protections/mhpaea_factsheet.html, Retrieved Feb 6, 2015.</a:t>
            </a:r>
            <a:endParaRPr lang="en-US" sz="800" dirty="0">
              <a:latin typeface="+mj-lt"/>
            </a:endParaRPr>
          </a:p>
        </p:txBody>
      </p:sp>
      <p:graphicFrame>
        <p:nvGraphicFramePr>
          <p:cNvPr id="5" name="Diagram 4"/>
          <p:cNvGraphicFramePr/>
          <p:nvPr>
            <p:extLst>
              <p:ext uri="{D42A27DB-BD31-4B8C-83A1-F6EECF244321}">
                <p14:modId xmlns:p14="http://schemas.microsoft.com/office/powerpoint/2010/main" val="65036562"/>
              </p:ext>
            </p:extLst>
          </p:nvPr>
        </p:nvGraphicFramePr>
        <p:xfrm>
          <a:off x="837916" y="1432560"/>
          <a:ext cx="8034904" cy="393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03625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lstStyle/>
          <a:p>
            <a:r>
              <a:rPr lang="en-US" sz="1600" dirty="0" smtClean="0"/>
              <a:t>When the Medicaid program was created in 1965, the federal law contained a provision excluding coverage of treatment for adults aged 22-64 in free-standing IMDs, </a:t>
            </a:r>
            <a:r>
              <a:rPr lang="en-US" sz="1600" dirty="0"/>
              <a:t>to avoid Federal dollars supplanting what was considered a state financing responsibility</a:t>
            </a:r>
            <a:endParaRPr lang="en-US" sz="1600" dirty="0" smtClean="0"/>
          </a:p>
          <a:p>
            <a:r>
              <a:rPr lang="en-US" sz="1600" dirty="0" smtClean="0"/>
              <a:t>Because of the IMD exclusion, state Medicaid programs routinely contract for psychiatric beds in general hospitals and many states establish community-based crisis stabilization units that are smaller than the 16-bed IMD exclusion limit</a:t>
            </a:r>
          </a:p>
          <a:p>
            <a:pPr lvl="1"/>
            <a:r>
              <a:rPr lang="en-US" sz="1400" dirty="0" smtClean="0"/>
              <a:t>This situation decreases the industry’s ability to maintain or increase the current number of treatment beds</a:t>
            </a:r>
          </a:p>
          <a:p>
            <a:r>
              <a:rPr lang="en-US" sz="1600" dirty="0"/>
              <a:t>Given the growing role of Medicaid funding and constraints on state general funds and block grants, retaining the IMD exclusion will make it difficult to meet demand for inpatient </a:t>
            </a:r>
            <a:r>
              <a:rPr lang="en-US" sz="1600" dirty="0" smtClean="0"/>
              <a:t>care</a:t>
            </a:r>
          </a:p>
          <a:p>
            <a:r>
              <a:rPr lang="en-US" sz="1600" dirty="0" smtClean="0"/>
              <a:t>The IMD exclusion in Medicaid is considered one factor contributing to the lack of inpatient beds for addiction treatment, and its elimination has been recommended by various organizations</a:t>
            </a:r>
          </a:p>
        </p:txBody>
      </p:sp>
      <p:sp>
        <p:nvSpPr>
          <p:cNvPr id="3" name="Title 2"/>
          <p:cNvSpPr>
            <a:spLocks noGrp="1"/>
          </p:cNvSpPr>
          <p:nvPr>
            <p:ph type="title"/>
          </p:nvPr>
        </p:nvSpPr>
        <p:spPr>
          <a:xfrm>
            <a:off x="927685" y="76200"/>
            <a:ext cx="7855521" cy="1349581"/>
          </a:xfrm>
        </p:spPr>
        <p:txBody>
          <a:bodyPr/>
          <a:lstStyle/>
          <a:p>
            <a:r>
              <a:rPr lang="en-US" sz="3200" dirty="0" smtClean="0"/>
              <a:t>Medicaid Exclusion of Coverage for Adults in Free-Standing IMDs Contributes to a Lack of Inpatient Beds </a:t>
            </a:r>
            <a:endParaRPr lang="en-US" sz="3200" dirty="0"/>
          </a:p>
        </p:txBody>
      </p:sp>
      <p:sp>
        <p:nvSpPr>
          <p:cNvPr id="7" name="TextBox 6"/>
          <p:cNvSpPr txBox="1"/>
          <p:nvPr/>
        </p:nvSpPr>
        <p:spPr>
          <a:xfrm>
            <a:off x="899110" y="5748016"/>
            <a:ext cx="7848600" cy="553998"/>
          </a:xfrm>
          <a:prstGeom prst="rect">
            <a:avLst/>
          </a:prstGeom>
          <a:noFill/>
        </p:spPr>
        <p:txBody>
          <a:bodyPr wrap="square" rtlCol="0">
            <a:spAutoFit/>
          </a:bodyPr>
          <a:lstStyle/>
          <a:p>
            <a:r>
              <a:rPr lang="en-US" sz="1000" dirty="0" smtClean="0">
                <a:latin typeface="Calibri" pitchFamily="34" charset="0"/>
              </a:rPr>
              <a:t>Source: Buck, The Looming Expansion and Transformation of Public Substance Abuse Treatment Under the Affordable Care Act, Health Affairs, No. 8 (2011); National Alliance on Mental Illness (NAMI), State Mental Health Legislation 2014: Trends, Themes, and Effective Practices, 2014; NAMI, Medicaid Expansion and Mental Health Care, 2013.</a:t>
            </a:r>
            <a:endParaRPr lang="en-US" sz="1000" dirty="0"/>
          </a:p>
        </p:txBody>
      </p:sp>
    </p:spTree>
    <p:extLst>
      <p:ext uri="{BB962C8B-B14F-4D97-AF65-F5344CB8AC3E}">
        <p14:creationId xmlns:p14="http://schemas.microsoft.com/office/powerpoint/2010/main" val="40651711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800" dirty="0" smtClean="0"/>
              <a:t>Limited Access to Substance Use Treatment Is Being Addressed in Part Through Recent Legislative Changes</a:t>
            </a:r>
            <a:endParaRPr lang="en-US" sz="2800" dirty="0"/>
          </a:p>
        </p:txBody>
      </p:sp>
      <p:sp>
        <p:nvSpPr>
          <p:cNvPr id="4" name="Content Placeholder 3"/>
          <p:cNvSpPr>
            <a:spLocks noGrp="1"/>
          </p:cNvSpPr>
          <p:nvPr>
            <p:ph idx="4294967295"/>
          </p:nvPr>
        </p:nvSpPr>
        <p:spPr>
          <a:xfrm>
            <a:off x="5019840" y="1518945"/>
            <a:ext cx="3830637" cy="3733800"/>
          </a:xfrm>
          <a:solidFill>
            <a:schemeClr val="accent6">
              <a:lumMod val="20000"/>
              <a:lumOff val="80000"/>
            </a:schemeClr>
          </a:solidFill>
          <a:ln w="19050" cap="flat" cmpd="sng" algn="ctr">
            <a:solidFill>
              <a:schemeClr val="accent3"/>
            </a:solidFill>
            <a:prstDash val="solid"/>
            <a:miter lim="800000"/>
            <a:headEnd/>
            <a:tailEnd/>
          </a:ln>
        </p:spPr>
        <p:style>
          <a:lnRef idx="2">
            <a:schemeClr val="accent2"/>
          </a:lnRef>
          <a:fillRef idx="1">
            <a:schemeClr val="lt1"/>
          </a:fillRef>
          <a:effectRef idx="0">
            <a:schemeClr val="accent2"/>
          </a:effectRef>
          <a:fontRef idx="minor">
            <a:schemeClr val="dk1"/>
          </a:fontRef>
        </p:style>
        <p:txBody>
          <a:bodyPr vert="horz" wrap="square" lIns="91419" tIns="45710" rIns="91419" bIns="45710" numCol="1" anchor="t" anchorCtr="0" compatLnSpc="1">
            <a:prstTxWarp prst="textNoShape">
              <a:avLst/>
            </a:prstTxWarp>
          </a:bodyPr>
          <a:lstStyle/>
          <a:p>
            <a:pPr marL="0" indent="0" algn="ctr">
              <a:buNone/>
            </a:pPr>
            <a:r>
              <a:rPr lang="en-US" sz="1400" kern="1200" dirty="0">
                <a:solidFill>
                  <a:schemeClr val="dk1"/>
                </a:solidFill>
                <a:latin typeface="+mj-lt"/>
              </a:rPr>
              <a:t>The Affordable Care Act (ACA)</a:t>
            </a:r>
          </a:p>
          <a:p>
            <a:pPr marL="0" indent="0">
              <a:buNone/>
            </a:pPr>
            <a:endParaRPr lang="en-US" sz="1400" kern="1200" dirty="0">
              <a:solidFill>
                <a:schemeClr val="dk1"/>
              </a:solidFill>
              <a:latin typeface="+mj-lt"/>
            </a:endParaRPr>
          </a:p>
          <a:p>
            <a:pPr marL="117475" indent="-117475">
              <a:buClr>
                <a:srgbClr val="9FC761"/>
              </a:buClr>
              <a:buFont typeface="Arial" pitchFamily="34" charset="0"/>
              <a:buChar char="•"/>
            </a:pPr>
            <a:r>
              <a:rPr lang="en-US" sz="1400" dirty="0">
                <a:latin typeface="+mj-lt"/>
              </a:rPr>
              <a:t>The ACA extends the reach of MHPAEA, mandating all new group and individual market plans created after March 23, 2010 comply with federal parity requirements</a:t>
            </a:r>
          </a:p>
          <a:p>
            <a:pPr marL="339725" lvl="1" indent="-103188"/>
            <a:r>
              <a:rPr lang="en-US" sz="1200" dirty="0">
                <a:latin typeface="+mj-lt"/>
              </a:rPr>
              <a:t>These entities include both large and small employer-funded plans, individual market plans, Medicaid managed-care programs, Children’s Health Insurance Program (CHIP), and Medicaid Alternative Benefit Plans and benchmark equivalent plans </a:t>
            </a:r>
          </a:p>
          <a:p>
            <a:pPr marL="117475" indent="-117475">
              <a:buClr>
                <a:srgbClr val="9FC761"/>
              </a:buClr>
              <a:buFont typeface="Arial" pitchFamily="34" charset="0"/>
              <a:buChar char="•"/>
            </a:pPr>
            <a:r>
              <a:rPr lang="en-US" sz="1400" dirty="0">
                <a:latin typeface="+mj-lt"/>
              </a:rPr>
              <a:t>Under the ACA: </a:t>
            </a:r>
          </a:p>
          <a:p>
            <a:pPr marL="339725" lvl="1" indent="-103188"/>
            <a:r>
              <a:rPr lang="en-US" sz="1200" dirty="0">
                <a:latin typeface="+mj-lt"/>
              </a:rPr>
              <a:t>Mental health and substance use disorder services must be covered as an Essential Health Benefit</a:t>
            </a:r>
          </a:p>
          <a:p>
            <a:pPr marL="339725" lvl="1" indent="-103188"/>
            <a:r>
              <a:rPr lang="en-US" sz="1200" dirty="0">
                <a:latin typeface="+mj-lt"/>
              </a:rPr>
              <a:t>All covered services and benefits must be provided at parity with those for general medical and surgical benefits</a:t>
            </a:r>
          </a:p>
        </p:txBody>
      </p:sp>
      <p:sp>
        <p:nvSpPr>
          <p:cNvPr id="5" name="TextBox 4"/>
          <p:cNvSpPr txBox="1"/>
          <p:nvPr/>
        </p:nvSpPr>
        <p:spPr>
          <a:xfrm>
            <a:off x="846017" y="5351170"/>
            <a:ext cx="8004460" cy="1015663"/>
          </a:xfrm>
          <a:prstGeom prst="rect">
            <a:avLst/>
          </a:prstGeom>
          <a:noFill/>
        </p:spPr>
        <p:txBody>
          <a:bodyPr wrap="square" rtlCol="0">
            <a:spAutoFit/>
          </a:bodyPr>
          <a:lstStyle/>
          <a:p>
            <a:r>
              <a:rPr lang="en-US" sz="1000" dirty="0" smtClean="0">
                <a:latin typeface="Calibri" pitchFamily="34" charset="0"/>
              </a:rPr>
              <a:t>Source: </a:t>
            </a:r>
            <a:r>
              <a:rPr lang="en-US" sz="1000" dirty="0">
                <a:latin typeface="Calibri" pitchFamily="34" charset="0"/>
              </a:rPr>
              <a:t>Beronio, et al., </a:t>
            </a:r>
            <a:r>
              <a:rPr lang="en-US" sz="1000" dirty="0" smtClean="0">
                <a:latin typeface="Calibri" pitchFamily="34" charset="0"/>
              </a:rPr>
              <a:t>ASPE </a:t>
            </a:r>
            <a:r>
              <a:rPr lang="en-US" sz="1000" dirty="0">
                <a:latin typeface="Calibri" pitchFamily="34" charset="0"/>
              </a:rPr>
              <a:t>Research Brief, Affordable Care Act Will Expand Mental Health and Substance Use Disorder Benefits and Parity Protection for 62 million Americans, Feb </a:t>
            </a:r>
            <a:r>
              <a:rPr lang="en-US" sz="1000" dirty="0" smtClean="0">
                <a:latin typeface="Calibri" pitchFamily="34" charset="0"/>
              </a:rPr>
              <a:t>2013</a:t>
            </a:r>
            <a:r>
              <a:rPr lang="en-US" sz="1000" dirty="0">
                <a:latin typeface="Calibri" pitchFamily="34" charset="0"/>
              </a:rPr>
              <a:t>; CMS</a:t>
            </a:r>
            <a:r>
              <a:rPr lang="en-US" sz="1000" dirty="0" smtClean="0">
                <a:latin typeface="Calibri" pitchFamily="34" charset="0"/>
              </a:rPr>
              <a:t>, Letter to Sate Health Officials and Medicaid Directors, January 16, 2013, </a:t>
            </a:r>
            <a:r>
              <a:rPr lang="en-US" sz="1000" dirty="0">
                <a:latin typeface="Calibri" pitchFamily="34" charset="0"/>
              </a:rPr>
              <a:t>http://</a:t>
            </a:r>
            <a:r>
              <a:rPr lang="en-US" sz="1000" dirty="0" smtClean="0">
                <a:latin typeface="Calibri" pitchFamily="34" charset="0"/>
              </a:rPr>
              <a:t>www.medicaid.gov/Federal-Policy-Guidance/Downloads/CIB-01-26-2015.pdf, Retrieved Feb 6, 2015; CMS, The Mental Health Parity and Addiction Equity Act</a:t>
            </a:r>
            <a:r>
              <a:rPr lang="en-US" sz="1000" dirty="0">
                <a:latin typeface="Calibri" pitchFamily="34" charset="0"/>
              </a:rPr>
              <a:t>, http://</a:t>
            </a:r>
            <a:r>
              <a:rPr lang="en-US" sz="1000" dirty="0" smtClean="0">
                <a:latin typeface="Calibri" pitchFamily="34" charset="0"/>
              </a:rPr>
              <a:t>www.cms.gov/CCIIO/Programs-and-Initiatives/Other-Insurance-Protections/mhpaea_factsheet.html, Retrieved Feb 6, 2015; SAMHSA, Implementation of the Mental Health Parity and Addiction Equity Act (MHPAEA</a:t>
            </a:r>
            <a:r>
              <a:rPr lang="en-US" sz="1000" dirty="0">
                <a:latin typeface="Calibri" pitchFamily="34" charset="0"/>
              </a:rPr>
              <a:t>), Sep 2014, http://</a:t>
            </a:r>
            <a:r>
              <a:rPr lang="en-US" sz="1000" dirty="0" smtClean="0">
                <a:latin typeface="Calibri" pitchFamily="34" charset="0"/>
              </a:rPr>
              <a:t>www.samhsa.gov/health-financing/implementation-mental-health-parity-addiction-equity-act, Retrieved Feb 6, 2015.</a:t>
            </a:r>
            <a:endParaRPr lang="en-US" sz="1000" dirty="0">
              <a:latin typeface="Calibri" pitchFamily="34" charset="0"/>
            </a:endParaRPr>
          </a:p>
        </p:txBody>
      </p:sp>
      <p:sp>
        <p:nvSpPr>
          <p:cNvPr id="6" name="Content Placeholder 3"/>
          <p:cNvSpPr txBox="1">
            <a:spLocks/>
          </p:cNvSpPr>
          <p:nvPr/>
        </p:nvSpPr>
        <p:spPr bwMode="auto">
          <a:xfrm>
            <a:off x="1066800" y="1518945"/>
            <a:ext cx="3677805" cy="3733800"/>
          </a:xfrm>
          <a:prstGeom prst="rect">
            <a:avLst/>
          </a:prstGeom>
          <a:solidFill>
            <a:schemeClr val="accent6">
              <a:lumMod val="20000"/>
              <a:lumOff val="80000"/>
            </a:schemeClr>
          </a:solidFill>
          <a:ln w="19050" cap="flat" cmpd="sng" algn="ctr">
            <a:solidFill>
              <a:schemeClr val="accent3"/>
            </a:solidFill>
            <a:prstDash val="solid"/>
            <a:miter lim="800000"/>
            <a:headEnd/>
            <a:tailEnd/>
          </a:ln>
        </p:spPr>
        <p:style>
          <a:lnRef idx="2">
            <a:schemeClr val="accent2"/>
          </a:lnRef>
          <a:fillRef idx="1">
            <a:schemeClr val="lt1"/>
          </a:fillRef>
          <a:effectRef idx="0">
            <a:schemeClr val="accent2"/>
          </a:effectRef>
          <a:fontRef idx="minor">
            <a:schemeClr val="dk1"/>
          </a:fontRef>
        </p:style>
        <p:txBody>
          <a:bodyPr vert="horz" wrap="square" lIns="91419" tIns="45710" rIns="91419" bIns="45710" numCol="1" anchor="t" anchorCtr="0" compatLnSpc="1">
            <a:prstTxWarp prst="textNoShape">
              <a:avLst/>
            </a:prstTxWarp>
          </a:bodyPr>
          <a:lstStyle>
            <a:lvl1pPr marL="233363" indent="-233363" algn="l" defTabSz="912813" rtl="0" eaLnBrk="0" fontAlgn="base" hangingPunct="0">
              <a:spcBef>
                <a:spcPct val="20000"/>
              </a:spcBef>
              <a:spcAft>
                <a:spcPct val="0"/>
              </a:spcAft>
              <a:buClr>
                <a:srgbClr val="9FC761"/>
              </a:buClr>
              <a:buFont typeface="Arial" pitchFamily="34" charset="0"/>
              <a:buChar char="•"/>
              <a:defRPr lang="en-US" sz="2000" b="1">
                <a:solidFill>
                  <a:schemeClr val="dk1"/>
                </a:solidFill>
                <a:latin typeface="+mn-lt"/>
                <a:ea typeface="+mn-ea"/>
                <a:cs typeface="+mn-cs"/>
              </a:defRPr>
            </a:lvl1pPr>
            <a:lvl2pPr marL="708025" indent="-285750" algn="l" defTabSz="912813" rtl="0" eaLnBrk="0" fontAlgn="base" hangingPunct="0">
              <a:spcBef>
                <a:spcPct val="20000"/>
              </a:spcBef>
              <a:spcAft>
                <a:spcPct val="0"/>
              </a:spcAft>
              <a:buClr>
                <a:srgbClr val="9FC761"/>
              </a:buClr>
              <a:buFont typeface="Times" pitchFamily="18" charset="0"/>
              <a:buChar char="•"/>
              <a:defRPr lang="en-US" sz="1800">
                <a:solidFill>
                  <a:schemeClr val="dk1"/>
                </a:solidFill>
                <a:latin typeface="+mj-lt"/>
                <a:ea typeface="+mn-ea"/>
                <a:cs typeface="+mn-cs"/>
              </a:defRPr>
            </a:lvl2pPr>
            <a:lvl3pPr marL="1017588" indent="-228600" algn="l" defTabSz="912813" rtl="0" eaLnBrk="0" fontAlgn="base" hangingPunct="0">
              <a:spcBef>
                <a:spcPct val="20000"/>
              </a:spcBef>
              <a:spcAft>
                <a:spcPct val="0"/>
              </a:spcAft>
              <a:buClr>
                <a:srgbClr val="9FC761"/>
              </a:buClr>
              <a:buChar char="•"/>
              <a:defRPr lang="en-US" sz="1700">
                <a:solidFill>
                  <a:schemeClr val="dk1"/>
                </a:solidFill>
                <a:latin typeface="+mj-lt"/>
                <a:ea typeface="+mn-ea"/>
                <a:cs typeface="+mn-cs"/>
              </a:defRPr>
            </a:lvl3pPr>
            <a:lvl4pPr marL="1327150" indent="-228600" algn="l" defTabSz="912813" rtl="0" eaLnBrk="0" fontAlgn="base" hangingPunct="0">
              <a:spcBef>
                <a:spcPct val="20000"/>
              </a:spcBef>
              <a:spcAft>
                <a:spcPct val="0"/>
              </a:spcAft>
              <a:buClr>
                <a:srgbClr val="9FC761"/>
              </a:buClr>
              <a:buFont typeface="Times" pitchFamily="18" charset="0"/>
              <a:buChar char="•"/>
              <a:defRPr lang="en-US" sz="1400">
                <a:solidFill>
                  <a:schemeClr val="dk1"/>
                </a:solidFill>
                <a:latin typeface="+mj-lt"/>
                <a:ea typeface="+mn-ea"/>
                <a:cs typeface="+mn-cs"/>
              </a:defRPr>
            </a:lvl4pPr>
            <a:lvl5pPr marL="1636713" indent="-228600" algn="l" defTabSz="912813" rtl="0" eaLnBrk="0" fontAlgn="base" hangingPunct="0">
              <a:spcBef>
                <a:spcPct val="20000"/>
              </a:spcBef>
              <a:spcAft>
                <a:spcPct val="0"/>
              </a:spcAft>
              <a:buClr>
                <a:srgbClr val="9FC761"/>
              </a:buClr>
              <a:buFont typeface="Times" pitchFamily="18" charset="0"/>
              <a:buChar char="•"/>
              <a:defRPr lang="en-US" sz="1300">
                <a:solidFill>
                  <a:schemeClr val="dk1"/>
                </a:solidFill>
                <a:latin typeface="+mj-lt"/>
                <a:ea typeface="+mn-ea"/>
                <a:cs typeface="+mn-cs"/>
              </a:defRPr>
            </a:lvl5pPr>
            <a:lvl6pPr marL="1959760" indent="-229049" algn="l" defTabSz="913959" rtl="0" eaLnBrk="1" fontAlgn="base" hangingPunct="1">
              <a:spcBef>
                <a:spcPct val="20000"/>
              </a:spcBef>
              <a:spcAft>
                <a:spcPct val="0"/>
              </a:spcAft>
              <a:buClr>
                <a:srgbClr val="9FC761"/>
              </a:buClr>
              <a:buFont typeface="Times" pitchFamily="64" charset="0"/>
              <a:buChar char="•"/>
              <a:defRPr sz="2000">
                <a:solidFill>
                  <a:schemeClr val="dk1"/>
                </a:solidFill>
                <a:latin typeface="+mn-lt"/>
                <a:ea typeface="+mn-ea"/>
                <a:cs typeface="+mn-cs"/>
              </a:defRPr>
            </a:lvl6pPr>
            <a:lvl7pPr marL="2281545" indent="-229049" algn="l" defTabSz="913959" rtl="0" eaLnBrk="1" fontAlgn="base" hangingPunct="1">
              <a:spcBef>
                <a:spcPct val="20000"/>
              </a:spcBef>
              <a:spcAft>
                <a:spcPct val="0"/>
              </a:spcAft>
              <a:buClr>
                <a:srgbClr val="9FC761"/>
              </a:buClr>
              <a:buFont typeface="Times" pitchFamily="64" charset="0"/>
              <a:buChar char="•"/>
              <a:defRPr sz="2000">
                <a:solidFill>
                  <a:schemeClr val="dk1"/>
                </a:solidFill>
                <a:latin typeface="+mn-lt"/>
                <a:ea typeface="+mn-ea"/>
                <a:cs typeface="+mn-cs"/>
              </a:defRPr>
            </a:lvl7pPr>
            <a:lvl8pPr marL="2603330" indent="-229049" algn="l" defTabSz="913959" rtl="0" eaLnBrk="1" fontAlgn="base" hangingPunct="1">
              <a:spcBef>
                <a:spcPct val="20000"/>
              </a:spcBef>
              <a:spcAft>
                <a:spcPct val="0"/>
              </a:spcAft>
              <a:buClr>
                <a:srgbClr val="9FC761"/>
              </a:buClr>
              <a:buFont typeface="Times" pitchFamily="64" charset="0"/>
              <a:buChar char="•"/>
              <a:defRPr sz="2000">
                <a:solidFill>
                  <a:schemeClr val="dk1"/>
                </a:solidFill>
                <a:latin typeface="+mn-lt"/>
                <a:ea typeface="+mn-ea"/>
                <a:cs typeface="+mn-cs"/>
              </a:defRPr>
            </a:lvl8pPr>
            <a:lvl9pPr marL="2925115" indent="-229049" algn="l" defTabSz="913959" rtl="0" eaLnBrk="1" fontAlgn="base" hangingPunct="1">
              <a:spcBef>
                <a:spcPct val="20000"/>
              </a:spcBef>
              <a:spcAft>
                <a:spcPct val="0"/>
              </a:spcAft>
              <a:buClr>
                <a:srgbClr val="9FC761"/>
              </a:buClr>
              <a:buFont typeface="Times" pitchFamily="64" charset="0"/>
              <a:buChar char="•"/>
              <a:defRPr sz="2000">
                <a:solidFill>
                  <a:schemeClr val="dk1"/>
                </a:solidFill>
                <a:latin typeface="+mn-lt"/>
                <a:ea typeface="+mn-ea"/>
                <a:cs typeface="+mn-cs"/>
              </a:defRPr>
            </a:lvl9pPr>
          </a:lstStyle>
          <a:p>
            <a:pPr marL="0" indent="0" algn="ctr">
              <a:buNone/>
            </a:pPr>
            <a:r>
              <a:rPr lang="en-US" sz="1400" dirty="0">
                <a:latin typeface="+mj-lt"/>
              </a:rPr>
              <a:t>Mental Health Parity and </a:t>
            </a:r>
            <a:r>
              <a:rPr lang="en-US" sz="1400" dirty="0" smtClean="0">
                <a:latin typeface="+mj-lt"/>
              </a:rPr>
              <a:t>Addiction Equity </a:t>
            </a:r>
            <a:r>
              <a:rPr lang="en-US" sz="1400" dirty="0">
                <a:latin typeface="+mj-lt"/>
              </a:rPr>
              <a:t>Act </a:t>
            </a:r>
            <a:r>
              <a:rPr lang="en-US" sz="1400" dirty="0" smtClean="0">
                <a:latin typeface="+mj-lt"/>
              </a:rPr>
              <a:t>(MHPAEA)</a:t>
            </a:r>
            <a:endParaRPr lang="en-US" sz="1400" kern="0" dirty="0" smtClean="0">
              <a:latin typeface="+mj-lt"/>
            </a:endParaRPr>
          </a:p>
          <a:p>
            <a:pPr marL="0" indent="0">
              <a:buNone/>
            </a:pPr>
            <a:endParaRPr lang="en-US" sz="1400" kern="0" dirty="0" smtClean="0">
              <a:latin typeface="+mj-lt"/>
            </a:endParaRPr>
          </a:p>
          <a:p>
            <a:pPr marL="117475" indent="-117475"/>
            <a:r>
              <a:rPr lang="en-US" sz="1400" kern="0" dirty="0" smtClean="0">
                <a:latin typeface="+mj-lt"/>
              </a:rPr>
              <a:t>MHPAEA does not mandate health plans or health insurance issuers to cover mental health/substance use disorder benefits, and the Medicaid program is exempt</a:t>
            </a:r>
          </a:p>
          <a:p>
            <a:pPr marL="117475" indent="-117475"/>
            <a:r>
              <a:rPr lang="en-US" sz="1400" kern="0" dirty="0" smtClean="0">
                <a:latin typeface="+mj-lt"/>
              </a:rPr>
              <a:t>MHPAEA requirements only apply to  those large group health plans that choose to provide mental health and substance use disorder benefits </a:t>
            </a:r>
          </a:p>
          <a:p>
            <a:pPr marL="339725" lvl="1" indent="-103188"/>
            <a:r>
              <a:rPr lang="en-US" sz="1200" kern="0" dirty="0"/>
              <a:t>No annual or lifetime dollar limits, financial requirements (e.g., coinsurance), or treatment limits (e.g., visit limits) for mental health and substance use disorders can be imposed that are less favorable than with those for medical/surgical benefits</a:t>
            </a:r>
          </a:p>
          <a:p>
            <a:endParaRPr lang="en-US" kern="0" dirty="0"/>
          </a:p>
        </p:txBody>
      </p:sp>
    </p:spTree>
    <p:extLst>
      <p:ext uri="{BB962C8B-B14F-4D97-AF65-F5344CB8AC3E}">
        <p14:creationId xmlns:p14="http://schemas.microsoft.com/office/powerpoint/2010/main" val="5380200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800" dirty="0" smtClean="0"/>
              <a:t>The ACA Is Anticipated to Have Significant Structural Impact on Addiction Treatment Provision Over the Next 10 Years</a:t>
            </a:r>
            <a:endParaRPr lang="en-US" sz="2800" dirty="0"/>
          </a:p>
        </p:txBody>
      </p:sp>
      <p:sp>
        <p:nvSpPr>
          <p:cNvPr id="7" name="TextBox 6"/>
          <p:cNvSpPr txBox="1"/>
          <p:nvPr/>
        </p:nvSpPr>
        <p:spPr>
          <a:xfrm>
            <a:off x="854869" y="5688538"/>
            <a:ext cx="8001000" cy="707886"/>
          </a:xfrm>
          <a:prstGeom prst="rect">
            <a:avLst/>
          </a:prstGeom>
          <a:noFill/>
        </p:spPr>
        <p:txBody>
          <a:bodyPr wrap="square" rtlCol="0">
            <a:spAutoFit/>
          </a:bodyPr>
          <a:lstStyle/>
          <a:p>
            <a:r>
              <a:rPr lang="en-US" sz="1000" dirty="0" smtClean="0">
                <a:latin typeface="Calibri" pitchFamily="34" charset="0"/>
              </a:rPr>
              <a:t>Source: Buck, The Looming Expansion and Transformation of Public Substance Abuse Treatment Under the Affordable care Act, Health Affairs No. 8 (2011); Kuehn, Treatment Given High Priority in New White House Drug Control Policy, American Medical Association, 2010; Kuehn, Integrated Care key for Patients with Both Addiction and Mental Illnesses, American Medical Association, 2010; Kuehn, Addiction: The White House Seeks “Third Way”, Policy Emphasizes Prevention, Treatment, Recovery, American Medical Association, 2013. </a:t>
            </a:r>
            <a:endParaRPr lang="en-US" sz="1000" dirty="0"/>
          </a:p>
        </p:txBody>
      </p:sp>
      <p:sp>
        <p:nvSpPr>
          <p:cNvPr id="9" name="TextBox 8"/>
          <p:cNvSpPr txBox="1"/>
          <p:nvPr/>
        </p:nvSpPr>
        <p:spPr>
          <a:xfrm>
            <a:off x="1219200" y="1657265"/>
            <a:ext cx="1905000" cy="3847207"/>
          </a:xfrm>
          <a:prstGeom prst="rect">
            <a:avLst/>
          </a:prstGeom>
          <a:solidFill>
            <a:schemeClr val="accent4">
              <a:lumMod val="20000"/>
              <a:lumOff val="80000"/>
            </a:schemeClr>
          </a:solidFill>
          <a:ln>
            <a:solidFill>
              <a:schemeClr val="accent3"/>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b="1" dirty="0" smtClean="0">
                <a:solidFill>
                  <a:schemeClr val="tx1"/>
                </a:solidFill>
                <a:latin typeface="+mj-lt"/>
              </a:rPr>
              <a:t>FUNDING</a:t>
            </a:r>
          </a:p>
          <a:p>
            <a:endParaRPr lang="en-US" sz="1400" dirty="0" smtClean="0">
              <a:solidFill>
                <a:schemeClr val="tx1"/>
              </a:solidFill>
              <a:latin typeface="+mj-lt"/>
            </a:endParaRPr>
          </a:p>
          <a:p>
            <a:pPr marL="114300" indent="-114300">
              <a:buFont typeface="Arial" pitchFamily="34" charset="0"/>
              <a:buChar char="•"/>
            </a:pPr>
            <a:r>
              <a:rPr lang="en-US" sz="1400" b="1" dirty="0" smtClean="0">
                <a:solidFill>
                  <a:schemeClr val="tx1"/>
                </a:solidFill>
                <a:latin typeface="+mj-lt"/>
              </a:rPr>
              <a:t>Increased Medicaid funding </a:t>
            </a:r>
          </a:p>
          <a:p>
            <a:pPr marL="114300" indent="-114300"/>
            <a:endParaRPr lang="en-US" sz="1400" b="1" dirty="0" smtClean="0">
              <a:solidFill>
                <a:schemeClr val="tx1"/>
              </a:solidFill>
              <a:latin typeface="+mj-lt"/>
            </a:endParaRPr>
          </a:p>
          <a:p>
            <a:pPr marL="114300" indent="-114300">
              <a:buFont typeface="Arial" pitchFamily="34" charset="0"/>
              <a:buChar char="•"/>
            </a:pPr>
            <a:r>
              <a:rPr lang="en-US" sz="1400" b="1" dirty="0" smtClean="0">
                <a:solidFill>
                  <a:schemeClr val="tx1"/>
                </a:solidFill>
                <a:latin typeface="+mj-lt"/>
              </a:rPr>
              <a:t>Parity</a:t>
            </a:r>
          </a:p>
          <a:p>
            <a:pPr marL="114300" indent="-114300"/>
            <a:endParaRPr lang="en-US" sz="1400" b="1" dirty="0" smtClean="0">
              <a:solidFill>
                <a:schemeClr val="tx1"/>
              </a:solidFill>
              <a:latin typeface="+mj-lt"/>
            </a:endParaRPr>
          </a:p>
          <a:p>
            <a:pPr marL="114300" indent="-114300">
              <a:buFont typeface="Arial" pitchFamily="34" charset="0"/>
              <a:buChar char="•"/>
            </a:pPr>
            <a:r>
              <a:rPr lang="en-US" sz="1400" b="1" dirty="0" smtClean="0">
                <a:solidFill>
                  <a:schemeClr val="tx1"/>
                </a:solidFill>
                <a:latin typeface="+mj-lt"/>
              </a:rPr>
              <a:t>Reduced state funding</a:t>
            </a:r>
          </a:p>
          <a:p>
            <a:pPr marL="114300" indent="-114300"/>
            <a:endParaRPr lang="en-US" sz="1400" b="1" dirty="0" smtClean="0">
              <a:solidFill>
                <a:schemeClr val="tx1"/>
              </a:solidFill>
              <a:latin typeface="+mj-lt"/>
            </a:endParaRPr>
          </a:p>
          <a:p>
            <a:pPr marL="114300" indent="-114300">
              <a:buFont typeface="Arial" pitchFamily="34" charset="0"/>
              <a:buChar char="•"/>
            </a:pPr>
            <a:r>
              <a:rPr lang="en-US" sz="1400" b="1" dirty="0" smtClean="0">
                <a:solidFill>
                  <a:schemeClr val="tx1"/>
                </a:solidFill>
                <a:latin typeface="+mj-lt"/>
              </a:rPr>
              <a:t>Decreased </a:t>
            </a:r>
            <a:r>
              <a:rPr lang="en-US" sz="1400" b="1" dirty="0">
                <a:solidFill>
                  <a:schemeClr val="tx1"/>
                </a:solidFill>
                <a:latin typeface="+mj-lt"/>
              </a:rPr>
              <a:t>b</a:t>
            </a:r>
            <a:r>
              <a:rPr lang="en-US" sz="1400" b="1" dirty="0" smtClean="0">
                <a:solidFill>
                  <a:schemeClr val="tx1"/>
                </a:solidFill>
                <a:latin typeface="+mj-lt"/>
              </a:rPr>
              <a:t>lock </a:t>
            </a:r>
            <a:r>
              <a:rPr lang="en-US" sz="1400" b="1" dirty="0">
                <a:solidFill>
                  <a:schemeClr val="tx1"/>
                </a:solidFill>
                <a:latin typeface="+mj-lt"/>
              </a:rPr>
              <a:t>g</a:t>
            </a:r>
            <a:r>
              <a:rPr lang="en-US" sz="1400" b="1" dirty="0" smtClean="0">
                <a:solidFill>
                  <a:schemeClr val="tx1"/>
                </a:solidFill>
                <a:latin typeface="+mj-lt"/>
              </a:rPr>
              <a:t>rant</a:t>
            </a:r>
          </a:p>
          <a:p>
            <a:pPr marL="114300" indent="-114300">
              <a:buFont typeface="Arial" pitchFamily="34" charset="0"/>
              <a:buChar char="•"/>
            </a:pPr>
            <a:endParaRPr lang="en-US" sz="1400" b="1" dirty="0" smtClean="0">
              <a:solidFill>
                <a:schemeClr val="tx1"/>
              </a:solidFill>
              <a:latin typeface="+mj-lt"/>
            </a:endParaRPr>
          </a:p>
          <a:p>
            <a:pPr marL="114300" indent="-114300">
              <a:buFont typeface="Arial" pitchFamily="34" charset="0"/>
              <a:buChar char="•"/>
            </a:pPr>
            <a:r>
              <a:rPr lang="en-US" sz="1400" b="1" dirty="0" smtClean="0">
                <a:solidFill>
                  <a:schemeClr val="tx1"/>
                </a:solidFill>
                <a:latin typeface="+mj-lt"/>
              </a:rPr>
              <a:t>Medicare </a:t>
            </a:r>
          </a:p>
          <a:p>
            <a:pPr marL="114300" indent="-114300">
              <a:buFont typeface="Arial" pitchFamily="34" charset="0"/>
              <a:buChar char="•"/>
            </a:pPr>
            <a:endParaRPr lang="en-US" sz="1400" b="1" dirty="0" smtClean="0">
              <a:solidFill>
                <a:schemeClr val="tx1"/>
              </a:solidFill>
              <a:latin typeface="+mj-lt"/>
            </a:endParaRPr>
          </a:p>
          <a:p>
            <a:pPr marL="114300" indent="-114300">
              <a:buFont typeface="Arial" pitchFamily="34" charset="0"/>
              <a:buChar char="•"/>
            </a:pPr>
            <a:r>
              <a:rPr lang="en-US" sz="1400" b="1" dirty="0" smtClean="0">
                <a:solidFill>
                  <a:schemeClr val="tx1"/>
                </a:solidFill>
                <a:latin typeface="+mj-lt"/>
              </a:rPr>
              <a:t>Private insurance</a:t>
            </a:r>
          </a:p>
          <a:p>
            <a:pPr marL="57150" indent="-57150">
              <a:buFont typeface="Arial" pitchFamily="34" charset="0"/>
              <a:buChar char="•"/>
            </a:pPr>
            <a:endParaRPr lang="en-US" sz="1400" b="1" dirty="0">
              <a:solidFill>
                <a:schemeClr val="tx1"/>
              </a:solidFill>
              <a:latin typeface="+mj-lt"/>
            </a:endParaRPr>
          </a:p>
          <a:p>
            <a:pPr marL="57150" indent="-57150">
              <a:buFont typeface="Arial" pitchFamily="34" charset="0"/>
              <a:buChar char="•"/>
            </a:pPr>
            <a:endParaRPr lang="en-US" sz="600" dirty="0" smtClean="0">
              <a:solidFill>
                <a:schemeClr val="tx1"/>
              </a:solidFill>
              <a:latin typeface="+mj-lt"/>
            </a:endParaRPr>
          </a:p>
        </p:txBody>
      </p:sp>
      <p:sp>
        <p:nvSpPr>
          <p:cNvPr id="10" name="TextBox 9"/>
          <p:cNvSpPr txBox="1"/>
          <p:nvPr/>
        </p:nvSpPr>
        <p:spPr>
          <a:xfrm>
            <a:off x="3645581" y="1656164"/>
            <a:ext cx="5138057" cy="3877985"/>
          </a:xfrm>
          <a:prstGeom prst="rect">
            <a:avLst/>
          </a:prstGeom>
          <a:solidFill>
            <a:schemeClr val="accent6">
              <a:lumMod val="20000"/>
              <a:lumOff val="80000"/>
            </a:schemeClr>
          </a:solidFill>
          <a:ln>
            <a:solidFill>
              <a:schemeClr val="accent3"/>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400" b="1" dirty="0" smtClean="0">
                <a:solidFill>
                  <a:schemeClr val="tx1"/>
                </a:solidFill>
                <a:latin typeface="+mj-lt"/>
              </a:rPr>
              <a:t>STRUCTURAL CHANGES IN ADDICTION TREATMENT SYSTEM  </a:t>
            </a:r>
          </a:p>
          <a:p>
            <a:endParaRPr lang="en-US" sz="1400" dirty="0" smtClean="0">
              <a:solidFill>
                <a:schemeClr val="tx1"/>
              </a:solidFill>
              <a:latin typeface="+mj-lt"/>
            </a:endParaRPr>
          </a:p>
          <a:p>
            <a:pPr marL="114300" indent="-114300">
              <a:buFont typeface="Arial" pitchFamily="34" charset="0"/>
              <a:buChar char="•"/>
            </a:pPr>
            <a:r>
              <a:rPr lang="en-US" sz="1400" b="1" dirty="0" smtClean="0">
                <a:solidFill>
                  <a:schemeClr val="tx1"/>
                </a:solidFill>
                <a:latin typeface="+mj-lt"/>
              </a:rPr>
              <a:t>INTERGRATION: </a:t>
            </a:r>
          </a:p>
          <a:p>
            <a:pPr marL="342900" lvl="1" indent="-114300">
              <a:buFont typeface="Arial" pitchFamily="34" charset="0"/>
              <a:buChar char="•"/>
            </a:pPr>
            <a:r>
              <a:rPr lang="en-US" sz="1200" dirty="0" smtClean="0">
                <a:solidFill>
                  <a:schemeClr val="tx1"/>
                </a:solidFill>
                <a:latin typeface="+mj-lt"/>
              </a:rPr>
              <a:t>Integrated medical care with behavioral health care</a:t>
            </a:r>
          </a:p>
          <a:p>
            <a:pPr marL="342900" lvl="1" indent="-114300">
              <a:buFont typeface="Arial" pitchFamily="34" charset="0"/>
              <a:buChar char="•"/>
            </a:pPr>
            <a:r>
              <a:rPr lang="en-US" sz="1200" dirty="0" smtClean="0">
                <a:solidFill>
                  <a:schemeClr val="tx1"/>
                </a:solidFill>
                <a:latin typeface="+mj-lt"/>
              </a:rPr>
              <a:t>Service centered in primary care settings </a:t>
            </a:r>
          </a:p>
          <a:p>
            <a:pPr marL="342900" lvl="1" indent="-114300">
              <a:buFont typeface="Arial" pitchFamily="34" charset="0"/>
              <a:buChar char="•"/>
            </a:pPr>
            <a:r>
              <a:rPr lang="en-US" sz="1200" dirty="0" smtClean="0">
                <a:solidFill>
                  <a:schemeClr val="tx1"/>
                </a:solidFill>
                <a:latin typeface="+mj-lt"/>
              </a:rPr>
              <a:t>Increasing roles of non-specialty providers, particularly health centers </a:t>
            </a:r>
          </a:p>
          <a:p>
            <a:pPr marL="114300" lvl="1" indent="-114300">
              <a:buFont typeface="Arial" pitchFamily="34" charset="0"/>
              <a:buChar char="•"/>
            </a:pPr>
            <a:endParaRPr lang="en-US" sz="1400" b="1" dirty="0" smtClean="0">
              <a:solidFill>
                <a:schemeClr val="tx1"/>
              </a:solidFill>
              <a:latin typeface="+mj-lt"/>
            </a:endParaRPr>
          </a:p>
          <a:p>
            <a:pPr marL="114300" indent="-114300">
              <a:buFont typeface="Arial" pitchFamily="34" charset="0"/>
              <a:buChar char="•"/>
            </a:pPr>
            <a:r>
              <a:rPr lang="en-US" sz="1400" b="1" dirty="0" smtClean="0">
                <a:solidFill>
                  <a:schemeClr val="tx1"/>
                </a:solidFill>
                <a:latin typeface="+mj-lt"/>
              </a:rPr>
              <a:t>CONSOLIDATION: Towards larger providers, that could allow investment in information technology and more efficient business administration </a:t>
            </a:r>
          </a:p>
          <a:p>
            <a:pPr marL="114300" indent="-114300">
              <a:buFont typeface="Arial" pitchFamily="34" charset="0"/>
              <a:buChar char="•"/>
            </a:pPr>
            <a:endParaRPr lang="en-US" sz="1400" b="1" dirty="0" smtClean="0">
              <a:solidFill>
                <a:schemeClr val="tx1"/>
              </a:solidFill>
              <a:latin typeface="+mj-lt"/>
            </a:endParaRPr>
          </a:p>
          <a:p>
            <a:pPr marL="114300" indent="-114300">
              <a:buFont typeface="Arial" pitchFamily="34" charset="0"/>
              <a:buChar char="•"/>
            </a:pPr>
            <a:r>
              <a:rPr lang="en-US" sz="1400" b="1" dirty="0" smtClean="0">
                <a:solidFill>
                  <a:schemeClr val="tx1"/>
                </a:solidFill>
                <a:latin typeface="+mj-lt"/>
              </a:rPr>
              <a:t>MEDICALIZATION: Emphasizing prevention, and entailing greater participation from physicians and other professional in multi-disciplinary team efforts</a:t>
            </a:r>
          </a:p>
          <a:p>
            <a:pPr marL="114300" indent="-114300">
              <a:buFont typeface="Arial" pitchFamily="34" charset="0"/>
              <a:buChar char="•"/>
            </a:pPr>
            <a:endParaRPr lang="en-US" sz="1400" b="1" dirty="0" smtClean="0">
              <a:solidFill>
                <a:schemeClr val="tx1"/>
              </a:solidFill>
              <a:latin typeface="+mj-lt"/>
            </a:endParaRPr>
          </a:p>
          <a:p>
            <a:pPr marL="114300" indent="-114300">
              <a:buFont typeface="Arial" pitchFamily="34" charset="0"/>
              <a:buChar char="•"/>
            </a:pPr>
            <a:r>
              <a:rPr lang="en-US" sz="1400" b="1" dirty="0" smtClean="0">
                <a:solidFill>
                  <a:schemeClr val="tx1"/>
                </a:solidFill>
                <a:latin typeface="+mj-lt"/>
              </a:rPr>
              <a:t>SHIFT IN CARE SETTINGS: Possible changing roles of residential programs and other setting types, due to reduced state funding and block grants</a:t>
            </a:r>
            <a:endParaRPr lang="en-US" sz="1400" dirty="0">
              <a:solidFill>
                <a:schemeClr val="tx1"/>
              </a:solidFill>
              <a:latin typeface="+mj-lt"/>
            </a:endParaRPr>
          </a:p>
        </p:txBody>
      </p:sp>
      <p:sp>
        <p:nvSpPr>
          <p:cNvPr id="11" name="Right Arrow 10"/>
          <p:cNvSpPr/>
          <p:nvPr/>
        </p:nvSpPr>
        <p:spPr bwMode="auto">
          <a:xfrm>
            <a:off x="2980079" y="3429000"/>
            <a:ext cx="809624" cy="724882"/>
          </a:xfrm>
          <a:prstGeom prst="rightArrow">
            <a:avLst/>
          </a:prstGeom>
          <a:solidFill>
            <a:schemeClr val="accent2">
              <a:lumMod val="20000"/>
              <a:lumOff val="80000"/>
            </a:schemeClr>
          </a:solid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64" charset="-128"/>
            </a:endParaRPr>
          </a:p>
        </p:txBody>
      </p:sp>
    </p:spTree>
    <p:extLst>
      <p:ext uri="{BB962C8B-B14F-4D97-AF65-F5344CB8AC3E}">
        <p14:creationId xmlns:p14="http://schemas.microsoft.com/office/powerpoint/2010/main" val="1323704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7100" y="2819400"/>
            <a:ext cx="7856538" cy="1349375"/>
          </a:xfrm>
        </p:spPr>
        <p:txBody>
          <a:bodyPr/>
          <a:lstStyle/>
          <a:p>
            <a:pPr algn="ctr"/>
            <a:r>
              <a:rPr lang="en-US" dirty="0" smtClean="0"/>
              <a:t>Executive Summary</a:t>
            </a:r>
            <a:endParaRPr lang="en-US" dirty="0"/>
          </a:p>
        </p:txBody>
      </p:sp>
    </p:spTree>
    <p:extLst>
      <p:ext uri="{BB962C8B-B14F-4D97-AF65-F5344CB8AC3E}">
        <p14:creationId xmlns:p14="http://schemas.microsoft.com/office/powerpoint/2010/main" val="14723768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p:txBody>
          <a:bodyPr/>
          <a:lstStyle/>
          <a:p>
            <a:r>
              <a:rPr lang="en-US" dirty="0" smtClean="0"/>
              <a:t>The ACA aims to increase the access to care</a:t>
            </a:r>
          </a:p>
          <a:p>
            <a:pPr lvl="1"/>
            <a:r>
              <a:rPr lang="en-US" dirty="0" smtClean="0"/>
              <a:t>Approximately 62.5 million people are estimated to benefit from coverage expansion under the legislation by 2020, with 32.1 million gaining mental health and substance use disorder benefits for the first time</a:t>
            </a:r>
          </a:p>
          <a:p>
            <a:endParaRPr lang="en-US" dirty="0"/>
          </a:p>
          <a:p>
            <a:r>
              <a:rPr lang="en-US" dirty="0" smtClean="0"/>
              <a:t>However, the implementation of parity has been slow, and the final rules of MHPAEA were not finalized until 2013 </a:t>
            </a:r>
          </a:p>
          <a:p>
            <a:pPr lvl="1"/>
            <a:endParaRPr lang="en-US" dirty="0" smtClean="0"/>
          </a:p>
          <a:p>
            <a:r>
              <a:rPr lang="en-US" dirty="0" smtClean="0"/>
              <a:t>Data to date is preliminary, but some measures suggest that use of addiction treatment services is a result of the age 26 provision in the ACA</a:t>
            </a:r>
          </a:p>
          <a:p>
            <a:endParaRPr lang="en-US" dirty="0" smtClean="0"/>
          </a:p>
          <a:p>
            <a:endParaRPr lang="en-US" dirty="0" smtClean="0"/>
          </a:p>
        </p:txBody>
      </p:sp>
      <p:sp>
        <p:nvSpPr>
          <p:cNvPr id="3" name="Title 2"/>
          <p:cNvSpPr>
            <a:spLocks noGrp="1"/>
          </p:cNvSpPr>
          <p:nvPr>
            <p:ph type="title"/>
          </p:nvPr>
        </p:nvSpPr>
        <p:spPr>
          <a:xfrm>
            <a:off x="927685" y="76200"/>
            <a:ext cx="7855521" cy="1349581"/>
          </a:xfrm>
        </p:spPr>
        <p:txBody>
          <a:bodyPr/>
          <a:lstStyle/>
          <a:p>
            <a:r>
              <a:rPr lang="en-US" sz="2400" dirty="0" smtClean="0"/>
              <a:t>Implementation of Parity Has Been Slow, and a Definitive Increase in Access to Treatment Due to Parity and the ACA Has Not Yet Materialized (2008-2012)</a:t>
            </a:r>
            <a:endParaRPr lang="en-US" sz="2400" dirty="0"/>
          </a:p>
        </p:txBody>
      </p:sp>
      <p:sp>
        <p:nvSpPr>
          <p:cNvPr id="7" name="TextBox 6"/>
          <p:cNvSpPr txBox="1"/>
          <p:nvPr/>
        </p:nvSpPr>
        <p:spPr>
          <a:xfrm>
            <a:off x="983115" y="5730599"/>
            <a:ext cx="7848600" cy="553998"/>
          </a:xfrm>
          <a:prstGeom prst="rect">
            <a:avLst/>
          </a:prstGeom>
          <a:noFill/>
        </p:spPr>
        <p:txBody>
          <a:bodyPr wrap="square" rtlCol="0">
            <a:spAutoFit/>
          </a:bodyPr>
          <a:lstStyle/>
          <a:p>
            <a:r>
              <a:rPr lang="en-US" sz="1000" dirty="0" smtClean="0">
                <a:latin typeface="Calibri" pitchFamily="34" charset="0"/>
              </a:rPr>
              <a:t>Source: Saloner, et al., An ACA Provision Increased Treatment for Young Adults With Possible Mental Illnesses Relative to Comparison Group, Health Affairs No. 8 (2014); Beronio, et al.,  ASPE Research Brief, Affordable Care Act Will Expand Mental Health and Substance Use Disorder Benefits and Parity Protection for 62 million Americans, Feb 2013.</a:t>
            </a:r>
            <a:endParaRPr lang="en-US" sz="1000" dirty="0"/>
          </a:p>
        </p:txBody>
      </p:sp>
    </p:spTree>
    <p:extLst>
      <p:ext uri="{BB962C8B-B14F-4D97-AF65-F5344CB8AC3E}">
        <p14:creationId xmlns:p14="http://schemas.microsoft.com/office/powerpoint/2010/main" val="24971037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243" y="5181600"/>
            <a:ext cx="7854963" cy="1120414"/>
          </a:xfrm>
        </p:spPr>
        <p:txBody>
          <a:bodyPr/>
          <a:lstStyle/>
          <a:p>
            <a:r>
              <a:rPr lang="en-US" sz="1800" dirty="0" smtClean="0"/>
              <a:t>Increases in out-of-pocket spending for addiction treatment are consistent with recent trends observed across the commercial insurance market</a:t>
            </a:r>
            <a:endParaRPr lang="en-US" sz="1800" dirty="0"/>
          </a:p>
        </p:txBody>
      </p:sp>
      <p:sp>
        <p:nvSpPr>
          <p:cNvPr id="3" name="Title 2"/>
          <p:cNvSpPr>
            <a:spLocks noGrp="1"/>
          </p:cNvSpPr>
          <p:nvPr>
            <p:ph type="title"/>
          </p:nvPr>
        </p:nvSpPr>
        <p:spPr>
          <a:xfrm>
            <a:off x="927685" y="76200"/>
            <a:ext cx="7855521" cy="1349581"/>
          </a:xfrm>
        </p:spPr>
        <p:txBody>
          <a:bodyPr/>
          <a:lstStyle/>
          <a:p>
            <a:r>
              <a:rPr lang="en-US" sz="2600" dirty="0" smtClean="0"/>
              <a:t>Initial Evaluation of ACA/Parity Impact Suggests </a:t>
            </a:r>
            <a:r>
              <a:rPr lang="en-US" sz="2600" dirty="0"/>
              <a:t>That </a:t>
            </a:r>
            <a:r>
              <a:rPr lang="en-US" sz="2600" dirty="0" smtClean="0"/>
              <a:t>Admissions for Substance Use Increased between 2009 and 2011, Although Less than Out-of-Pocket Spending</a:t>
            </a:r>
            <a:endParaRPr lang="en-US" sz="2600" dirty="0"/>
          </a:p>
        </p:txBody>
      </p:sp>
      <p:sp>
        <p:nvSpPr>
          <p:cNvPr id="7" name="TextBox 6"/>
          <p:cNvSpPr txBox="1"/>
          <p:nvPr/>
        </p:nvSpPr>
        <p:spPr>
          <a:xfrm>
            <a:off x="927685" y="5943600"/>
            <a:ext cx="7848600" cy="400110"/>
          </a:xfrm>
          <a:prstGeom prst="rect">
            <a:avLst/>
          </a:prstGeom>
          <a:noFill/>
        </p:spPr>
        <p:txBody>
          <a:bodyPr wrap="square" rtlCol="0">
            <a:spAutoFit/>
          </a:bodyPr>
          <a:lstStyle/>
          <a:p>
            <a:r>
              <a:rPr lang="en-US" sz="1000" dirty="0" smtClean="0">
                <a:latin typeface="Calibri" pitchFamily="34" charset="0"/>
              </a:rPr>
              <a:t>Source: Heath Care Cost Institute, The Impact of the Mental Health Parity and Addiction Equity Act on Inpatient Admissions, February </a:t>
            </a:r>
            <a:r>
              <a:rPr lang="en-US" sz="1000" dirty="0">
                <a:latin typeface="Calibri" pitchFamily="34" charset="0"/>
              </a:rPr>
              <a:t>2013; Milliman Medical Index </a:t>
            </a:r>
            <a:r>
              <a:rPr lang="en-US" sz="1000" dirty="0" smtClean="0">
                <a:latin typeface="Calibri" pitchFamily="34" charset="0"/>
              </a:rPr>
              <a:t>2014; </a:t>
            </a:r>
            <a:r>
              <a:rPr lang="en-US" sz="1000" dirty="0">
                <a:solidFill>
                  <a:prstClr val="black"/>
                </a:solidFill>
                <a:latin typeface="Calibri"/>
              </a:rPr>
              <a:t>Health Care Cost and Utilization Report, </a:t>
            </a:r>
            <a:r>
              <a:rPr lang="en-US" sz="1000" dirty="0" smtClean="0">
                <a:solidFill>
                  <a:prstClr val="black"/>
                </a:solidFill>
                <a:latin typeface="Calibri"/>
              </a:rPr>
              <a:t>2012.</a:t>
            </a:r>
            <a:endParaRPr lang="en-US" sz="1000" dirty="0"/>
          </a:p>
        </p:txBody>
      </p:sp>
      <p:graphicFrame>
        <p:nvGraphicFramePr>
          <p:cNvPr id="8" name="Chart 7"/>
          <p:cNvGraphicFramePr>
            <a:graphicFrameLocks/>
          </p:cNvGraphicFramePr>
          <p:nvPr>
            <p:extLst>
              <p:ext uri="{D42A27DB-BD31-4B8C-83A1-F6EECF244321}">
                <p14:modId xmlns:p14="http://schemas.microsoft.com/office/powerpoint/2010/main" val="3412296260"/>
              </p:ext>
            </p:extLst>
          </p:nvPr>
        </p:nvGraphicFramePr>
        <p:xfrm>
          <a:off x="914400" y="1524000"/>
          <a:ext cx="76962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32515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7100" y="2765425"/>
            <a:ext cx="7856538" cy="1349375"/>
          </a:xfrm>
        </p:spPr>
        <p:txBody>
          <a:bodyPr/>
          <a:lstStyle/>
          <a:p>
            <a:pPr algn="ctr"/>
            <a:r>
              <a:rPr lang="en-US" sz="4000" dirty="0"/>
              <a:t>Enabling Resources and Funding</a:t>
            </a:r>
            <a:r>
              <a:rPr lang="en-US" sz="4000" dirty="0" smtClean="0"/>
              <a:t>/ Financing for Addiction Treatment</a:t>
            </a:r>
            <a:endParaRPr lang="en-US" sz="4000" dirty="0"/>
          </a:p>
        </p:txBody>
      </p:sp>
    </p:spTree>
    <p:extLst>
      <p:ext uri="{BB962C8B-B14F-4D97-AF65-F5344CB8AC3E}">
        <p14:creationId xmlns:p14="http://schemas.microsoft.com/office/powerpoint/2010/main" val="29898034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growth rate of addiction treatment spending is nearly a high as for overall health care spending from 2009 to 2020</a:t>
            </a:r>
          </a:p>
          <a:p>
            <a:pPr lvl="1"/>
            <a:r>
              <a:rPr lang="en-US" dirty="0" smtClean="0"/>
              <a:t>However, by 2020 addiction treatment spending will only represent 1 percent of total health care spending</a:t>
            </a:r>
          </a:p>
          <a:p>
            <a:endParaRPr lang="en-US" dirty="0" smtClean="0"/>
          </a:p>
          <a:p>
            <a:r>
              <a:rPr lang="en-US" dirty="0" smtClean="0"/>
              <a:t>Medicaid spending as a percentage of total addiction treatment spending will double from 2009 to 2020 as the expansion population is enrolled</a:t>
            </a:r>
          </a:p>
          <a:p>
            <a:pPr lvl="1"/>
            <a:endParaRPr lang="en-US" dirty="0" smtClean="0"/>
          </a:p>
          <a:p>
            <a:endParaRPr lang="en-US" dirty="0" smtClean="0"/>
          </a:p>
        </p:txBody>
      </p:sp>
      <p:sp>
        <p:nvSpPr>
          <p:cNvPr id="4" name="Title 3"/>
          <p:cNvSpPr>
            <a:spLocks noGrp="1"/>
          </p:cNvSpPr>
          <p:nvPr>
            <p:ph type="title"/>
          </p:nvPr>
        </p:nvSpPr>
        <p:spPr>
          <a:xfrm>
            <a:off x="927685" y="152400"/>
            <a:ext cx="7855521" cy="1349581"/>
          </a:xfrm>
        </p:spPr>
        <p:txBody>
          <a:bodyPr/>
          <a:lstStyle/>
          <a:p>
            <a:r>
              <a:rPr lang="en-US" sz="3200" dirty="0" smtClean="0"/>
              <a:t>Due to Medicaid Expansion, Public Payers Will Continue to Drive Funding for Addiction Treatment</a:t>
            </a:r>
            <a:endParaRPr lang="en-US" sz="3200" dirty="0"/>
          </a:p>
        </p:txBody>
      </p:sp>
    </p:spTree>
    <p:extLst>
      <p:ext uri="{BB962C8B-B14F-4D97-AF65-F5344CB8AC3E}">
        <p14:creationId xmlns:p14="http://schemas.microsoft.com/office/powerpoint/2010/main" val="28162269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500" dirty="0" smtClean="0"/>
              <a:t>Addiction Treatment Spending Is Expected to Increase at a Rate Nearly As High as All-Health Spending, But Remains a Small Percentage of All-Health Spending (2009-2020)</a:t>
            </a:r>
            <a:endParaRPr lang="en-US" sz="2500" dirty="0"/>
          </a:p>
        </p:txBody>
      </p:sp>
      <p:sp>
        <p:nvSpPr>
          <p:cNvPr id="6" name="TextBox 5"/>
          <p:cNvSpPr txBox="1"/>
          <p:nvPr/>
        </p:nvSpPr>
        <p:spPr>
          <a:xfrm>
            <a:off x="927685" y="6096000"/>
            <a:ext cx="7239000" cy="246221"/>
          </a:xfrm>
          <a:prstGeom prst="rect">
            <a:avLst/>
          </a:prstGeom>
          <a:noFill/>
        </p:spPr>
        <p:txBody>
          <a:bodyPr wrap="square" rtlCol="0">
            <a:spAutoFit/>
          </a:bodyPr>
          <a:lstStyle/>
          <a:p>
            <a:r>
              <a:rPr lang="en-US" sz="1000" dirty="0" smtClean="0">
                <a:latin typeface="Calibri" pitchFamily="34" charset="0"/>
              </a:rPr>
              <a:t>Source: SAMHSA: Projections of National Expenditures for Mental Health Services and Substance Abuse Disorders, 2010-2020. 2014.</a:t>
            </a:r>
            <a:endParaRPr lang="en-US" sz="1000" dirty="0"/>
          </a:p>
        </p:txBody>
      </p:sp>
      <p:graphicFrame>
        <p:nvGraphicFramePr>
          <p:cNvPr id="8" name="Chart 7"/>
          <p:cNvGraphicFramePr/>
          <p:nvPr>
            <p:extLst>
              <p:ext uri="{D42A27DB-BD31-4B8C-83A1-F6EECF244321}">
                <p14:modId xmlns:p14="http://schemas.microsoft.com/office/powerpoint/2010/main" val="3198823234"/>
              </p:ext>
            </p:extLst>
          </p:nvPr>
        </p:nvGraphicFramePr>
        <p:xfrm>
          <a:off x="927100" y="1905000"/>
          <a:ext cx="4483100" cy="3962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419890300"/>
              </p:ext>
            </p:extLst>
          </p:nvPr>
        </p:nvGraphicFramePr>
        <p:xfrm>
          <a:off x="5626922" y="2542520"/>
          <a:ext cx="32004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693597" y="1938336"/>
            <a:ext cx="3124200" cy="523220"/>
          </a:xfrm>
          <a:prstGeom prst="rect">
            <a:avLst/>
          </a:prstGeom>
          <a:noFill/>
        </p:spPr>
        <p:txBody>
          <a:bodyPr wrap="square" rtlCol="0">
            <a:spAutoFit/>
          </a:bodyPr>
          <a:lstStyle/>
          <a:p>
            <a:pPr algn="ctr"/>
            <a:r>
              <a:rPr lang="en-US" sz="1400" b="1" dirty="0" smtClean="0">
                <a:latin typeface="+mj-lt"/>
              </a:rPr>
              <a:t>Addiction Treatment as Percent of </a:t>
            </a:r>
          </a:p>
          <a:p>
            <a:pPr algn="ctr"/>
            <a:r>
              <a:rPr lang="en-US" sz="1400" b="1" dirty="0" smtClean="0">
                <a:latin typeface="+mj-lt"/>
              </a:rPr>
              <a:t>All-Health Spending in 2020</a:t>
            </a:r>
            <a:endParaRPr lang="en-US" sz="1400" b="1" dirty="0">
              <a:latin typeface="+mj-lt"/>
            </a:endParaRPr>
          </a:p>
        </p:txBody>
      </p:sp>
    </p:spTree>
    <p:extLst>
      <p:ext uri="{BB962C8B-B14F-4D97-AF65-F5344CB8AC3E}">
        <p14:creationId xmlns:p14="http://schemas.microsoft.com/office/powerpoint/2010/main" val="38367876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400" dirty="0" smtClean="0"/>
              <a:t>Public Payers Are Projected to Account for an Increasing Share of Addiction Treatment Spending from 2009 to 2020, Although Private Coverage is Increasing</a:t>
            </a:r>
            <a:endParaRPr lang="en-US" sz="2400" dirty="0"/>
          </a:p>
        </p:txBody>
      </p:sp>
      <p:sp>
        <p:nvSpPr>
          <p:cNvPr id="11" name="TextBox 10"/>
          <p:cNvSpPr txBox="1"/>
          <p:nvPr/>
        </p:nvSpPr>
        <p:spPr>
          <a:xfrm>
            <a:off x="914400" y="6131993"/>
            <a:ext cx="7239000" cy="246221"/>
          </a:xfrm>
          <a:prstGeom prst="rect">
            <a:avLst/>
          </a:prstGeom>
          <a:noFill/>
        </p:spPr>
        <p:txBody>
          <a:bodyPr wrap="square" rtlCol="0">
            <a:spAutoFit/>
          </a:bodyPr>
          <a:lstStyle/>
          <a:p>
            <a:r>
              <a:rPr lang="en-US" sz="1000" dirty="0" smtClean="0">
                <a:solidFill>
                  <a:prstClr val="black"/>
                </a:solidFill>
                <a:latin typeface="Calibri" pitchFamily="34" charset="0"/>
              </a:rPr>
              <a:t>Source: SAMHSA: Projections  of National Expenditures for Mental Health Services and Substance Abuse Disorders, 2010-2020. (2014).</a:t>
            </a:r>
            <a:endParaRPr lang="en-US" sz="1000" dirty="0">
              <a:solidFill>
                <a:prstClr val="black"/>
              </a:solidFill>
            </a:endParaRPr>
          </a:p>
        </p:txBody>
      </p:sp>
      <p:sp>
        <p:nvSpPr>
          <p:cNvPr id="2" name="Rectangle 1"/>
          <p:cNvSpPr/>
          <p:nvPr/>
        </p:nvSpPr>
        <p:spPr>
          <a:xfrm>
            <a:off x="1143000" y="1524000"/>
            <a:ext cx="7162800" cy="584775"/>
          </a:xfrm>
          <a:prstGeom prst="rect">
            <a:avLst/>
          </a:prstGeom>
        </p:spPr>
        <p:txBody>
          <a:bodyPr wrap="square">
            <a:spAutoFit/>
          </a:bodyPr>
          <a:lstStyle/>
          <a:p>
            <a:pPr algn="ctr">
              <a:defRPr sz="1600" b="1" i="0" u="none" strike="noStrike" kern="1200" baseline="0">
                <a:solidFill>
                  <a:prstClr val="black"/>
                </a:solidFill>
                <a:latin typeface="+mj-lt"/>
                <a:ea typeface="+mn-ea"/>
                <a:cs typeface="+mn-cs"/>
              </a:defRPr>
            </a:pPr>
            <a:r>
              <a:rPr lang="en-US" sz="1600" b="1" dirty="0">
                <a:solidFill>
                  <a:prstClr val="black"/>
                </a:solidFill>
              </a:rPr>
              <a:t>Distribution of Addiction Treatment Spending by </a:t>
            </a:r>
            <a:r>
              <a:rPr lang="en-US" sz="1600" b="1" dirty="0" smtClean="0">
                <a:solidFill>
                  <a:prstClr val="black"/>
                </a:solidFill>
              </a:rPr>
              <a:t>Payer </a:t>
            </a:r>
            <a:br>
              <a:rPr lang="en-US" sz="1600" b="1" dirty="0" smtClean="0">
                <a:solidFill>
                  <a:prstClr val="black"/>
                </a:solidFill>
              </a:rPr>
            </a:br>
            <a:r>
              <a:rPr lang="en-US" sz="1600" b="1" dirty="0" smtClean="0">
                <a:solidFill>
                  <a:prstClr val="black"/>
                </a:solidFill>
              </a:rPr>
              <a:t>in 2009 and 2020 (billions)</a:t>
            </a:r>
            <a:endParaRPr lang="en-US" sz="1600" b="1" dirty="0">
              <a:solidFill>
                <a:prstClr val="black"/>
              </a:solidFill>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05000"/>
            <a:ext cx="7888605" cy="4322445"/>
          </a:xfrm>
          <a:prstGeom prst="rect">
            <a:avLst/>
          </a:prstGeom>
          <a:noFill/>
        </p:spPr>
      </p:pic>
    </p:spTree>
    <p:extLst>
      <p:ext uri="{BB962C8B-B14F-4D97-AF65-F5344CB8AC3E}">
        <p14:creationId xmlns:p14="http://schemas.microsoft.com/office/powerpoint/2010/main" val="8011845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The total increase in addiction treatment spending between 2009 and 2020 is projected to be $18 billion</a:t>
            </a:r>
          </a:p>
          <a:p>
            <a:r>
              <a:rPr lang="en-US" dirty="0" smtClean="0"/>
              <a:t>Public funding for addiction treatment is estimated to increase by approximately $13.5 billion, from 68% in 2009 to reach 71% in 2020, with Medicaid and other state and local spending accounting for two-thirds of this growth</a:t>
            </a:r>
          </a:p>
          <a:p>
            <a:r>
              <a:rPr lang="en-US" dirty="0" smtClean="0"/>
              <a:t>Much of the growth in Medicaid spending for addiction treatment is due to the Medicaid expansion population, which reflects many of the predisposing characteristics for substance use disorders</a:t>
            </a:r>
          </a:p>
          <a:p>
            <a:endParaRPr lang="en-US" dirty="0" smtClean="0"/>
          </a:p>
          <a:p>
            <a:endParaRPr lang="en-US" dirty="0"/>
          </a:p>
        </p:txBody>
      </p:sp>
      <p:sp>
        <p:nvSpPr>
          <p:cNvPr id="3" name="Title 2"/>
          <p:cNvSpPr>
            <a:spLocks noGrp="1"/>
          </p:cNvSpPr>
          <p:nvPr>
            <p:ph type="title"/>
          </p:nvPr>
        </p:nvSpPr>
        <p:spPr>
          <a:xfrm>
            <a:off x="927685" y="76200"/>
            <a:ext cx="7855521" cy="1349581"/>
          </a:xfrm>
        </p:spPr>
        <p:txBody>
          <a:bodyPr/>
          <a:lstStyle/>
          <a:p>
            <a:r>
              <a:rPr lang="en-US" sz="2800" dirty="0" smtClean="0"/>
              <a:t>Public Payers Are Expected to Fund Approximately 75% of Increases in Addiction Treatment Spending Between 2009 and 2020</a:t>
            </a:r>
            <a:endParaRPr lang="en-US" sz="2800" dirty="0"/>
          </a:p>
        </p:txBody>
      </p:sp>
      <p:sp>
        <p:nvSpPr>
          <p:cNvPr id="5" name="TextBox 4"/>
          <p:cNvSpPr txBox="1"/>
          <p:nvPr/>
        </p:nvSpPr>
        <p:spPr>
          <a:xfrm>
            <a:off x="914400" y="6096000"/>
            <a:ext cx="7239000" cy="246221"/>
          </a:xfrm>
          <a:prstGeom prst="rect">
            <a:avLst/>
          </a:prstGeom>
          <a:noFill/>
        </p:spPr>
        <p:txBody>
          <a:bodyPr wrap="square" rtlCol="0">
            <a:spAutoFit/>
          </a:bodyPr>
          <a:lstStyle/>
          <a:p>
            <a:r>
              <a:rPr lang="en-US" sz="1000" dirty="0" smtClean="0">
                <a:latin typeface="Calibri" pitchFamily="34" charset="0"/>
              </a:rPr>
              <a:t>Source: SAMHSA: Projections of National Expenditures for Mental Health Services and Substance Abuse Disorders, 2010-2020. (2014).</a:t>
            </a:r>
          </a:p>
        </p:txBody>
      </p:sp>
    </p:spTree>
    <p:extLst>
      <p:ext uri="{BB962C8B-B14F-4D97-AF65-F5344CB8AC3E}">
        <p14:creationId xmlns:p14="http://schemas.microsoft.com/office/powerpoint/2010/main" val="21926370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7100" y="2819400"/>
            <a:ext cx="7856538" cy="1349375"/>
          </a:xfrm>
        </p:spPr>
        <p:txBody>
          <a:bodyPr/>
          <a:lstStyle/>
          <a:p>
            <a:pPr algn="ctr"/>
            <a:r>
              <a:rPr lang="en-US" dirty="0" smtClean="0"/>
              <a:t>Policy </a:t>
            </a:r>
            <a:r>
              <a:rPr lang="en-US" dirty="0"/>
              <a:t>Recommendations to </a:t>
            </a:r>
            <a:r>
              <a:rPr lang="en-US" dirty="0" smtClean="0"/>
              <a:t/>
            </a:r>
            <a:br>
              <a:rPr lang="en-US" dirty="0" smtClean="0"/>
            </a:br>
            <a:r>
              <a:rPr lang="en-US" dirty="0" smtClean="0"/>
              <a:t>Align </a:t>
            </a:r>
            <a:r>
              <a:rPr lang="en-US" dirty="0"/>
              <a:t>Supply and Demand </a:t>
            </a:r>
            <a:r>
              <a:rPr lang="en-US" dirty="0" smtClean="0"/>
              <a:t/>
            </a:r>
            <a:br>
              <a:rPr lang="en-US" dirty="0" smtClean="0"/>
            </a:br>
            <a:r>
              <a:rPr lang="en-US" dirty="0" smtClean="0"/>
              <a:t>for </a:t>
            </a:r>
            <a:r>
              <a:rPr lang="en-US" dirty="0"/>
              <a:t>Addiction </a:t>
            </a:r>
            <a:r>
              <a:rPr lang="en-US" dirty="0" smtClean="0"/>
              <a:t>Treatment</a:t>
            </a:r>
            <a:endParaRPr lang="en-US" dirty="0"/>
          </a:p>
        </p:txBody>
      </p:sp>
    </p:spTree>
    <p:extLst>
      <p:ext uri="{BB962C8B-B14F-4D97-AF65-F5344CB8AC3E}">
        <p14:creationId xmlns:p14="http://schemas.microsoft.com/office/powerpoint/2010/main" val="37608123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3200" dirty="0" smtClean="0"/>
              <a:t>Three Important Principles in the Treatment of Substance Use Disorders as Chronic Conditions</a:t>
            </a:r>
            <a:endParaRPr lang="en-US" sz="3200" dirty="0"/>
          </a:p>
        </p:txBody>
      </p:sp>
      <p:sp>
        <p:nvSpPr>
          <p:cNvPr id="4" name="Content Placeholder 3"/>
          <p:cNvSpPr>
            <a:spLocks noGrp="1"/>
          </p:cNvSpPr>
          <p:nvPr>
            <p:ph sz="half" idx="1"/>
          </p:nvPr>
        </p:nvSpPr>
        <p:spPr/>
        <p:txBody>
          <a:bodyPr/>
          <a:lstStyle/>
          <a:p>
            <a:pPr marL="457200" indent="-457200">
              <a:buClr>
                <a:srgbClr val="9FC761"/>
              </a:buClr>
              <a:buFont typeface="+mj-lt"/>
              <a:buAutoNum type="arabicParenR"/>
            </a:pPr>
            <a:r>
              <a:rPr lang="en-US" sz="1800" dirty="0"/>
              <a:t>Substance use disorders are biologically-based chronic diseases that affect the brain as well as behavior</a:t>
            </a:r>
          </a:p>
          <a:p>
            <a:pPr marL="457200" indent="-457200">
              <a:buClr>
                <a:srgbClr val="9FC761"/>
              </a:buClr>
              <a:buFont typeface="+mj-lt"/>
              <a:buAutoNum type="arabicParenR"/>
            </a:pPr>
            <a:r>
              <a:rPr lang="en-US" sz="1800" dirty="0"/>
              <a:t>Reduced harm and recovery from substance use disorders requires effective treatment and sustained case management</a:t>
            </a:r>
          </a:p>
          <a:p>
            <a:pPr marL="457200" indent="-457200">
              <a:buClr>
                <a:srgbClr val="9FC761"/>
              </a:buClr>
              <a:buFont typeface="+mj-lt"/>
              <a:buAutoNum type="arabicParenR"/>
            </a:pPr>
            <a:r>
              <a:rPr lang="en-US" sz="1800" dirty="0"/>
              <a:t>Addiction treatment should be provided for a long enough period of time to produce stable behavioral changes (*) </a:t>
            </a:r>
          </a:p>
          <a:p>
            <a:endParaRPr lang="en-US" dirty="0"/>
          </a:p>
        </p:txBody>
      </p:sp>
      <p:sp>
        <p:nvSpPr>
          <p:cNvPr id="7" name="TextBox 6"/>
          <p:cNvSpPr txBox="1"/>
          <p:nvPr/>
        </p:nvSpPr>
        <p:spPr>
          <a:xfrm>
            <a:off x="935038" y="6019800"/>
            <a:ext cx="7848600" cy="400110"/>
          </a:xfrm>
          <a:prstGeom prst="rect">
            <a:avLst/>
          </a:prstGeom>
          <a:noFill/>
        </p:spPr>
        <p:txBody>
          <a:bodyPr wrap="square" rtlCol="0">
            <a:spAutoFit/>
          </a:bodyPr>
          <a:lstStyle/>
          <a:p>
            <a:r>
              <a:rPr lang="en-US" sz="1000" dirty="0" smtClean="0">
                <a:latin typeface="Calibri" pitchFamily="34" charset="0"/>
              </a:rPr>
              <a:t>Source: 	(*) National Institute of Drug Abuse Treatment for Criminal Justice Populations, A Research-Based Guide, December 2012;</a:t>
            </a:r>
          </a:p>
          <a:p>
            <a:r>
              <a:rPr lang="en-US" sz="1000" dirty="0">
                <a:latin typeface="Calibri" pitchFamily="34" charset="0"/>
              </a:rPr>
              <a:t>	</a:t>
            </a:r>
            <a:r>
              <a:rPr lang="en-US" sz="1000" dirty="0" smtClean="0">
                <a:latin typeface="Calibri" pitchFamily="34" charset="0"/>
              </a:rPr>
              <a:t>(**) Jackson, Treatment Practice and Research Issues in Improving Opioid Treatment Outcomes, July 2002.</a:t>
            </a:r>
            <a:endParaRPr lang="en-US" sz="1000" dirty="0"/>
          </a:p>
        </p:txBody>
      </p:sp>
      <p:sp>
        <p:nvSpPr>
          <p:cNvPr id="6" name="TextBox 5"/>
          <p:cNvSpPr txBox="1"/>
          <p:nvPr/>
        </p:nvSpPr>
        <p:spPr>
          <a:xfrm>
            <a:off x="5126038" y="1981200"/>
            <a:ext cx="3657600" cy="1754326"/>
          </a:xfrm>
          <a:prstGeom prst="rect">
            <a:avLst/>
          </a:prstGeom>
          <a:solidFill>
            <a:schemeClr val="bg2"/>
          </a:solidFill>
          <a:ln>
            <a:solidFill>
              <a:schemeClr val="tx1"/>
            </a:solidFill>
          </a:ln>
        </p:spPr>
        <p:txBody>
          <a:bodyPr wrap="square" rtlCol="0">
            <a:spAutoFit/>
          </a:bodyPr>
          <a:lstStyle/>
          <a:p>
            <a:pPr algn="ctr"/>
            <a:endParaRPr lang="en-US" b="1" kern="0" dirty="0" smtClean="0">
              <a:latin typeface="+mj-lt"/>
            </a:endParaRPr>
          </a:p>
          <a:p>
            <a:pPr algn="ctr"/>
            <a:r>
              <a:rPr lang="en-US" b="1" kern="0" dirty="0" smtClean="0">
                <a:latin typeface="+mj-lt"/>
              </a:rPr>
              <a:t>Duration </a:t>
            </a:r>
            <a:r>
              <a:rPr lang="en-US" b="1" kern="0" dirty="0">
                <a:latin typeface="+mj-lt"/>
              </a:rPr>
              <a:t>of treatment and follow-up treatment is directly related to successful treatment outcomes and decreased criminal behavior </a:t>
            </a:r>
            <a:r>
              <a:rPr lang="en-US" b="1" kern="0" dirty="0" smtClean="0">
                <a:latin typeface="+mj-lt"/>
              </a:rPr>
              <a:t>(**)</a:t>
            </a:r>
          </a:p>
          <a:p>
            <a:pPr algn="ctr"/>
            <a:endParaRPr lang="en-US" b="1" kern="0" dirty="0">
              <a:latin typeface="+mj-lt"/>
            </a:endParaRPr>
          </a:p>
        </p:txBody>
      </p:sp>
      <p:sp>
        <p:nvSpPr>
          <p:cNvPr id="8" name="TextBox 7"/>
          <p:cNvSpPr txBox="1"/>
          <p:nvPr/>
        </p:nvSpPr>
        <p:spPr>
          <a:xfrm>
            <a:off x="5126038" y="3890824"/>
            <a:ext cx="3657600" cy="1754326"/>
          </a:xfrm>
          <a:prstGeom prst="rect">
            <a:avLst/>
          </a:prstGeom>
          <a:solidFill>
            <a:schemeClr val="bg2"/>
          </a:solidFill>
          <a:ln>
            <a:solidFill>
              <a:schemeClr val="tx1"/>
            </a:solidFill>
          </a:ln>
        </p:spPr>
        <p:txBody>
          <a:bodyPr wrap="square" rtlCol="0">
            <a:spAutoFit/>
          </a:bodyPr>
          <a:lstStyle/>
          <a:p>
            <a:pPr algn="ctr"/>
            <a:endParaRPr lang="en-US" b="1" kern="0" dirty="0" smtClean="0">
              <a:latin typeface="+mj-lt"/>
            </a:endParaRPr>
          </a:p>
          <a:p>
            <a:pPr algn="ctr"/>
            <a:r>
              <a:rPr lang="en-US" b="1" kern="0" dirty="0" smtClean="0">
                <a:latin typeface="+mj-lt"/>
              </a:rPr>
              <a:t>Coverage and payment decisions recognizing the importance of long-term patient engagement could improve health outcomes</a:t>
            </a:r>
          </a:p>
          <a:p>
            <a:pPr algn="ctr"/>
            <a:endParaRPr lang="en-US" b="1" kern="0" dirty="0">
              <a:latin typeface="+mj-lt"/>
            </a:endParaRPr>
          </a:p>
        </p:txBody>
      </p:sp>
    </p:spTree>
    <p:extLst>
      <p:ext uri="{BB962C8B-B14F-4D97-AF65-F5344CB8AC3E}">
        <p14:creationId xmlns:p14="http://schemas.microsoft.com/office/powerpoint/2010/main" val="3029414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sz="2800" dirty="0" smtClean="0"/>
              <a:t>Early Intervention, Long-Term Patient Engagement, and Integration Could Overcome Social Stigma and Reduce Access Issues</a:t>
            </a:r>
            <a:endParaRPr lang="en-US" sz="2800" dirty="0"/>
          </a:p>
        </p:txBody>
      </p:sp>
      <p:sp>
        <p:nvSpPr>
          <p:cNvPr id="7" name="TextBox 6"/>
          <p:cNvSpPr txBox="1"/>
          <p:nvPr/>
        </p:nvSpPr>
        <p:spPr>
          <a:xfrm>
            <a:off x="927100" y="5948104"/>
            <a:ext cx="7848600" cy="400110"/>
          </a:xfrm>
          <a:prstGeom prst="rect">
            <a:avLst/>
          </a:prstGeom>
          <a:noFill/>
        </p:spPr>
        <p:txBody>
          <a:bodyPr wrap="square" rtlCol="0">
            <a:spAutoFit/>
          </a:bodyPr>
          <a:lstStyle/>
          <a:p>
            <a:r>
              <a:rPr lang="en-US" sz="1000" dirty="0" smtClean="0">
                <a:latin typeface="Calibri" pitchFamily="34" charset="0"/>
              </a:rPr>
              <a:t>Source: Thomas McLellan, PhD, Commentary: Getting Past the Stigma and Treating Addiction as a Chronic Disease, July 2013; Bridget Kuehn, Addiction: White House seeks “Third Way”, </a:t>
            </a:r>
            <a:r>
              <a:rPr lang="en-US" sz="1000" dirty="0">
                <a:latin typeface="Calibri" pitchFamily="34" charset="0"/>
              </a:rPr>
              <a:t>Policy Emphasizes Prevention, Treatment, Recovery, American Medical Association, 2013</a:t>
            </a:r>
            <a:r>
              <a:rPr lang="en-US" sz="1000" dirty="0" smtClean="0">
                <a:latin typeface="Calibri" pitchFamily="34" charset="0"/>
              </a:rPr>
              <a:t>.</a:t>
            </a:r>
            <a:endParaRPr lang="en-US" sz="1000" dirty="0"/>
          </a:p>
        </p:txBody>
      </p:sp>
      <p:sp>
        <p:nvSpPr>
          <p:cNvPr id="5" name="TextBox 4"/>
          <p:cNvSpPr txBox="1"/>
          <p:nvPr/>
        </p:nvSpPr>
        <p:spPr>
          <a:xfrm>
            <a:off x="1143000" y="1837959"/>
            <a:ext cx="2140131" cy="3816429"/>
          </a:xfrm>
          <a:prstGeom prst="rect">
            <a:avLst/>
          </a:prstGeom>
          <a:solidFill>
            <a:schemeClr val="accent5">
              <a:lumMod val="40000"/>
              <a:lumOff val="60000"/>
            </a:schemeClr>
          </a:solidFill>
          <a:ln w="19050">
            <a:solidFill>
              <a:schemeClr val="accent3"/>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200" b="1" dirty="0" smtClean="0">
                <a:solidFill>
                  <a:schemeClr val="tx1"/>
                </a:solidFill>
                <a:latin typeface="+mj-lt"/>
              </a:rPr>
              <a:t>MAIN BARRIERS</a:t>
            </a:r>
          </a:p>
          <a:p>
            <a:pPr algn="ctr"/>
            <a:endParaRPr lang="en-US" sz="1200" b="1" dirty="0" smtClean="0">
              <a:solidFill>
                <a:schemeClr val="tx1"/>
              </a:solidFill>
              <a:latin typeface="+mj-lt"/>
            </a:endParaRPr>
          </a:p>
          <a:p>
            <a:pPr marL="171450" indent="-171450">
              <a:buFont typeface="Arial" panose="020B0604020202020204" pitchFamily="34" charset="0"/>
              <a:buChar char="•"/>
            </a:pPr>
            <a:r>
              <a:rPr lang="en-US" sz="1200" b="1" dirty="0" smtClean="0">
                <a:solidFill>
                  <a:schemeClr val="tx1"/>
                </a:solidFill>
                <a:latin typeface="+mj-lt"/>
              </a:rPr>
              <a:t>Stigma</a:t>
            </a:r>
          </a:p>
          <a:p>
            <a:pPr marL="171450" indent="-171450">
              <a:buFont typeface="Arial" panose="020B0604020202020204" pitchFamily="34" charset="0"/>
              <a:buChar char="•"/>
            </a:pPr>
            <a:r>
              <a:rPr lang="en-US" sz="1200" b="1" dirty="0">
                <a:solidFill>
                  <a:schemeClr val="tx1"/>
                </a:solidFill>
                <a:latin typeface="+mj-lt"/>
              </a:rPr>
              <a:t>S</a:t>
            </a:r>
            <a:r>
              <a:rPr lang="en-US" sz="1200" b="1" dirty="0" smtClean="0">
                <a:solidFill>
                  <a:schemeClr val="tx1"/>
                </a:solidFill>
                <a:latin typeface="+mj-lt"/>
              </a:rPr>
              <a:t>egregated delivery system: addiction apart from general medicine</a:t>
            </a:r>
          </a:p>
          <a:p>
            <a:pPr marL="171450" indent="-171450">
              <a:buFont typeface="Arial" panose="020B0604020202020204" pitchFamily="34" charset="0"/>
              <a:buChar char="•"/>
            </a:pPr>
            <a:r>
              <a:rPr lang="en-US" sz="1200" b="1" dirty="0" smtClean="0">
                <a:solidFill>
                  <a:schemeClr val="tx1"/>
                </a:solidFill>
                <a:latin typeface="+mj-lt"/>
              </a:rPr>
              <a:t>Emphasis on acute vs. long-term engagement</a:t>
            </a:r>
          </a:p>
          <a:p>
            <a:pPr marL="171450" indent="-171450">
              <a:buFont typeface="Arial" panose="020B0604020202020204" pitchFamily="34" charset="0"/>
              <a:buChar char="•"/>
            </a:pPr>
            <a:r>
              <a:rPr lang="en-US" sz="1200" b="1" dirty="0" smtClean="0">
                <a:solidFill>
                  <a:schemeClr val="tx1"/>
                </a:solidFill>
                <a:latin typeface="+mj-lt"/>
              </a:rPr>
              <a:t>Need for earlier intervention </a:t>
            </a:r>
          </a:p>
          <a:p>
            <a:pPr marL="171450" indent="-171450">
              <a:buFont typeface="Arial" panose="020B0604020202020204" pitchFamily="34" charset="0"/>
              <a:buChar char="•"/>
            </a:pPr>
            <a:r>
              <a:rPr lang="en-US" sz="1200" b="1" dirty="0" smtClean="0">
                <a:solidFill>
                  <a:schemeClr val="tx1"/>
                </a:solidFill>
                <a:latin typeface="+mj-lt"/>
              </a:rPr>
              <a:t>Knowledge and awareness barriers on the part of patients</a:t>
            </a:r>
          </a:p>
          <a:p>
            <a:pPr marL="171450" indent="-171450">
              <a:buFont typeface="Arial" panose="020B0604020202020204" pitchFamily="34" charset="0"/>
              <a:buChar char="•"/>
            </a:pPr>
            <a:r>
              <a:rPr lang="en-US" sz="1200" b="1" dirty="0" smtClean="0">
                <a:solidFill>
                  <a:schemeClr val="tx1"/>
                </a:solidFill>
                <a:latin typeface="+mj-lt"/>
              </a:rPr>
              <a:t>Lack of  guidance</a:t>
            </a:r>
          </a:p>
          <a:p>
            <a:pPr marL="171450" indent="-171450">
              <a:buFont typeface="Arial" panose="020B0604020202020204" pitchFamily="34" charset="0"/>
              <a:buChar char="•"/>
            </a:pPr>
            <a:r>
              <a:rPr lang="en-US" sz="1200" b="1" dirty="0" smtClean="0">
                <a:solidFill>
                  <a:schemeClr val="tx1"/>
                </a:solidFill>
                <a:latin typeface="+mj-lt"/>
              </a:rPr>
              <a:t>Limited supply of specialty treatment slots  </a:t>
            </a:r>
          </a:p>
          <a:p>
            <a:pPr marL="171450" indent="-171450">
              <a:buFont typeface="Arial" panose="020B0604020202020204" pitchFamily="34" charset="0"/>
              <a:buChar char="•"/>
            </a:pPr>
            <a:r>
              <a:rPr lang="en-US" sz="1200" b="1" dirty="0" smtClean="0">
                <a:solidFill>
                  <a:schemeClr val="tx1"/>
                </a:solidFill>
                <a:latin typeface="+mj-lt"/>
              </a:rPr>
              <a:t>Insurance</a:t>
            </a:r>
          </a:p>
          <a:p>
            <a:pPr marL="171450" indent="-171450">
              <a:buFont typeface="Arial" panose="020B0604020202020204" pitchFamily="34" charset="0"/>
              <a:buChar char="•"/>
            </a:pPr>
            <a:r>
              <a:rPr lang="en-US" sz="1200" b="1" dirty="0" smtClean="0">
                <a:solidFill>
                  <a:schemeClr val="tx1"/>
                </a:solidFill>
                <a:latin typeface="+mj-lt"/>
              </a:rPr>
              <a:t>Lack of consistency and transparency in benefits</a:t>
            </a:r>
            <a:endParaRPr lang="en-US" sz="1000" dirty="0">
              <a:solidFill>
                <a:schemeClr val="tx1"/>
              </a:solidFill>
              <a:latin typeface="+mj-lt"/>
            </a:endParaRPr>
          </a:p>
          <a:p>
            <a:pPr marL="171450" indent="-171450">
              <a:buFont typeface="Arial" panose="020B0604020202020204" pitchFamily="34" charset="0"/>
              <a:buChar char="•"/>
            </a:pPr>
            <a:endParaRPr lang="en-US" sz="1200" b="1" dirty="0" smtClean="0">
              <a:solidFill>
                <a:schemeClr val="tx1"/>
              </a:solidFill>
              <a:latin typeface="+mj-lt"/>
            </a:endParaRPr>
          </a:p>
        </p:txBody>
      </p:sp>
      <p:sp>
        <p:nvSpPr>
          <p:cNvPr id="8" name="TextBox 7"/>
          <p:cNvSpPr txBox="1"/>
          <p:nvPr/>
        </p:nvSpPr>
        <p:spPr>
          <a:xfrm>
            <a:off x="3773417" y="1837015"/>
            <a:ext cx="2660564" cy="3816429"/>
          </a:xfrm>
          <a:prstGeom prst="rect">
            <a:avLst/>
          </a:prstGeom>
          <a:solidFill>
            <a:schemeClr val="accent6">
              <a:lumMod val="40000"/>
              <a:lumOff val="60000"/>
            </a:schemeClr>
          </a:solidFill>
          <a:ln w="19050">
            <a:solidFill>
              <a:schemeClr val="accent3"/>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200" b="1" dirty="0" smtClean="0">
                <a:solidFill>
                  <a:schemeClr val="tx1"/>
                </a:solidFill>
                <a:latin typeface="+mj-lt"/>
              </a:rPr>
              <a:t>MCLELLAN’S APPROACH </a:t>
            </a:r>
          </a:p>
          <a:p>
            <a:pPr algn="ctr"/>
            <a:r>
              <a:rPr lang="en-US" sz="1200" b="1" dirty="0" smtClean="0">
                <a:solidFill>
                  <a:schemeClr val="tx1"/>
                </a:solidFill>
                <a:latin typeface="+mj-lt"/>
              </a:rPr>
              <a:t>(Based on experience with treatment for HIV and diabetic patients)</a:t>
            </a:r>
          </a:p>
          <a:p>
            <a:pPr algn="ctr"/>
            <a:endParaRPr lang="en-US" sz="1200" b="1" dirty="0" smtClean="0">
              <a:solidFill>
                <a:schemeClr val="tx1"/>
              </a:solidFill>
              <a:latin typeface="+mj-lt"/>
            </a:endParaRPr>
          </a:p>
          <a:p>
            <a:pPr marL="171450" lvl="1" indent="-171450">
              <a:buFont typeface="Arial" panose="020B0604020202020204" pitchFamily="34" charset="0"/>
              <a:buChar char="•"/>
            </a:pPr>
            <a:r>
              <a:rPr lang="en-US" sz="1200" b="1" dirty="0">
                <a:solidFill>
                  <a:schemeClr val="tx1"/>
                </a:solidFill>
                <a:latin typeface="+mj-lt"/>
              </a:rPr>
              <a:t>Treat addiction as chronic diseases</a:t>
            </a:r>
          </a:p>
          <a:p>
            <a:pPr marL="171450" indent="-171450">
              <a:buFont typeface="Arial" panose="020B0604020202020204" pitchFamily="34" charset="0"/>
              <a:buChar char="•"/>
            </a:pPr>
            <a:r>
              <a:rPr lang="en-US" sz="1200" b="1" dirty="0" smtClean="0">
                <a:solidFill>
                  <a:schemeClr val="tx1"/>
                </a:solidFill>
                <a:latin typeface="+mj-lt"/>
              </a:rPr>
              <a:t>Intervene early to </a:t>
            </a:r>
            <a:r>
              <a:rPr lang="en-US" sz="1200" b="1" dirty="0">
                <a:solidFill>
                  <a:schemeClr val="tx1"/>
                </a:solidFill>
                <a:latin typeface="+mj-lt"/>
              </a:rPr>
              <a:t>end the approach that wait till patients hit bottom </a:t>
            </a:r>
          </a:p>
          <a:p>
            <a:pPr marL="171450" indent="-171450">
              <a:buFont typeface="Arial" panose="020B0604020202020204" pitchFamily="34" charset="0"/>
              <a:buChar char="•"/>
            </a:pPr>
            <a:r>
              <a:rPr lang="en-US" sz="1200" b="1" dirty="0" smtClean="0">
                <a:solidFill>
                  <a:schemeClr val="tx1"/>
                </a:solidFill>
                <a:latin typeface="+mj-lt"/>
              </a:rPr>
              <a:t>Enable long-term engagement in addiction treatment</a:t>
            </a:r>
          </a:p>
          <a:p>
            <a:pPr marL="628650" lvl="1" indent="-171450">
              <a:buFont typeface="Arial" panose="020B0604020202020204" pitchFamily="34" charset="0"/>
              <a:buChar char="•"/>
            </a:pPr>
            <a:r>
              <a:rPr lang="en-US" sz="1200" b="1" dirty="0" smtClean="0">
                <a:solidFill>
                  <a:schemeClr val="tx1"/>
                </a:solidFill>
                <a:latin typeface="+mj-lt"/>
              </a:rPr>
              <a:t>Allow longer-time frame for treatment </a:t>
            </a:r>
          </a:p>
          <a:p>
            <a:pPr marL="628650" lvl="1" indent="-171450">
              <a:buFont typeface="Arial" panose="020B0604020202020204" pitchFamily="34" charset="0"/>
              <a:buChar char="•"/>
            </a:pPr>
            <a:r>
              <a:rPr lang="en-US" sz="1200" b="1" dirty="0" smtClean="0">
                <a:solidFill>
                  <a:schemeClr val="tx1"/>
                </a:solidFill>
                <a:latin typeface="+mj-lt"/>
              </a:rPr>
              <a:t>Implement case management</a:t>
            </a:r>
          </a:p>
          <a:p>
            <a:pPr marL="171450" indent="-171450">
              <a:buFont typeface="Arial" panose="020B0604020202020204" pitchFamily="34" charset="0"/>
              <a:buChar char="•"/>
            </a:pPr>
            <a:r>
              <a:rPr lang="en-US" sz="1200" b="1" dirty="0">
                <a:solidFill>
                  <a:schemeClr val="tx1"/>
                </a:solidFill>
                <a:latin typeface="+mj-lt"/>
              </a:rPr>
              <a:t>Integrated </a:t>
            </a:r>
            <a:r>
              <a:rPr lang="en-US" sz="1200" b="1" dirty="0" smtClean="0">
                <a:solidFill>
                  <a:schemeClr val="tx1"/>
                </a:solidFill>
                <a:latin typeface="+mj-lt"/>
              </a:rPr>
              <a:t>approach- addiction care with general medical care</a:t>
            </a:r>
            <a:endParaRPr lang="en-US" sz="1200" b="1" dirty="0">
              <a:solidFill>
                <a:schemeClr val="tx1"/>
              </a:solidFill>
              <a:latin typeface="+mj-lt"/>
            </a:endParaRPr>
          </a:p>
          <a:p>
            <a:pPr marL="171450" indent="-171450">
              <a:buFont typeface="Arial" panose="020B0604020202020204" pitchFamily="34" charset="0"/>
              <a:buChar char="•"/>
            </a:pPr>
            <a:r>
              <a:rPr lang="en-US" sz="1200" b="1" dirty="0" smtClean="0">
                <a:solidFill>
                  <a:schemeClr val="tx1"/>
                </a:solidFill>
                <a:latin typeface="+mj-lt"/>
              </a:rPr>
              <a:t>Community  involvement and embracement</a:t>
            </a:r>
          </a:p>
          <a:p>
            <a:pPr marL="171450" indent="-171450">
              <a:buFont typeface="Arial" panose="020B0604020202020204" pitchFamily="34" charset="0"/>
              <a:buChar char="•"/>
            </a:pPr>
            <a:r>
              <a:rPr lang="en-US" sz="1200" b="1" dirty="0" smtClean="0">
                <a:solidFill>
                  <a:schemeClr val="tx1"/>
                </a:solidFill>
                <a:latin typeface="+mj-lt"/>
              </a:rPr>
              <a:t>Parity and increased insurance coverage</a:t>
            </a:r>
          </a:p>
          <a:p>
            <a:pPr marL="171450" indent="-171450">
              <a:buFont typeface="Arial" panose="020B0604020202020204" pitchFamily="34" charset="0"/>
              <a:buChar char="•"/>
            </a:pPr>
            <a:endParaRPr lang="en-US" sz="1400" dirty="0">
              <a:solidFill>
                <a:schemeClr val="tx1"/>
              </a:solidFill>
              <a:latin typeface="+mj-lt"/>
            </a:endParaRPr>
          </a:p>
        </p:txBody>
      </p:sp>
      <p:sp>
        <p:nvSpPr>
          <p:cNvPr id="9" name="TextBox 8"/>
          <p:cNvSpPr txBox="1"/>
          <p:nvPr/>
        </p:nvSpPr>
        <p:spPr>
          <a:xfrm>
            <a:off x="6924267" y="1837015"/>
            <a:ext cx="1752600" cy="3877985"/>
          </a:xfrm>
          <a:prstGeom prst="rect">
            <a:avLst/>
          </a:prstGeom>
          <a:solidFill>
            <a:schemeClr val="accent2">
              <a:lumMod val="20000"/>
              <a:lumOff val="80000"/>
            </a:schemeClr>
          </a:solidFill>
          <a:ln w="19050">
            <a:solidFill>
              <a:schemeClr val="accent3"/>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1200" b="1" dirty="0" smtClean="0">
                <a:solidFill>
                  <a:schemeClr val="tx1"/>
                </a:solidFill>
                <a:latin typeface="+mj-lt"/>
              </a:rPr>
              <a:t>MAIN BENEFITS</a:t>
            </a:r>
          </a:p>
          <a:p>
            <a:pPr algn="ctr"/>
            <a:endParaRPr lang="en-US" sz="1200" b="1" dirty="0" smtClean="0">
              <a:solidFill>
                <a:schemeClr val="tx1"/>
              </a:solidFill>
              <a:latin typeface="+mj-lt"/>
            </a:endParaRPr>
          </a:p>
          <a:p>
            <a:pPr marL="171450" indent="-171450">
              <a:buFont typeface="Arial" panose="020B0604020202020204" pitchFamily="34" charset="0"/>
              <a:buChar char="•"/>
            </a:pPr>
            <a:r>
              <a:rPr lang="en-US" sz="1200" b="1" dirty="0">
                <a:solidFill>
                  <a:schemeClr val="tx1"/>
                </a:solidFill>
                <a:latin typeface="+mj-lt"/>
              </a:rPr>
              <a:t>Improved health outcomes</a:t>
            </a:r>
          </a:p>
          <a:p>
            <a:pPr marL="171450" indent="-171450">
              <a:buFont typeface="Arial" panose="020B0604020202020204" pitchFamily="34" charset="0"/>
              <a:buChar char="•"/>
            </a:pPr>
            <a:r>
              <a:rPr lang="en-US" sz="1200" b="1" dirty="0" smtClean="0">
                <a:solidFill>
                  <a:schemeClr val="tx1"/>
                </a:solidFill>
                <a:latin typeface="+mj-lt"/>
              </a:rPr>
              <a:t>Cost savings to health care system</a:t>
            </a:r>
          </a:p>
          <a:p>
            <a:pPr marL="171450" indent="-171450">
              <a:buFont typeface="Arial" panose="020B0604020202020204" pitchFamily="34" charset="0"/>
              <a:buChar char="•"/>
            </a:pPr>
            <a:r>
              <a:rPr lang="en-US" sz="1200" b="1" dirty="0" smtClean="0">
                <a:solidFill>
                  <a:schemeClr val="tx1"/>
                </a:solidFill>
                <a:latin typeface="+mj-lt"/>
              </a:rPr>
              <a:t>Improved functionality and productivity</a:t>
            </a:r>
          </a:p>
          <a:p>
            <a:pPr marL="171450" indent="-171450">
              <a:buFont typeface="Arial" panose="020B0604020202020204" pitchFamily="34" charset="0"/>
              <a:buChar char="•"/>
            </a:pPr>
            <a:r>
              <a:rPr lang="en-US" sz="1200" b="1" dirty="0" smtClean="0">
                <a:solidFill>
                  <a:schemeClr val="tx1"/>
                </a:solidFill>
                <a:latin typeface="+mj-lt"/>
              </a:rPr>
              <a:t>Cost savings to employers and governments</a:t>
            </a:r>
          </a:p>
          <a:p>
            <a:pPr marL="171450" indent="-171450">
              <a:buFont typeface="Arial" panose="020B0604020202020204" pitchFamily="34" charset="0"/>
              <a:buChar char="•"/>
            </a:pPr>
            <a:r>
              <a:rPr lang="en-US" sz="1200" b="1" dirty="0" smtClean="0">
                <a:solidFill>
                  <a:schemeClr val="tx1"/>
                </a:solidFill>
                <a:latin typeface="+mj-lt"/>
              </a:rPr>
              <a:t>Crime reduction</a:t>
            </a:r>
          </a:p>
          <a:p>
            <a:pPr marL="171450" indent="-171450">
              <a:buFont typeface="Arial" panose="020B0604020202020204" pitchFamily="34" charset="0"/>
              <a:buChar char="•"/>
            </a:pPr>
            <a:r>
              <a:rPr lang="en-US" sz="1200" b="1" dirty="0" smtClean="0">
                <a:solidFill>
                  <a:schemeClr val="tx1"/>
                </a:solidFill>
                <a:latin typeface="+mj-lt"/>
              </a:rPr>
              <a:t>Cost savings to justice system</a:t>
            </a:r>
          </a:p>
          <a:p>
            <a:pPr marL="171450" indent="-171450">
              <a:buFont typeface="Arial" panose="020B0604020202020204" pitchFamily="34" charset="0"/>
              <a:buChar char="•"/>
            </a:pPr>
            <a:endParaRPr lang="en-US" sz="1200" b="1" dirty="0" smtClean="0">
              <a:solidFill>
                <a:schemeClr val="tx1"/>
              </a:solidFill>
              <a:latin typeface="+mj-lt"/>
            </a:endParaRPr>
          </a:p>
          <a:p>
            <a:pPr marL="171450" indent="-171450">
              <a:buFont typeface="Arial" panose="020B0604020202020204" pitchFamily="34" charset="0"/>
              <a:buChar char="•"/>
            </a:pPr>
            <a:endParaRPr lang="en-US" sz="1200" b="1" dirty="0">
              <a:solidFill>
                <a:schemeClr val="tx1"/>
              </a:solidFill>
              <a:latin typeface="+mj-lt"/>
            </a:endParaRPr>
          </a:p>
          <a:p>
            <a:pPr marL="171450" indent="-171450">
              <a:buFont typeface="Arial" panose="020B0604020202020204" pitchFamily="34" charset="0"/>
              <a:buChar char="•"/>
            </a:pPr>
            <a:endParaRPr lang="en-US" sz="1200" b="1" dirty="0" smtClean="0">
              <a:solidFill>
                <a:schemeClr val="tx1"/>
              </a:solidFill>
              <a:latin typeface="+mj-lt"/>
            </a:endParaRPr>
          </a:p>
          <a:p>
            <a:pPr marL="171450" indent="-171450">
              <a:buFont typeface="Arial" panose="020B0604020202020204" pitchFamily="34" charset="0"/>
              <a:buChar char="•"/>
            </a:pPr>
            <a:endParaRPr lang="en-US" sz="1400" b="1" dirty="0">
              <a:solidFill>
                <a:schemeClr val="tx1"/>
              </a:solidFill>
              <a:latin typeface="+mj-lt"/>
            </a:endParaRPr>
          </a:p>
          <a:p>
            <a:pPr marL="171450" indent="-171450">
              <a:buFont typeface="Arial" panose="020B0604020202020204" pitchFamily="34" charset="0"/>
              <a:buChar char="•"/>
            </a:pPr>
            <a:endParaRPr lang="en-US" sz="1200" b="1" dirty="0">
              <a:solidFill>
                <a:schemeClr val="tx1"/>
              </a:solidFill>
              <a:latin typeface="+mj-lt"/>
            </a:endParaRPr>
          </a:p>
        </p:txBody>
      </p:sp>
      <p:sp>
        <p:nvSpPr>
          <p:cNvPr id="12" name="Right Arrow 11"/>
          <p:cNvSpPr/>
          <p:nvPr/>
        </p:nvSpPr>
        <p:spPr bwMode="auto">
          <a:xfrm>
            <a:off x="6344977" y="3369250"/>
            <a:ext cx="668294" cy="635178"/>
          </a:xfrm>
          <a:prstGeom prst="rightArrow">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64" charset="-128"/>
            </a:endParaRPr>
          </a:p>
        </p:txBody>
      </p:sp>
      <p:sp>
        <p:nvSpPr>
          <p:cNvPr id="10" name="Right Arrow 9"/>
          <p:cNvSpPr/>
          <p:nvPr/>
        </p:nvSpPr>
        <p:spPr bwMode="auto">
          <a:xfrm>
            <a:off x="3209367" y="3369250"/>
            <a:ext cx="668294" cy="635178"/>
          </a:xfrm>
          <a:prstGeom prst="rightArrow">
            <a:avLst/>
          </a:prstGeom>
          <a:solidFill>
            <a:schemeClr val="accent4">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ヒラギノ角ゴ Pro W3" pitchFamily="64" charset="-128"/>
            </a:endParaRPr>
          </a:p>
        </p:txBody>
      </p:sp>
    </p:spTree>
    <p:extLst>
      <p:ext uri="{BB962C8B-B14F-4D97-AF65-F5344CB8AC3E}">
        <p14:creationId xmlns:p14="http://schemas.microsoft.com/office/powerpoint/2010/main" val="1711676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23035"/>
            <a:ext cx="7945006" cy="4320565"/>
          </a:xfrm>
        </p:spPr>
        <p:txBody>
          <a:bodyPr/>
          <a:lstStyle/>
          <a:p>
            <a:pPr lvl="0"/>
            <a:r>
              <a:rPr lang="en-US" sz="1800" dirty="0"/>
              <a:t>The term “substance use disorders” </a:t>
            </a:r>
            <a:r>
              <a:rPr lang="en-US" sz="1800" dirty="0" smtClean="0"/>
              <a:t>in </a:t>
            </a:r>
            <a:r>
              <a:rPr lang="en-US" sz="1800" dirty="0"/>
              <a:t>this study refers to alcoholism and binge drinking, illicit drug use, misuse of prescription drugs, and other related conditions on a continuum ranging from misuse to </a:t>
            </a:r>
            <a:r>
              <a:rPr lang="en-US" sz="1800" dirty="0" smtClean="0"/>
              <a:t>addiction</a:t>
            </a:r>
          </a:p>
          <a:p>
            <a:pPr lvl="0"/>
            <a:r>
              <a:rPr lang="en-US" sz="1800" dirty="0" smtClean="0"/>
              <a:t>“Addiction </a:t>
            </a:r>
            <a:r>
              <a:rPr lang="en-US" sz="1800" dirty="0"/>
              <a:t>treatment” </a:t>
            </a:r>
            <a:r>
              <a:rPr lang="en-US" sz="1800" dirty="0" smtClean="0"/>
              <a:t>in this study refers to services </a:t>
            </a:r>
            <a:r>
              <a:rPr lang="en-US" sz="1800" dirty="0"/>
              <a:t>provided </a:t>
            </a:r>
            <a:r>
              <a:rPr lang="en-US" sz="1800" dirty="0" smtClean="0"/>
              <a:t>in a </a:t>
            </a:r>
            <a:r>
              <a:rPr lang="en-US" sz="1800" dirty="0"/>
              <a:t>variety of facility- and community-based settings through a broad array of clinical and social </a:t>
            </a:r>
            <a:r>
              <a:rPr lang="en-US" sz="1800" dirty="0" smtClean="0"/>
              <a:t>interventions</a:t>
            </a:r>
            <a:endParaRPr lang="en-US" sz="1800" dirty="0"/>
          </a:p>
          <a:p>
            <a:r>
              <a:rPr lang="en-US" sz="1800" dirty="0" smtClean="0"/>
              <a:t>Substance </a:t>
            </a:r>
            <a:r>
              <a:rPr lang="en-US" sz="1800" dirty="0"/>
              <a:t>use disorders affect individuals across all segments of the population and incur substantial social, </a:t>
            </a:r>
            <a:r>
              <a:rPr lang="en-US" sz="1800" dirty="0" smtClean="0"/>
              <a:t>mortality, </a:t>
            </a:r>
            <a:r>
              <a:rPr lang="en-US" sz="1800" dirty="0"/>
              <a:t>and economic </a:t>
            </a:r>
            <a:r>
              <a:rPr lang="en-US" sz="1800" dirty="0" smtClean="0"/>
              <a:t>costs</a:t>
            </a:r>
            <a:endParaRPr lang="en-US" sz="1800" dirty="0"/>
          </a:p>
          <a:p>
            <a:r>
              <a:rPr lang="en-US" sz="1800" dirty="0" smtClean="0"/>
              <a:t>A tremendous treatment gap still exists </a:t>
            </a:r>
            <a:r>
              <a:rPr lang="en-US" sz="1800" dirty="0"/>
              <a:t>due to a wide range of barriers to accessing </a:t>
            </a:r>
            <a:r>
              <a:rPr lang="en-US" sz="1800" dirty="0" smtClean="0"/>
              <a:t>care, including </a:t>
            </a:r>
            <a:r>
              <a:rPr lang="en-US" sz="1800" dirty="0"/>
              <a:t>factors that lead to lack of patient readiness for </a:t>
            </a:r>
            <a:r>
              <a:rPr lang="en-US" sz="1800" dirty="0" smtClean="0"/>
              <a:t>treatment</a:t>
            </a:r>
            <a:endParaRPr lang="en-US" sz="1800" dirty="0"/>
          </a:p>
          <a:p>
            <a:r>
              <a:rPr lang="en-US" sz="1800" dirty="0" smtClean="0"/>
              <a:t>Addiction </a:t>
            </a:r>
            <a:r>
              <a:rPr lang="en-US" sz="1800" dirty="0"/>
              <a:t>treatment occurs within a continuum of care settings through a variety of modalities, but the treatment infrastructure is </a:t>
            </a:r>
            <a:r>
              <a:rPr lang="en-US" sz="1800" dirty="0" smtClean="0"/>
              <a:t>limited</a:t>
            </a:r>
          </a:p>
          <a:p>
            <a:pPr lvl="1"/>
            <a:r>
              <a:rPr lang="en-US" sz="1600" dirty="0" smtClean="0"/>
              <a:t>Treatment can be </a:t>
            </a:r>
            <a:r>
              <a:rPr lang="en-US" sz="1600" dirty="0"/>
              <a:t>most effective when the full continuum of care is </a:t>
            </a:r>
            <a:r>
              <a:rPr lang="en-US" sz="1600" dirty="0" smtClean="0"/>
              <a:t>available</a:t>
            </a:r>
            <a:endParaRPr lang="en-US" sz="1600" dirty="0"/>
          </a:p>
          <a:p>
            <a:pPr lvl="1"/>
            <a:r>
              <a:rPr lang="en-US" sz="1600" dirty="0"/>
              <a:t>T</a:t>
            </a:r>
            <a:r>
              <a:rPr lang="en-US" sz="1600" dirty="0" smtClean="0"/>
              <a:t>he American Society of Addiction Medicine (ASAM) </a:t>
            </a:r>
            <a:r>
              <a:rPr lang="en-US" sz="1600" dirty="0"/>
              <a:t>developed </a:t>
            </a:r>
            <a:r>
              <a:rPr lang="en-US" sz="1600" dirty="0" smtClean="0"/>
              <a:t>standardized criteria </a:t>
            </a:r>
            <a:r>
              <a:rPr lang="en-US" sz="1600" dirty="0"/>
              <a:t>to </a:t>
            </a:r>
            <a:r>
              <a:rPr lang="en-US" sz="1600" dirty="0" smtClean="0"/>
              <a:t>place patients </a:t>
            </a:r>
            <a:r>
              <a:rPr lang="en-US" sz="1600" dirty="0"/>
              <a:t>in the appropriate level of care </a:t>
            </a:r>
            <a:r>
              <a:rPr lang="en-US" sz="1600" dirty="0" smtClean="0"/>
              <a:t>based on severity of illness</a:t>
            </a:r>
            <a:endParaRPr lang="en-US" sz="1600" dirty="0"/>
          </a:p>
        </p:txBody>
      </p:sp>
      <p:sp>
        <p:nvSpPr>
          <p:cNvPr id="3" name="Title 2"/>
          <p:cNvSpPr>
            <a:spLocks noGrp="1"/>
          </p:cNvSpPr>
          <p:nvPr>
            <p:ph type="title"/>
          </p:nvPr>
        </p:nvSpPr>
        <p:spPr>
          <a:xfrm>
            <a:off x="927685" y="76200"/>
            <a:ext cx="7855521" cy="1349581"/>
          </a:xfrm>
        </p:spPr>
        <p:txBody>
          <a:bodyPr/>
          <a:lstStyle/>
          <a:p>
            <a:r>
              <a:rPr lang="en-US" sz="4000" dirty="0" smtClean="0"/>
              <a:t>Executive Summary:</a:t>
            </a:r>
            <a:r>
              <a:rPr lang="en-US" sz="3600" dirty="0" smtClean="0"/>
              <a:t/>
            </a:r>
            <a:br>
              <a:rPr lang="en-US" sz="3600" dirty="0" smtClean="0"/>
            </a:br>
            <a:r>
              <a:rPr lang="en-US" sz="3600" dirty="0" smtClean="0"/>
              <a:t>Key Findings</a:t>
            </a:r>
            <a:endParaRPr lang="en-US" sz="3600" dirty="0"/>
          </a:p>
        </p:txBody>
      </p:sp>
    </p:spTree>
    <p:extLst>
      <p:ext uri="{BB962C8B-B14F-4D97-AF65-F5344CB8AC3E}">
        <p14:creationId xmlns:p14="http://schemas.microsoft.com/office/powerpoint/2010/main" val="33457051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243" y="1828800"/>
            <a:ext cx="8063357" cy="4320565"/>
          </a:xfrm>
        </p:spPr>
        <p:txBody>
          <a:bodyPr/>
          <a:lstStyle/>
          <a:p>
            <a:r>
              <a:rPr lang="en-US" sz="1500" dirty="0" smtClean="0"/>
              <a:t>Both the ACA and MHPAEA need to be fully implemented in order to achieve their intended effects</a:t>
            </a:r>
          </a:p>
          <a:p>
            <a:r>
              <a:rPr lang="en-US" sz="1500" dirty="0" smtClean="0"/>
              <a:t>Additional policy changes are still needed to address changing patient demographics and the resulting gaps in addiction treatment coverage and quality of care</a:t>
            </a:r>
          </a:p>
          <a:p>
            <a:pPr lvl="1"/>
            <a:r>
              <a:rPr lang="en-US" sz="1300" dirty="0" smtClean="0"/>
              <a:t>Address the Medicaid IMD exclusion</a:t>
            </a:r>
          </a:p>
          <a:p>
            <a:pPr lvl="1"/>
            <a:r>
              <a:rPr lang="en-US" sz="1300" dirty="0" smtClean="0"/>
              <a:t>Modernize Medicare (to cover a full range of benefits, including residential treatment center services)</a:t>
            </a:r>
          </a:p>
          <a:p>
            <a:pPr lvl="1"/>
            <a:r>
              <a:rPr lang="en-US" sz="1300" dirty="0" smtClean="0"/>
              <a:t>Mandate transparency in the disclosure of commercial insurance benefits for addiction treatment</a:t>
            </a:r>
          </a:p>
          <a:p>
            <a:r>
              <a:rPr lang="en-US" sz="1500" dirty="0" smtClean="0"/>
              <a:t>It is essential to more fully develop the science behind the biology of substance use disorders</a:t>
            </a:r>
          </a:p>
          <a:p>
            <a:r>
              <a:rPr lang="en-US" sz="1500" dirty="0" smtClean="0"/>
              <a:t>More research is needed to collect National Outcome Measures (NOMs), with abstinence being just one of many outcomes that indicates “treatment is working” (e.g., improved health status, increased functionality and productivity, decreased criminal and justice system involvement, stable living situation, etc.)</a:t>
            </a:r>
          </a:p>
          <a:p>
            <a:r>
              <a:rPr lang="en-US" sz="1500" dirty="0" smtClean="0"/>
              <a:t>Delivery of addiction treatment needs to be better integrated with medical care, with a clear role for primary care providers, an improved referral system to specialists, and continuity of care</a:t>
            </a:r>
          </a:p>
          <a:p>
            <a:r>
              <a:rPr lang="en-US" sz="1500" dirty="0" smtClean="0"/>
              <a:t>As payment systems change from volume-based (i.e., fee-for-service) to value-based systems (e.g., accountable care organizations, bundled payments) over time, providers of addiction treatment will need to show “value” to patients, payers, and policymakers, and become an integral component of population health management</a:t>
            </a:r>
            <a:endParaRPr lang="en-US" sz="1500" dirty="0"/>
          </a:p>
        </p:txBody>
      </p:sp>
      <p:sp>
        <p:nvSpPr>
          <p:cNvPr id="3" name="Title 2"/>
          <p:cNvSpPr>
            <a:spLocks noGrp="1"/>
          </p:cNvSpPr>
          <p:nvPr>
            <p:ph type="title"/>
          </p:nvPr>
        </p:nvSpPr>
        <p:spPr>
          <a:xfrm>
            <a:off x="927685" y="76200"/>
            <a:ext cx="7855521" cy="1349581"/>
          </a:xfrm>
        </p:spPr>
        <p:txBody>
          <a:bodyPr/>
          <a:lstStyle/>
          <a:p>
            <a:r>
              <a:rPr lang="en-US" sz="4000" dirty="0"/>
              <a:t>Policy Recommendations to Improve Addiction Treatment</a:t>
            </a:r>
          </a:p>
        </p:txBody>
      </p:sp>
    </p:spTree>
    <p:extLst>
      <p:ext uri="{BB962C8B-B14F-4D97-AF65-F5344CB8AC3E}">
        <p14:creationId xmlns:p14="http://schemas.microsoft.com/office/powerpoint/2010/main" val="25563814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7100" y="2971800"/>
            <a:ext cx="7856538" cy="1349375"/>
          </a:xfrm>
        </p:spPr>
        <p:txBody>
          <a:bodyPr/>
          <a:lstStyle/>
          <a:p>
            <a:pPr algn="ctr"/>
            <a:r>
              <a:rPr lang="en-US" dirty="0" smtClean="0"/>
              <a:t>Appendix</a:t>
            </a:r>
            <a:br>
              <a:rPr lang="en-US" dirty="0" smtClean="0"/>
            </a:br>
            <a:r>
              <a:rPr lang="en-US" sz="3600" dirty="0" smtClean="0"/>
              <a:t>Methodology and Data Sources</a:t>
            </a:r>
            <a:endParaRPr lang="en-US" dirty="0"/>
          </a:p>
        </p:txBody>
      </p:sp>
    </p:spTree>
    <p:extLst>
      <p:ext uri="{BB962C8B-B14F-4D97-AF65-F5344CB8AC3E}">
        <p14:creationId xmlns:p14="http://schemas.microsoft.com/office/powerpoint/2010/main" val="23937870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23942" y="1447800"/>
            <a:ext cx="7854963" cy="4320565"/>
          </a:xfrm>
        </p:spPr>
        <p:txBody>
          <a:bodyPr/>
          <a:lstStyle/>
          <a:p>
            <a:r>
              <a:rPr lang="en-US" sz="1700" dirty="0" smtClean="0"/>
              <a:t>Environmental scan to analyze supply, demand, funding, and access issues</a:t>
            </a:r>
          </a:p>
          <a:p>
            <a:pPr lvl="1"/>
            <a:r>
              <a:rPr lang="en-US" sz="1500" dirty="0" smtClean="0"/>
              <a:t>Reviewing relevant government publications</a:t>
            </a:r>
          </a:p>
          <a:p>
            <a:pPr lvl="3"/>
            <a:r>
              <a:rPr lang="en-US" dirty="0" smtClean="0"/>
              <a:t>SAMHSA: National Surveys on Drug Use and Health and National Survey of Substance Abuse Treatment Services</a:t>
            </a:r>
          </a:p>
          <a:p>
            <a:pPr lvl="3"/>
            <a:r>
              <a:rPr lang="en-US" dirty="0" smtClean="0"/>
              <a:t>DHHS: Projections of National Expenditures for Mental Health Services and Substance Abuse Treatment (2004-2014)</a:t>
            </a:r>
          </a:p>
          <a:p>
            <a:pPr lvl="3"/>
            <a:r>
              <a:rPr lang="en-US" dirty="0" smtClean="0"/>
              <a:t>Health Care Cost Institute</a:t>
            </a:r>
          </a:p>
          <a:p>
            <a:pPr lvl="3"/>
            <a:r>
              <a:rPr lang="en-US" dirty="0" smtClean="0"/>
              <a:t>Office of National Drug Control Policy</a:t>
            </a:r>
          </a:p>
          <a:p>
            <a:pPr lvl="1"/>
            <a:r>
              <a:rPr lang="en-US" sz="1500" dirty="0" smtClean="0"/>
              <a:t>Reviewing publications by major journals  (e.g., Health Affairs, Journal of Studies on Alcohol and Drugs, Journal on Substance Abuse Treatment, and etc.)</a:t>
            </a:r>
          </a:p>
          <a:p>
            <a:pPr lvl="1"/>
            <a:r>
              <a:rPr lang="en-US" sz="1500" dirty="0" smtClean="0"/>
              <a:t>Reviewing relevant legislation (e.g., ACA/MHPAEA)</a:t>
            </a:r>
          </a:p>
          <a:p>
            <a:pPr lvl="1"/>
            <a:r>
              <a:rPr lang="en-US" sz="1500" dirty="0" smtClean="0"/>
              <a:t>Non-profit organizations, such as National Alliance on Mental Illness and the American Society for Addiction Medicine</a:t>
            </a:r>
          </a:p>
          <a:p>
            <a:r>
              <a:rPr lang="en-US" sz="1700" dirty="0" smtClean="0"/>
              <a:t>Key Informant Interviews to supplement our findings</a:t>
            </a:r>
          </a:p>
          <a:p>
            <a:pPr lvl="1"/>
            <a:r>
              <a:rPr lang="en-US" sz="1500" dirty="0" smtClean="0"/>
              <a:t>Experts from government agencies </a:t>
            </a:r>
          </a:p>
          <a:p>
            <a:pPr lvl="1"/>
            <a:r>
              <a:rPr lang="en-US" sz="1500" dirty="0" smtClean="0"/>
              <a:t>Experts from associations</a:t>
            </a:r>
          </a:p>
          <a:p>
            <a:pPr lvl="1"/>
            <a:r>
              <a:rPr lang="en-US" sz="1500" dirty="0" smtClean="0"/>
              <a:t>Practicing clinicians</a:t>
            </a:r>
          </a:p>
          <a:p>
            <a:pPr lvl="1"/>
            <a:r>
              <a:rPr lang="en-US" sz="1500" dirty="0" smtClean="0"/>
              <a:t>Insurance experts</a:t>
            </a:r>
          </a:p>
        </p:txBody>
      </p:sp>
      <p:sp>
        <p:nvSpPr>
          <p:cNvPr id="3" name="Title 2"/>
          <p:cNvSpPr>
            <a:spLocks noGrp="1"/>
          </p:cNvSpPr>
          <p:nvPr>
            <p:ph type="title"/>
          </p:nvPr>
        </p:nvSpPr>
        <p:spPr/>
        <p:txBody>
          <a:bodyPr/>
          <a:lstStyle/>
          <a:p>
            <a:r>
              <a:rPr lang="en-US" dirty="0" smtClean="0"/>
              <a:t>Methodology</a:t>
            </a:r>
            <a:endParaRPr lang="en-US" dirty="0"/>
          </a:p>
        </p:txBody>
      </p:sp>
    </p:spTree>
    <p:extLst>
      <p:ext uri="{BB962C8B-B14F-4D97-AF65-F5344CB8AC3E}">
        <p14:creationId xmlns:p14="http://schemas.microsoft.com/office/powerpoint/2010/main" val="37521846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243" y="1524001"/>
            <a:ext cx="7854963" cy="4778014"/>
          </a:xfrm>
        </p:spPr>
        <p:txBody>
          <a:bodyPr/>
          <a:lstStyle/>
          <a:p>
            <a:r>
              <a:rPr lang="en-US" sz="1200" dirty="0" smtClean="0"/>
              <a:t>National Survey on Drug Use And Health (NSDUH) </a:t>
            </a:r>
          </a:p>
          <a:p>
            <a:pPr lvl="1"/>
            <a:r>
              <a:rPr lang="en-US" sz="1100" dirty="0" smtClean="0"/>
              <a:t>Target population: The estimates of drug use prevalence from the NSDUH are designed to describe the civilian, noninstitutionalized population aged 12 or older living in the United States. The total survey sample of 2013 NSDUH covered 227,075 people</a:t>
            </a:r>
          </a:p>
          <a:p>
            <a:pPr lvl="1"/>
            <a:r>
              <a:rPr lang="en-US" sz="1100" dirty="0" smtClean="0"/>
              <a:t>Substance use disorder: is defined as meeting criteria in the Diagnostic and Statistical Manual of Mental Disorders (DSM-IV) for dependence or abuse for illicit drugs or alcohol, which are (1) problems at work, home, and school, (2) doing something physically dangerous, (3) repeated trouble with the law, and (4) problems with family or friends because of use of alcohol or illicit drugs in the past 12 months</a:t>
            </a:r>
          </a:p>
          <a:p>
            <a:pPr lvl="1"/>
            <a:r>
              <a:rPr lang="en-US" sz="1100" dirty="0" smtClean="0"/>
              <a:t>Substance dependence: is defined in consistency with the Diagnostic and Statistical Manual of Mental Disorders (DSM-IV) as having the following symptoms: (1) spending a lot of time engaging in activities related to substance use, (2) using the substance in greater quantities, or for a longer time than needed, (3) tolerance, (4) unsuccessful attempts to cut down on use, (5) continued substance use despite physical health or emotional problems associated with substance use, (6) reducing or eliminating participation in other activities because of substance use, and (7) withdrawal symptoms</a:t>
            </a:r>
          </a:p>
          <a:p>
            <a:pPr lvl="1"/>
            <a:r>
              <a:rPr lang="en-US" sz="1100" dirty="0" smtClean="0"/>
              <a:t>Illicit drug use: refers to use of any of the following drugs based on responses to questions: marijuana or hashish, cocaine (including crack), heroin, hallucinogens (including phencyclidine (PCP), lysergic acid diethylamide (LSD), and Ecstasy (MDMA), inhalant, or prescription-type psychotherapeutics used non-medically, which include pain relievers, tranquilizers, stimulants, and sedatives</a:t>
            </a:r>
          </a:p>
          <a:p>
            <a:pPr lvl="1"/>
            <a:r>
              <a:rPr lang="en-US" sz="1100" dirty="0" smtClean="0"/>
              <a:t>Binge use of alcohol: is defined as drinking five or more drinks on the same occasion (i.e., at the same time or within a couple of hours of each other) on at least 1 day in the past 30 days</a:t>
            </a:r>
          </a:p>
          <a:p>
            <a:r>
              <a:rPr lang="en-US" sz="1200" dirty="0" smtClean="0"/>
              <a:t>National Survey of Substance Abuse Treatment Services (N-SSATS)</a:t>
            </a:r>
          </a:p>
          <a:p>
            <a:pPr lvl="1"/>
            <a:r>
              <a:rPr lang="en-US" sz="1100" dirty="0" smtClean="0"/>
              <a:t>Target population: N-SSATS is designed to collect data on the location, characteristics, and use of alcohol and drug abuse treatment from all facilities, both public and private, throughout the 50 states of the United States, that provide substance abuse treatment. The 2012 N-SSATS facility universe totaled 19,316 facilities</a:t>
            </a:r>
          </a:p>
          <a:p>
            <a:pPr lvl="1"/>
            <a:r>
              <a:rPr lang="en-US" sz="1100" dirty="0" smtClean="0"/>
              <a:t>Facility capacity and utilization rates: Utilization rates were calculated by dividing the number residential (non-hospital) or hospital inpatient clients by the number of residential (non-hospital) or hospital inpatient designated beds. Because substance abuse treatment clients may also occupy non-designated beds, utilization rates cold be more than 100%</a:t>
            </a:r>
          </a:p>
        </p:txBody>
      </p:sp>
      <p:sp>
        <p:nvSpPr>
          <p:cNvPr id="3" name="Title 2"/>
          <p:cNvSpPr>
            <a:spLocks noGrp="1"/>
          </p:cNvSpPr>
          <p:nvPr>
            <p:ph type="title"/>
          </p:nvPr>
        </p:nvSpPr>
        <p:spPr/>
        <p:txBody>
          <a:bodyPr/>
          <a:lstStyle/>
          <a:p>
            <a:r>
              <a:rPr lang="en-US" dirty="0" smtClean="0"/>
              <a:t>Data Sources: SAMHSA</a:t>
            </a:r>
            <a:endParaRPr lang="en-US" dirty="0"/>
          </a:p>
        </p:txBody>
      </p:sp>
    </p:spTree>
    <p:extLst>
      <p:ext uri="{BB962C8B-B14F-4D97-AF65-F5344CB8AC3E}">
        <p14:creationId xmlns:p14="http://schemas.microsoft.com/office/powerpoint/2010/main" val="4170459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243" y="1981199"/>
            <a:ext cx="7854963" cy="4320815"/>
          </a:xfrm>
        </p:spPr>
        <p:txBody>
          <a:bodyPr/>
          <a:lstStyle/>
          <a:p>
            <a:r>
              <a:rPr lang="en-US" sz="1700" dirty="0" smtClean="0"/>
              <a:t>MHPAEA </a:t>
            </a:r>
            <a:r>
              <a:rPr lang="en-US" sz="1700" dirty="0"/>
              <a:t>and the ACA are milestones in the federal effort to expand coverage of addiction treatment, especially through the extension of coverage for young </a:t>
            </a:r>
            <a:r>
              <a:rPr lang="en-US" sz="1700" dirty="0" smtClean="0"/>
              <a:t>adults</a:t>
            </a:r>
            <a:endParaRPr lang="en-US" sz="1700" dirty="0"/>
          </a:p>
          <a:p>
            <a:pPr lvl="0"/>
            <a:r>
              <a:rPr lang="en-US" sz="1700" dirty="0"/>
              <a:t>But there are still gaps in </a:t>
            </a:r>
            <a:r>
              <a:rPr lang="en-US" sz="1700" dirty="0" smtClean="0"/>
              <a:t>coverage</a:t>
            </a:r>
            <a:endParaRPr lang="en-US" sz="1700" dirty="0"/>
          </a:p>
          <a:p>
            <a:pPr lvl="1"/>
            <a:r>
              <a:rPr lang="en-US" sz="1500" dirty="0" smtClean="0"/>
              <a:t>The Medicaid </a:t>
            </a:r>
            <a:r>
              <a:rPr lang="en-US" sz="1500" dirty="0"/>
              <a:t>I</a:t>
            </a:r>
            <a:r>
              <a:rPr lang="en-US" sz="1500" dirty="0" smtClean="0"/>
              <a:t>nstitutions for Mental Disease (IMD) exclusion prevents adults (ages 21-64) from accessing short-term, acute care in psychiatric hospitals and residential treatment centers</a:t>
            </a:r>
          </a:p>
          <a:p>
            <a:pPr lvl="1"/>
            <a:r>
              <a:rPr lang="en-US" sz="1500" dirty="0" smtClean="0"/>
              <a:t>The </a:t>
            </a:r>
            <a:r>
              <a:rPr lang="en-US" sz="1500" dirty="0"/>
              <a:t>Medicare benefit and commercial insurance lack coverage for a full range of intermediate and ambulatory </a:t>
            </a:r>
            <a:r>
              <a:rPr lang="en-US" sz="1500" dirty="0" smtClean="0"/>
              <a:t>care and long-term engagement in addiction treatment, which </a:t>
            </a:r>
            <a:r>
              <a:rPr lang="en-US" sz="1500" dirty="0"/>
              <a:t>is necessary to keep patients engaged and treat addiction as a chronic </a:t>
            </a:r>
            <a:r>
              <a:rPr lang="en-US" sz="1500" dirty="0" smtClean="0"/>
              <a:t>disease</a:t>
            </a:r>
            <a:endParaRPr lang="en-US" sz="1500" dirty="0"/>
          </a:p>
          <a:p>
            <a:r>
              <a:rPr lang="en-US" sz="1700" dirty="0" smtClean="0"/>
              <a:t>The </a:t>
            </a:r>
            <a:r>
              <a:rPr lang="en-US" sz="1700" dirty="0"/>
              <a:t>payer mix for addiction treatment is </a:t>
            </a:r>
            <a:r>
              <a:rPr lang="en-US" sz="1700" dirty="0" smtClean="0"/>
              <a:t>varied</a:t>
            </a:r>
            <a:endParaRPr lang="en-US" sz="1700" dirty="0"/>
          </a:p>
          <a:p>
            <a:pPr lvl="1"/>
            <a:r>
              <a:rPr lang="en-US" sz="1500" dirty="0" smtClean="0"/>
              <a:t>Public </a:t>
            </a:r>
            <a:r>
              <a:rPr lang="en-US" sz="1500" dirty="0"/>
              <a:t>payers, and in particular Medicaid and other state and local </a:t>
            </a:r>
            <a:r>
              <a:rPr lang="en-US" sz="1500" dirty="0" smtClean="0"/>
              <a:t>block grant-type programs, </a:t>
            </a:r>
            <a:r>
              <a:rPr lang="en-US" sz="1500" dirty="0"/>
              <a:t>currently fund the majority of addiction </a:t>
            </a:r>
            <a:r>
              <a:rPr lang="en-US" sz="1500" dirty="0" smtClean="0"/>
              <a:t>treatment, </a:t>
            </a:r>
            <a:r>
              <a:rPr lang="en-US" sz="1500" dirty="0"/>
              <a:t>and this proportion is projected to increase over the next </a:t>
            </a:r>
            <a:r>
              <a:rPr lang="en-US" sz="1500" dirty="0" smtClean="0"/>
              <a:t>decade</a:t>
            </a:r>
          </a:p>
          <a:p>
            <a:pPr lvl="1"/>
            <a:r>
              <a:rPr lang="en-US" sz="1500" dirty="0" smtClean="0"/>
              <a:t>But</a:t>
            </a:r>
            <a:r>
              <a:rPr lang="en-US" sz="1500" dirty="0"/>
              <a:t>, interest by commercial payers is increasing as they offer </a:t>
            </a:r>
            <a:r>
              <a:rPr lang="en-US" sz="1500" dirty="0" smtClean="0"/>
              <a:t>managed Medicaid </a:t>
            </a:r>
            <a:r>
              <a:rPr lang="en-US" sz="1500" dirty="0"/>
              <a:t>and employer insurance </a:t>
            </a:r>
            <a:r>
              <a:rPr lang="en-US" sz="1500" dirty="0" smtClean="0"/>
              <a:t>products</a:t>
            </a:r>
          </a:p>
          <a:p>
            <a:pPr lvl="0"/>
            <a:r>
              <a:rPr lang="en-US" sz="1700" dirty="0"/>
              <a:t>Overall funding for addiction treatment is projected to </a:t>
            </a:r>
            <a:r>
              <a:rPr lang="en-US" sz="1700" dirty="0" smtClean="0"/>
              <a:t>grow</a:t>
            </a:r>
            <a:endParaRPr lang="en-US" sz="1700" dirty="0"/>
          </a:p>
          <a:p>
            <a:endParaRPr lang="en-US" dirty="0"/>
          </a:p>
        </p:txBody>
      </p:sp>
      <p:sp>
        <p:nvSpPr>
          <p:cNvPr id="3" name="Title 2"/>
          <p:cNvSpPr>
            <a:spLocks noGrp="1"/>
          </p:cNvSpPr>
          <p:nvPr>
            <p:ph type="title"/>
          </p:nvPr>
        </p:nvSpPr>
        <p:spPr>
          <a:xfrm>
            <a:off x="927685" y="76200"/>
            <a:ext cx="7855521" cy="1349581"/>
          </a:xfrm>
        </p:spPr>
        <p:txBody>
          <a:bodyPr/>
          <a:lstStyle/>
          <a:p>
            <a:r>
              <a:rPr lang="en-US" sz="4000" dirty="0"/>
              <a:t>Executive </a:t>
            </a:r>
            <a:r>
              <a:rPr lang="en-US" sz="4000" dirty="0" smtClean="0"/>
              <a:t>Summary:</a:t>
            </a:r>
            <a:br>
              <a:rPr lang="en-US" sz="4000" dirty="0" smtClean="0"/>
            </a:br>
            <a:r>
              <a:rPr lang="en-US" sz="3600" dirty="0" smtClean="0"/>
              <a:t>Key Findings </a:t>
            </a:r>
            <a:r>
              <a:rPr lang="en-US" sz="2800" dirty="0" smtClean="0"/>
              <a:t>(cont.)</a:t>
            </a:r>
            <a:endParaRPr lang="en-US" sz="4000" dirty="0"/>
          </a:p>
        </p:txBody>
      </p:sp>
    </p:spTree>
    <p:extLst>
      <p:ext uri="{BB962C8B-B14F-4D97-AF65-F5344CB8AC3E}">
        <p14:creationId xmlns:p14="http://schemas.microsoft.com/office/powerpoint/2010/main" val="493644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243" y="1828800"/>
            <a:ext cx="8063357" cy="4320565"/>
          </a:xfrm>
        </p:spPr>
        <p:txBody>
          <a:bodyPr/>
          <a:lstStyle/>
          <a:p>
            <a:r>
              <a:rPr lang="en-US" sz="1500" dirty="0" smtClean="0"/>
              <a:t>Both the ACA and MHPAEA need to be fully implemented in order to achieve their intended effects</a:t>
            </a:r>
          </a:p>
          <a:p>
            <a:r>
              <a:rPr lang="en-US" sz="1500" dirty="0" smtClean="0"/>
              <a:t>Additional policy changes are still needed to address changing patient demographics and the resulting gaps in addiction treatment coverage and quality of care</a:t>
            </a:r>
          </a:p>
          <a:p>
            <a:pPr lvl="1"/>
            <a:r>
              <a:rPr lang="en-US" sz="1300" dirty="0" smtClean="0"/>
              <a:t>Address the Medicaid IMD exclusion</a:t>
            </a:r>
          </a:p>
          <a:p>
            <a:pPr lvl="1"/>
            <a:r>
              <a:rPr lang="en-US" sz="1300" dirty="0" smtClean="0"/>
              <a:t>Modernize Medicare (to cover a full range of benefits, including residential treatment center services)</a:t>
            </a:r>
          </a:p>
          <a:p>
            <a:pPr lvl="1"/>
            <a:r>
              <a:rPr lang="en-US" sz="1300" dirty="0" smtClean="0"/>
              <a:t>Mandate transparency in the disclosure of commercial insurance benefits for addiction treatment</a:t>
            </a:r>
          </a:p>
          <a:p>
            <a:r>
              <a:rPr lang="en-US" sz="1500" dirty="0" smtClean="0"/>
              <a:t>It is essential to more fully develop the science behind the biology of substance use disorders</a:t>
            </a:r>
          </a:p>
          <a:p>
            <a:r>
              <a:rPr lang="en-US" sz="1500" dirty="0" smtClean="0"/>
              <a:t>More research is needed to collect National Outcome Measures (NOMs), with abstinence being just one of many outcomes that indicates “treatment is working” (e.g., improved health status, increased functionality and productivity, decreased criminal and justice system involvement, stable living situation, etc.)</a:t>
            </a:r>
          </a:p>
          <a:p>
            <a:r>
              <a:rPr lang="en-US" sz="1500" dirty="0" smtClean="0"/>
              <a:t>Delivery of addiction treatment needs to be better integrated with medical care, with a clear role for primary care providers, an improved referral system to specialists, and continuity of care</a:t>
            </a:r>
          </a:p>
          <a:p>
            <a:r>
              <a:rPr lang="en-US" sz="1500" dirty="0" smtClean="0"/>
              <a:t>As payment systems change from volume-based (i.e., fee-for-service) to value-based systems (e.g., accountable care organizations, bundled payments) over time, providers of addiction treatment will need to show “value” to patients, payers, and policymakers, and become an integral component of population health management</a:t>
            </a:r>
            <a:endParaRPr lang="en-US" sz="1500" dirty="0"/>
          </a:p>
        </p:txBody>
      </p:sp>
      <p:sp>
        <p:nvSpPr>
          <p:cNvPr id="3" name="Title 2"/>
          <p:cNvSpPr>
            <a:spLocks noGrp="1"/>
          </p:cNvSpPr>
          <p:nvPr>
            <p:ph type="title"/>
          </p:nvPr>
        </p:nvSpPr>
        <p:spPr>
          <a:xfrm>
            <a:off x="927685" y="76200"/>
            <a:ext cx="7855521" cy="1349581"/>
          </a:xfrm>
        </p:spPr>
        <p:txBody>
          <a:bodyPr/>
          <a:lstStyle/>
          <a:p>
            <a:r>
              <a:rPr lang="en-US" sz="4000" dirty="0" smtClean="0"/>
              <a:t>Executive Summary:</a:t>
            </a:r>
            <a:br>
              <a:rPr lang="en-US" sz="4000" dirty="0" smtClean="0"/>
            </a:br>
            <a:r>
              <a:rPr lang="en-US" sz="3600" dirty="0" smtClean="0"/>
              <a:t>Policy Recommendations</a:t>
            </a:r>
            <a:endParaRPr lang="en-US" sz="4000" dirty="0"/>
          </a:p>
        </p:txBody>
      </p:sp>
    </p:spTree>
    <p:extLst>
      <p:ext uri="{BB962C8B-B14F-4D97-AF65-F5344CB8AC3E}">
        <p14:creationId xmlns:p14="http://schemas.microsoft.com/office/powerpoint/2010/main" val="358331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7100" y="2819400"/>
            <a:ext cx="7856538" cy="1349375"/>
          </a:xfrm>
        </p:spPr>
        <p:txBody>
          <a:bodyPr/>
          <a:lstStyle/>
          <a:p>
            <a:pPr algn="ctr"/>
            <a:r>
              <a:rPr lang="en-US" sz="4000" dirty="0" smtClean="0"/>
              <a:t>Definition of Terms</a:t>
            </a:r>
            <a:br>
              <a:rPr lang="en-US" sz="4000" dirty="0" smtClean="0"/>
            </a:br>
            <a:r>
              <a:rPr lang="en-US" sz="4000" dirty="0" smtClean="0"/>
              <a:t>and</a:t>
            </a:r>
            <a:br>
              <a:rPr lang="en-US" sz="4000" dirty="0" smtClean="0"/>
            </a:br>
            <a:r>
              <a:rPr lang="en-US" sz="4000" dirty="0" smtClean="0"/>
              <a:t>Framework for Aligning Supply and Demand of Addiction Treatment</a:t>
            </a:r>
            <a:endParaRPr lang="en-US" sz="4000" dirty="0"/>
          </a:p>
        </p:txBody>
      </p:sp>
    </p:spTree>
    <p:extLst>
      <p:ext uri="{BB962C8B-B14F-4D97-AF65-F5344CB8AC3E}">
        <p14:creationId xmlns:p14="http://schemas.microsoft.com/office/powerpoint/2010/main" val="3980208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76200"/>
            <a:ext cx="7856538" cy="1349375"/>
          </a:xfrm>
        </p:spPr>
        <p:txBody>
          <a:bodyPr/>
          <a:lstStyle/>
          <a:p>
            <a:r>
              <a:rPr lang="en-US" dirty="0" smtClean="0"/>
              <a:t>Definition of Terms</a:t>
            </a:r>
            <a:endParaRPr lang="en-US" dirty="0"/>
          </a:p>
        </p:txBody>
      </p:sp>
      <p:sp>
        <p:nvSpPr>
          <p:cNvPr id="4" name="Content Placeholder 3"/>
          <p:cNvSpPr>
            <a:spLocks noGrp="1"/>
          </p:cNvSpPr>
          <p:nvPr>
            <p:ph sz="half" idx="1"/>
          </p:nvPr>
        </p:nvSpPr>
        <p:spPr/>
        <p:txBody>
          <a:bodyPr/>
          <a:lstStyle/>
          <a:p>
            <a:pPr marL="233363" indent="-233363">
              <a:buClr>
                <a:srgbClr val="9FC761"/>
              </a:buClr>
              <a:buFont typeface="Arial" pitchFamily="34" charset="0"/>
              <a:buChar char="•"/>
            </a:pPr>
            <a:r>
              <a:rPr lang="en-US" sz="1800" dirty="0"/>
              <a:t>“Substance use disorder”</a:t>
            </a:r>
          </a:p>
          <a:p>
            <a:pPr marL="598488" lvl="1" indent="-233363">
              <a:buFont typeface="Arial" pitchFamily="34" charset="0"/>
              <a:buChar char="•"/>
            </a:pPr>
            <a:r>
              <a:rPr lang="en-US" sz="1600" u="sng" dirty="0" smtClean="0"/>
              <a:t>Alcohol Use Disorder</a:t>
            </a:r>
            <a:r>
              <a:rPr lang="en-US" sz="1600" dirty="0" smtClean="0"/>
              <a:t> (as defined by the </a:t>
            </a:r>
            <a:r>
              <a:rPr lang="en-US" sz="1600" i="1" dirty="0" smtClean="0"/>
              <a:t>Diagnostic and Statistical Manual of Mental Disorders, 5</a:t>
            </a:r>
            <a:r>
              <a:rPr lang="en-US" sz="1600" i="1" baseline="30000" dirty="0" smtClean="0"/>
              <a:t>th</a:t>
            </a:r>
            <a:r>
              <a:rPr lang="en-US" sz="1600" i="1" dirty="0" smtClean="0"/>
              <a:t> Edition </a:t>
            </a:r>
            <a:r>
              <a:rPr lang="en-US" sz="1600" dirty="0" smtClean="0"/>
              <a:t>(DSM-5))</a:t>
            </a:r>
            <a:endParaRPr lang="en-US" sz="1600" dirty="0"/>
          </a:p>
          <a:p>
            <a:pPr marL="598488" lvl="1" indent="-233363">
              <a:buFont typeface="Arial" pitchFamily="34" charset="0"/>
              <a:buChar char="•"/>
            </a:pPr>
            <a:r>
              <a:rPr lang="en-US" sz="1600" u="sng" dirty="0" smtClean="0"/>
              <a:t>Illicit drug use</a:t>
            </a:r>
            <a:r>
              <a:rPr lang="en-US" sz="1600" dirty="0" smtClean="0"/>
              <a:t> </a:t>
            </a:r>
            <a:r>
              <a:rPr lang="en-US" sz="1600" dirty="0"/>
              <a:t>(including marijuana or hashish, cocaine, heroin, hallucinogens, inhalants)</a:t>
            </a:r>
          </a:p>
          <a:p>
            <a:pPr marL="598488" lvl="1" indent="-233363">
              <a:buFont typeface="Arial" pitchFamily="34" charset="0"/>
              <a:buChar char="•"/>
            </a:pPr>
            <a:r>
              <a:rPr lang="en-US" sz="1600" u="sng" dirty="0" smtClean="0"/>
              <a:t>Misuse of prescription drugs </a:t>
            </a:r>
            <a:r>
              <a:rPr lang="en-US" sz="1600" dirty="0" smtClean="0"/>
              <a:t>(primarily </a:t>
            </a:r>
            <a:r>
              <a:rPr lang="en-US" sz="1600" dirty="0"/>
              <a:t>the illicit use of opiates, but non-medical use of prescription-type psycho-therapeutics such as pain relievers, tranquilizers, stimulants, and sedatives)</a:t>
            </a:r>
          </a:p>
          <a:p>
            <a:endParaRPr lang="en-US" dirty="0"/>
          </a:p>
        </p:txBody>
      </p:sp>
      <p:sp>
        <p:nvSpPr>
          <p:cNvPr id="5" name="Content Placeholder 4"/>
          <p:cNvSpPr>
            <a:spLocks noGrp="1"/>
          </p:cNvSpPr>
          <p:nvPr>
            <p:ph sz="half" idx="2"/>
          </p:nvPr>
        </p:nvSpPr>
        <p:spPr/>
        <p:txBody>
          <a:bodyPr/>
          <a:lstStyle/>
          <a:p>
            <a:pPr marL="233363" indent="-233363">
              <a:buClr>
                <a:srgbClr val="9FC761"/>
              </a:buClr>
              <a:buFont typeface="Arial" pitchFamily="34" charset="0"/>
              <a:buChar char="•"/>
            </a:pPr>
            <a:r>
              <a:rPr lang="en-US" sz="1800" dirty="0"/>
              <a:t>“Addiction treatment”</a:t>
            </a:r>
          </a:p>
          <a:p>
            <a:pPr marL="598488" lvl="1" indent="-233363">
              <a:buFont typeface="Arial" pitchFamily="34" charset="0"/>
              <a:buChar char="•"/>
            </a:pPr>
            <a:r>
              <a:rPr lang="en-US" sz="1600" dirty="0"/>
              <a:t>The continuum of care settings, including:</a:t>
            </a:r>
          </a:p>
          <a:p>
            <a:pPr marL="908051" lvl="2" indent="-233363">
              <a:buFont typeface="Arial" pitchFamily="34" charset="0"/>
              <a:buChar char="•"/>
            </a:pPr>
            <a:r>
              <a:rPr lang="en-US" sz="1300" dirty="0"/>
              <a:t>Physician office</a:t>
            </a:r>
          </a:p>
          <a:p>
            <a:pPr marL="908051" lvl="2" indent="-233363">
              <a:buFont typeface="Arial" pitchFamily="34" charset="0"/>
              <a:buChar char="•"/>
            </a:pPr>
            <a:r>
              <a:rPr lang="en-US" sz="1300" dirty="0"/>
              <a:t>Outpatient </a:t>
            </a:r>
          </a:p>
          <a:p>
            <a:pPr marL="908051" lvl="2" indent="-233363">
              <a:buFont typeface="Arial" pitchFamily="34" charset="0"/>
              <a:buChar char="•"/>
            </a:pPr>
            <a:r>
              <a:rPr lang="en-US" sz="1300" dirty="0"/>
              <a:t>Partial hospitalization</a:t>
            </a:r>
          </a:p>
          <a:p>
            <a:pPr marL="908051" lvl="2" indent="-233363">
              <a:buFont typeface="Arial" pitchFamily="34" charset="0"/>
              <a:buChar char="•"/>
            </a:pPr>
            <a:r>
              <a:rPr lang="en-US" sz="1300" dirty="0"/>
              <a:t>Residential (non-hospital)</a:t>
            </a:r>
          </a:p>
          <a:p>
            <a:pPr marL="908051" lvl="2" indent="-233363">
              <a:buFont typeface="Arial" pitchFamily="34" charset="0"/>
              <a:buChar char="•"/>
            </a:pPr>
            <a:r>
              <a:rPr lang="en-US" sz="1300" dirty="0"/>
              <a:t>Hospital inpatient </a:t>
            </a:r>
          </a:p>
          <a:p>
            <a:pPr marL="598488" lvl="1" indent="-233363">
              <a:buFont typeface="Arial" pitchFamily="34" charset="0"/>
              <a:buChar char="•"/>
            </a:pPr>
            <a:r>
              <a:rPr lang="en-US" sz="1600" dirty="0"/>
              <a:t>The full range of clinical and social interventions, including:</a:t>
            </a:r>
          </a:p>
          <a:p>
            <a:pPr marL="908051" lvl="2" indent="-233363">
              <a:buFont typeface="Arial" pitchFamily="34" charset="0"/>
              <a:buChar char="•"/>
            </a:pPr>
            <a:r>
              <a:rPr lang="en-US" sz="1300" dirty="0"/>
              <a:t>Early intervention</a:t>
            </a:r>
          </a:p>
          <a:p>
            <a:pPr marL="908051" lvl="2" indent="-233363">
              <a:buFont typeface="Arial" pitchFamily="34" charset="0"/>
              <a:buChar char="•"/>
            </a:pPr>
            <a:r>
              <a:rPr lang="en-US" sz="1300" dirty="0"/>
              <a:t>Detoxification</a:t>
            </a:r>
          </a:p>
          <a:p>
            <a:pPr marL="908051" lvl="2" indent="-233363">
              <a:buFont typeface="Arial" pitchFamily="34" charset="0"/>
              <a:buChar char="•"/>
            </a:pPr>
            <a:r>
              <a:rPr lang="en-US" sz="1300" dirty="0"/>
              <a:t>Regular </a:t>
            </a:r>
            <a:r>
              <a:rPr lang="en-US" sz="1300" dirty="0" smtClean="0"/>
              <a:t>and intensive outpatient </a:t>
            </a:r>
            <a:r>
              <a:rPr lang="en-US" sz="1300" dirty="0"/>
              <a:t>care</a:t>
            </a:r>
          </a:p>
          <a:p>
            <a:pPr marL="908051" lvl="2" indent="-233363">
              <a:buFont typeface="Arial" pitchFamily="34" charset="0"/>
              <a:buChar char="•"/>
            </a:pPr>
            <a:r>
              <a:rPr lang="en-US" sz="1300" dirty="0" smtClean="0"/>
              <a:t>Short-term and long-term </a:t>
            </a:r>
            <a:r>
              <a:rPr lang="en-US" sz="1300" dirty="0"/>
              <a:t>treatment </a:t>
            </a:r>
          </a:p>
          <a:p>
            <a:pPr marL="908051" lvl="2" indent="-233363">
              <a:buFont typeface="Arial" pitchFamily="34" charset="0"/>
              <a:buChar char="•"/>
            </a:pPr>
            <a:r>
              <a:rPr lang="en-US" sz="1300" dirty="0" smtClean="0"/>
              <a:t>Inpatient </a:t>
            </a:r>
            <a:r>
              <a:rPr lang="en-US" sz="1300" dirty="0"/>
              <a:t>treatment</a:t>
            </a:r>
          </a:p>
          <a:p>
            <a:pPr marL="908051" lvl="2" indent="-233363">
              <a:buFont typeface="Arial" pitchFamily="34" charset="0"/>
              <a:buChar char="•"/>
            </a:pPr>
            <a:r>
              <a:rPr lang="en-US" sz="1300" dirty="0" smtClean="0"/>
              <a:t>Medication assisted treatment (MAT)</a:t>
            </a:r>
          </a:p>
          <a:p>
            <a:pPr marL="908051" lvl="2" indent="-233363">
              <a:buFont typeface="Arial" pitchFamily="34" charset="0"/>
              <a:buChar char="•"/>
            </a:pPr>
            <a:r>
              <a:rPr lang="en-US" sz="1300" dirty="0" smtClean="0"/>
              <a:t>Continuing </a:t>
            </a:r>
            <a:r>
              <a:rPr lang="en-US" sz="1300" dirty="0"/>
              <a:t>care</a:t>
            </a:r>
          </a:p>
          <a:p>
            <a:pPr marL="908051" lvl="2" indent="-233363">
              <a:buFont typeface="Arial" pitchFamily="34" charset="0"/>
              <a:buChar char="•"/>
            </a:pPr>
            <a:r>
              <a:rPr lang="en-US" sz="1300" dirty="0"/>
              <a:t>Community engagement and support</a:t>
            </a:r>
          </a:p>
          <a:p>
            <a:endParaRPr lang="en-US" dirty="0"/>
          </a:p>
        </p:txBody>
      </p:sp>
      <p:sp>
        <p:nvSpPr>
          <p:cNvPr id="6" name="TextBox 5"/>
          <p:cNvSpPr txBox="1"/>
          <p:nvPr/>
        </p:nvSpPr>
        <p:spPr>
          <a:xfrm>
            <a:off x="927101" y="5846802"/>
            <a:ext cx="4559299" cy="553998"/>
          </a:xfrm>
          <a:prstGeom prst="rect">
            <a:avLst/>
          </a:prstGeom>
          <a:noFill/>
        </p:spPr>
        <p:txBody>
          <a:bodyPr wrap="square" rtlCol="0">
            <a:spAutoFit/>
          </a:bodyPr>
          <a:lstStyle/>
          <a:p>
            <a:r>
              <a:rPr lang="en-US" sz="1000" dirty="0" smtClean="0">
                <a:latin typeface="Calibri" pitchFamily="34" charset="0"/>
              </a:rPr>
              <a:t>Source: National Institute on Alcohol Abuse and Alcoholism. “Alcohol Use Disorder: A Comparison Between DSM-IV and DSM-5.” Available online at</a:t>
            </a:r>
            <a:r>
              <a:rPr lang="en-US" sz="1000" dirty="0">
                <a:latin typeface="Calibri" pitchFamily="34" charset="0"/>
              </a:rPr>
              <a:t>: http://pubs.niaaa.nih.gov/publications/dsmfactsheet/dsmfact.htm</a:t>
            </a:r>
            <a:endParaRPr lang="en-US" sz="1000" dirty="0" smtClean="0">
              <a:latin typeface="Calibri" pitchFamily="34" charset="0"/>
            </a:endParaRPr>
          </a:p>
        </p:txBody>
      </p:sp>
    </p:spTree>
    <p:extLst>
      <p:ext uri="{BB962C8B-B14F-4D97-AF65-F5344CB8AC3E}">
        <p14:creationId xmlns:p14="http://schemas.microsoft.com/office/powerpoint/2010/main" val="2360029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DD Presentation c1">
  <a:themeElements>
    <a:clrScheme name="Dobson_DaVanzo">
      <a:dk1>
        <a:sysClr val="windowText" lastClr="000000"/>
      </a:dk1>
      <a:lt1>
        <a:srgbClr val="FFFFFF"/>
      </a:lt1>
      <a:dk2>
        <a:srgbClr val="000066"/>
      </a:dk2>
      <a:lt2>
        <a:srgbClr val="D7E3BC"/>
      </a:lt2>
      <a:accent1>
        <a:srgbClr val="6E953B"/>
      </a:accent1>
      <a:accent2>
        <a:srgbClr val="17365D"/>
      </a:accent2>
      <a:accent3>
        <a:srgbClr val="500F28"/>
      </a:accent3>
      <a:accent4>
        <a:srgbClr val="3C491E"/>
      </a:accent4>
      <a:accent5>
        <a:srgbClr val="31859B"/>
      </a:accent5>
      <a:accent6>
        <a:srgbClr val="E36C09"/>
      </a:accent6>
      <a:hlink>
        <a:srgbClr val="1F497D"/>
      </a:hlink>
      <a:folHlink>
        <a:srgbClr val="5F0060"/>
      </a:folHlink>
    </a:clrScheme>
    <a:fontScheme name="Dobson_DaVanzo">
      <a:majorFont>
        <a:latin typeface="Calibri"/>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17634</TotalTime>
  <Words>7147</Words>
  <Application>Microsoft Office PowerPoint</Application>
  <PresentationFormat>On-screen Show (4:3)</PresentationFormat>
  <Paragraphs>499</Paragraphs>
  <Slides>53</Slides>
  <Notes>6</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DD Presentation c1</vt:lpstr>
      <vt:lpstr>Addiction Treatment Today and Tomorrow: Implications and Policy Recommendations</vt:lpstr>
      <vt:lpstr>Presentation Overview</vt:lpstr>
      <vt:lpstr>Purpose of Study</vt:lpstr>
      <vt:lpstr>Executive Summary</vt:lpstr>
      <vt:lpstr>Executive Summary: Key Findings</vt:lpstr>
      <vt:lpstr>Executive Summary: Key Findings (cont.)</vt:lpstr>
      <vt:lpstr>Executive Summary: Policy Recommendations</vt:lpstr>
      <vt:lpstr>Definition of Terms and Framework for Aligning Supply and Demand of Addiction Treatment</vt:lpstr>
      <vt:lpstr>Definition of Terms</vt:lpstr>
      <vt:lpstr>Definition of Terms (cont.)</vt:lpstr>
      <vt:lpstr>Policy Changes Are Needed to Address the Misalignment Between Supply and Demand of Addiction Treatment Services</vt:lpstr>
      <vt:lpstr>Costs and Characteristics of Substance Use Disorder Population</vt:lpstr>
      <vt:lpstr>Substance Use Disorders Incur Great Economic, Mortality, and Social Costs Across a Diverse Population</vt:lpstr>
      <vt:lpstr>Substance Use Poses Substantial Economic, Social, and Criminal Justice System Costs to Society</vt:lpstr>
      <vt:lpstr>A Majority of People with Potential Substance Use Disorders are Employed Non-Hispanic Whites With Some College Education, Moderate Incomes, and Private Insurance</vt:lpstr>
      <vt:lpstr>The Percentage of “Dually Diagnosed” Patients Receiving Mental Health and Addiction Treatment Has Increased Steadily Over Recent Years (2008-2012)</vt:lpstr>
      <vt:lpstr>While Binge Alcohol Use is Present Across Age Groups, Alcohol Poisoning Deaths are Most Prevalent Among Middle-Aged White Men </vt:lpstr>
      <vt:lpstr>The Percentage of Patients Who Began Opioid Abuse through Prescription Drugs Has Increased Dramatically Over the Past 50 Years</vt:lpstr>
      <vt:lpstr>Overdose Deaths Involving Opioids Increased Dramatically in Comparison to Cocaine and Heroin Between 1999 and 2010</vt:lpstr>
      <vt:lpstr>Opioid Prescriptions for Chronic Pain Are Leading to Disproportionately Higher Use (and Misuse) of Opioids by Military Combat Veterans</vt:lpstr>
      <vt:lpstr>Benefits of Addiction Treatment</vt:lpstr>
      <vt:lpstr>The Effectiveness of Addiction Treatment Has Been Proven</vt:lpstr>
      <vt:lpstr>The Cost of Addiction Treatment Represents a Fraction of the Overall Societal Costs of Substance Use Disorders</vt:lpstr>
      <vt:lpstr>Addiction Treatment Is Effective, Produces Health Care Savings, Increases Economic Productivity, and Benefits the Criminal Justice System</vt:lpstr>
      <vt:lpstr>Substance Use Disorders Are a Priority in the Medicaid Innovation Accelerator Program (IAP)</vt:lpstr>
      <vt:lpstr>Medication Assisted Treatment (MAT) Has Been Used in State Medicaid Programs to Address the Needs of the Substance Use Disorder Population</vt:lpstr>
      <vt:lpstr>Continuum of Addiction Treatment and Barriers to Access</vt:lpstr>
      <vt:lpstr>Addiction Treatment Is Provided Along a Continuum of Care, Though Many Individuals Face Barriers to Access in Both Coverage and Treatment Supply</vt:lpstr>
      <vt:lpstr>Despite the High Need for Addiction Treatment, Only 10% of Affected Individuals Received Treatment at a Specialty Facility From 2002 to 2013</vt:lpstr>
      <vt:lpstr>As in the General Population, Only 10% of Prisoners Who Need Substance Abuse Treatment Receive Services</vt:lpstr>
      <vt:lpstr>Individuals with Substance Use Disorders Face Numerous Barriers to Accessing Addiction Treatment Services</vt:lpstr>
      <vt:lpstr>The Majority of Addiction Treatment is Provided in an Outpatient Setting</vt:lpstr>
      <vt:lpstr>Addiction Treatment Is Delivered along a Continuum of Care Through a Variety of Interventions</vt:lpstr>
      <vt:lpstr>Health Insurance Benefits for Addiction Treatment and Coverage Gaps</vt:lpstr>
      <vt:lpstr>The ACA and MHPAEA Will Increase Coverage, But Will Not Fully Address Limited Benefit Structures Across All Payers</vt:lpstr>
      <vt:lpstr>Coverage for Addiction Treatment Services Varies by Payer</vt:lpstr>
      <vt:lpstr>Medicaid Exclusion of Coverage for Adults in Free-Standing IMDs Contributes to a Lack of Inpatient Beds </vt:lpstr>
      <vt:lpstr>Limited Access to Substance Use Treatment Is Being Addressed in Part Through Recent Legislative Changes</vt:lpstr>
      <vt:lpstr>The ACA Is Anticipated to Have Significant Structural Impact on Addiction Treatment Provision Over the Next 10 Years</vt:lpstr>
      <vt:lpstr>Implementation of Parity Has Been Slow, and a Definitive Increase in Access to Treatment Due to Parity and the ACA Has Not Yet Materialized (2008-2012)</vt:lpstr>
      <vt:lpstr>Initial Evaluation of ACA/Parity Impact Suggests That Admissions for Substance Use Increased between 2009 and 2011, Although Less than Out-of-Pocket Spending</vt:lpstr>
      <vt:lpstr>Enabling Resources and Funding/ Financing for Addiction Treatment</vt:lpstr>
      <vt:lpstr>Due to Medicaid Expansion, Public Payers Will Continue to Drive Funding for Addiction Treatment</vt:lpstr>
      <vt:lpstr>Addiction Treatment Spending Is Expected to Increase at a Rate Nearly As High as All-Health Spending, But Remains a Small Percentage of All-Health Spending (2009-2020)</vt:lpstr>
      <vt:lpstr>Public Payers Are Projected to Account for an Increasing Share of Addiction Treatment Spending from 2009 to 2020, Although Private Coverage is Increasing</vt:lpstr>
      <vt:lpstr>Public Payers Are Expected to Fund Approximately 75% of Increases in Addiction Treatment Spending Between 2009 and 2020</vt:lpstr>
      <vt:lpstr>Policy Recommendations to  Align Supply and Demand  for Addiction Treatment</vt:lpstr>
      <vt:lpstr>Three Important Principles in the Treatment of Substance Use Disorders as Chronic Conditions</vt:lpstr>
      <vt:lpstr>Early Intervention, Long-Term Patient Engagement, and Integration Could Overcome Social Stigma and Reduce Access Issues</vt:lpstr>
      <vt:lpstr>Policy Recommendations to Improve Addiction Treatment</vt:lpstr>
      <vt:lpstr>Appendix Methodology and Data Sources</vt:lpstr>
      <vt:lpstr>Methodology</vt:lpstr>
      <vt:lpstr>Data Sources: SAMHSA</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Updated OACT Medicare Spending Projections (2014 to 2022)</dc:title>
  <dc:creator>Phap-Hoa Luu</dc:creator>
  <cp:lastModifiedBy>Carole Szpak</cp:lastModifiedBy>
  <cp:revision>2062</cp:revision>
  <cp:lastPrinted>2015-03-06T21:53:30Z</cp:lastPrinted>
  <dcterms:created xsi:type="dcterms:W3CDTF">2014-01-15T21:31:06Z</dcterms:created>
  <dcterms:modified xsi:type="dcterms:W3CDTF">2015-03-13T17:35:41Z</dcterms:modified>
</cp:coreProperties>
</file>